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4" r:id="rId3"/>
    <p:sldId id="256" r:id="rId4"/>
    <p:sldId id="259" r:id="rId5"/>
    <p:sldId id="265" r:id="rId6"/>
    <p:sldId id="273" r:id="rId7"/>
    <p:sldId id="271" r:id="rId8"/>
    <p:sldId id="267" r:id="rId9"/>
    <p:sldId id="272" r:id="rId10"/>
    <p:sldId id="268" r:id="rId11"/>
    <p:sldId id="26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13" autoAdjust="0"/>
  </p:normalViewPr>
  <p:slideViewPr>
    <p:cSldViewPr snapToGrid="0">
      <p:cViewPr varScale="1">
        <p:scale>
          <a:sx n="82" d="100"/>
          <a:sy n="82" d="100"/>
        </p:scale>
        <p:origin x="1548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B1AF1-07E7-4A9B-A9B8-BC9CD8209517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225B25B-1A69-4001-A714-48FE27B05077}">
      <dgm:prSet phldrT="[Texto]"/>
      <dgm:spPr/>
      <dgm:t>
        <a:bodyPr/>
        <a:lstStyle/>
        <a:p>
          <a:r>
            <a:rPr lang="es-ES" dirty="0"/>
            <a:t>11269</a:t>
          </a:r>
          <a:endParaRPr lang="en-US" noProof="0" dirty="0"/>
        </a:p>
      </dgm:t>
    </dgm:pt>
    <dgm:pt modelId="{DF31C1AA-B013-42FB-8DF8-75BEB7C5BE88}" type="parTrans" cxnId="{67721C55-7A64-4EA7-B3AD-28E890FE0C92}">
      <dgm:prSet/>
      <dgm:spPr/>
      <dgm:t>
        <a:bodyPr/>
        <a:lstStyle/>
        <a:p>
          <a:endParaRPr lang="en-US" noProof="0" dirty="0"/>
        </a:p>
      </dgm:t>
    </dgm:pt>
    <dgm:pt modelId="{D2ABC187-8198-479B-8DA4-CD8E64DE5FE7}" type="sibTrans" cxnId="{67721C55-7A64-4EA7-B3AD-28E890FE0C92}">
      <dgm:prSet/>
      <dgm:spPr/>
      <dgm:t>
        <a:bodyPr/>
        <a:lstStyle/>
        <a:p>
          <a:endParaRPr lang="en-US" noProof="0" dirty="0"/>
        </a:p>
      </dgm:t>
    </dgm:pt>
    <dgm:pt modelId="{DE7BDCD9-2851-4FC7-B5DA-957493496856}">
      <dgm:prSet phldrT="[Texto]"/>
      <dgm:spPr/>
      <dgm:t>
        <a:bodyPr/>
        <a:lstStyle/>
        <a:p>
          <a:r>
            <a:rPr lang="en-US" noProof="0" dirty="0"/>
            <a:t>Septic patients</a:t>
          </a:r>
        </a:p>
      </dgm:t>
    </dgm:pt>
    <dgm:pt modelId="{C4EB4BFD-7203-4500-A3DD-C8970FC1CB5B}" type="parTrans" cxnId="{78BD53AD-C1F3-4B11-8D38-C63BF33535C5}">
      <dgm:prSet/>
      <dgm:spPr/>
      <dgm:t>
        <a:bodyPr/>
        <a:lstStyle/>
        <a:p>
          <a:endParaRPr lang="en-US" noProof="0" dirty="0"/>
        </a:p>
      </dgm:t>
    </dgm:pt>
    <dgm:pt modelId="{7A329DF0-C1FE-414B-98A6-E8A0E552215D}" type="sibTrans" cxnId="{78BD53AD-C1F3-4B11-8D38-C63BF33535C5}">
      <dgm:prSet/>
      <dgm:spPr/>
      <dgm:t>
        <a:bodyPr/>
        <a:lstStyle/>
        <a:p>
          <a:endParaRPr lang="en-US" noProof="0" dirty="0"/>
        </a:p>
      </dgm:t>
    </dgm:pt>
    <dgm:pt modelId="{DDEC278A-F6DF-4422-A6F9-A6D219E1E8A2}">
      <dgm:prSet phldrT="[Texto]"/>
      <dgm:spPr/>
      <dgm:t>
        <a:bodyPr/>
        <a:lstStyle/>
        <a:p>
          <a:r>
            <a:rPr lang="en-US" noProof="0" dirty="0"/>
            <a:t>5891</a:t>
          </a:r>
        </a:p>
      </dgm:t>
    </dgm:pt>
    <dgm:pt modelId="{A004D7BE-5E87-4C08-9E0D-D51D4335EBCB}" type="parTrans" cxnId="{ACEBEC8D-7F22-4A15-B71C-F74D15872F72}">
      <dgm:prSet/>
      <dgm:spPr/>
      <dgm:t>
        <a:bodyPr/>
        <a:lstStyle/>
        <a:p>
          <a:endParaRPr lang="en-US" noProof="0" dirty="0"/>
        </a:p>
      </dgm:t>
    </dgm:pt>
    <dgm:pt modelId="{42C85271-A58A-4379-AAF1-D1967EA88625}" type="sibTrans" cxnId="{ACEBEC8D-7F22-4A15-B71C-F74D15872F72}">
      <dgm:prSet/>
      <dgm:spPr/>
      <dgm:t>
        <a:bodyPr/>
        <a:lstStyle/>
        <a:p>
          <a:endParaRPr lang="en-US" noProof="0" dirty="0"/>
        </a:p>
      </dgm:t>
    </dgm:pt>
    <dgm:pt modelId="{B629600E-D900-4B36-B4FC-52658BB1CFEB}">
      <dgm:prSet phldrT="[Texto]"/>
      <dgm:spPr/>
      <dgm:t>
        <a:bodyPr/>
        <a:lstStyle/>
        <a:p>
          <a:r>
            <a:rPr lang="en-US" noProof="0" dirty="0"/>
            <a:t>Inclusion criteria</a:t>
          </a:r>
        </a:p>
      </dgm:t>
    </dgm:pt>
    <dgm:pt modelId="{83482ECE-F18E-452D-870F-66C6481ABA24}" type="parTrans" cxnId="{D06095A3-4233-4678-B572-1672F4A130E6}">
      <dgm:prSet/>
      <dgm:spPr/>
      <dgm:t>
        <a:bodyPr/>
        <a:lstStyle/>
        <a:p>
          <a:endParaRPr lang="en-US" noProof="0" dirty="0"/>
        </a:p>
      </dgm:t>
    </dgm:pt>
    <dgm:pt modelId="{D89F4B98-2983-48E0-97ED-4E1C03EB4E3D}" type="sibTrans" cxnId="{D06095A3-4233-4678-B572-1672F4A130E6}">
      <dgm:prSet/>
      <dgm:spPr/>
      <dgm:t>
        <a:bodyPr/>
        <a:lstStyle/>
        <a:p>
          <a:endParaRPr lang="en-US" noProof="0" dirty="0"/>
        </a:p>
      </dgm:t>
    </dgm:pt>
    <dgm:pt modelId="{ACA7F0E0-B64A-4B22-8FC3-00D6BAA64E4D}" type="pres">
      <dgm:prSet presAssocID="{2A8B1AF1-07E7-4A9B-A9B8-BC9CD82095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7DDE98E-D1FB-4B21-B5A2-B6EB3E10B7FF}" type="pres">
      <dgm:prSet presAssocID="{0225B25B-1A69-4001-A714-48FE27B05077}" presName="composite" presStyleCnt="0"/>
      <dgm:spPr/>
    </dgm:pt>
    <dgm:pt modelId="{4922192F-13A6-4986-B7DA-1CEC52D8390D}" type="pres">
      <dgm:prSet presAssocID="{0225B25B-1A69-4001-A714-48FE27B0507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FB50CD-34CF-4E44-87DF-A7368C1D9A29}" type="pres">
      <dgm:prSet presAssocID="{0225B25B-1A69-4001-A714-48FE27B0507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A5F294-BC3E-4AF5-8E61-A88782488DA7}" type="pres">
      <dgm:prSet presAssocID="{D2ABC187-8198-479B-8DA4-CD8E64DE5FE7}" presName="sp" presStyleCnt="0"/>
      <dgm:spPr/>
    </dgm:pt>
    <dgm:pt modelId="{3182EF39-8E99-4754-A869-503FB8652162}" type="pres">
      <dgm:prSet presAssocID="{DDEC278A-F6DF-4422-A6F9-A6D219E1E8A2}" presName="composite" presStyleCnt="0"/>
      <dgm:spPr/>
    </dgm:pt>
    <dgm:pt modelId="{7616EEAA-83E7-4FA0-A408-5522A41F54A1}" type="pres">
      <dgm:prSet presAssocID="{DDEC278A-F6DF-4422-A6F9-A6D219E1E8A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E3B10C-21CB-47D0-A52A-1B4DC89E522D}" type="pres">
      <dgm:prSet presAssocID="{DDEC278A-F6DF-4422-A6F9-A6D219E1E8A2}" presName="descendantText" presStyleLbl="alignAcc1" presStyleIdx="1" presStyleCnt="2" custLinFactNeighborY="27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767FAB-EF34-4B21-A6A2-D3F260874616}" type="presOf" srcId="{B629600E-D900-4B36-B4FC-52658BB1CFEB}" destId="{06E3B10C-21CB-47D0-A52A-1B4DC89E522D}" srcOrd="0" destOrd="0" presId="urn:microsoft.com/office/officeart/2005/8/layout/chevron2"/>
    <dgm:cxn modelId="{D06095A3-4233-4678-B572-1672F4A130E6}" srcId="{DDEC278A-F6DF-4422-A6F9-A6D219E1E8A2}" destId="{B629600E-D900-4B36-B4FC-52658BB1CFEB}" srcOrd="0" destOrd="0" parTransId="{83482ECE-F18E-452D-870F-66C6481ABA24}" sibTransId="{D89F4B98-2983-48E0-97ED-4E1C03EB4E3D}"/>
    <dgm:cxn modelId="{65CC2DF6-F142-47D9-AC51-DD9AEFF6D197}" type="presOf" srcId="{2A8B1AF1-07E7-4A9B-A9B8-BC9CD8209517}" destId="{ACA7F0E0-B64A-4B22-8FC3-00D6BAA64E4D}" srcOrd="0" destOrd="0" presId="urn:microsoft.com/office/officeart/2005/8/layout/chevron2"/>
    <dgm:cxn modelId="{78BD53AD-C1F3-4B11-8D38-C63BF33535C5}" srcId="{0225B25B-1A69-4001-A714-48FE27B05077}" destId="{DE7BDCD9-2851-4FC7-B5DA-957493496856}" srcOrd="0" destOrd="0" parTransId="{C4EB4BFD-7203-4500-A3DD-C8970FC1CB5B}" sibTransId="{7A329DF0-C1FE-414B-98A6-E8A0E552215D}"/>
    <dgm:cxn modelId="{ACEBEC8D-7F22-4A15-B71C-F74D15872F72}" srcId="{2A8B1AF1-07E7-4A9B-A9B8-BC9CD8209517}" destId="{DDEC278A-F6DF-4422-A6F9-A6D219E1E8A2}" srcOrd="1" destOrd="0" parTransId="{A004D7BE-5E87-4C08-9E0D-D51D4335EBCB}" sibTransId="{42C85271-A58A-4379-AAF1-D1967EA88625}"/>
    <dgm:cxn modelId="{67721C55-7A64-4EA7-B3AD-28E890FE0C92}" srcId="{2A8B1AF1-07E7-4A9B-A9B8-BC9CD8209517}" destId="{0225B25B-1A69-4001-A714-48FE27B05077}" srcOrd="0" destOrd="0" parTransId="{DF31C1AA-B013-42FB-8DF8-75BEB7C5BE88}" sibTransId="{D2ABC187-8198-479B-8DA4-CD8E64DE5FE7}"/>
    <dgm:cxn modelId="{55D993EC-8356-4A98-8816-76F7EF4CC8A4}" type="presOf" srcId="{0225B25B-1A69-4001-A714-48FE27B05077}" destId="{4922192F-13A6-4986-B7DA-1CEC52D8390D}" srcOrd="0" destOrd="0" presId="urn:microsoft.com/office/officeart/2005/8/layout/chevron2"/>
    <dgm:cxn modelId="{A7B32BD8-041F-4FDA-86B1-9BC2B86F5C77}" type="presOf" srcId="{DE7BDCD9-2851-4FC7-B5DA-957493496856}" destId="{01FB50CD-34CF-4E44-87DF-A7368C1D9A29}" srcOrd="0" destOrd="0" presId="urn:microsoft.com/office/officeart/2005/8/layout/chevron2"/>
    <dgm:cxn modelId="{39F30C74-361B-4C1C-97BE-F451DB48DE1B}" type="presOf" srcId="{DDEC278A-F6DF-4422-A6F9-A6D219E1E8A2}" destId="{7616EEAA-83E7-4FA0-A408-5522A41F54A1}" srcOrd="0" destOrd="0" presId="urn:microsoft.com/office/officeart/2005/8/layout/chevron2"/>
    <dgm:cxn modelId="{952656EE-6729-4E6F-8819-31A7000FF28E}" type="presParOf" srcId="{ACA7F0E0-B64A-4B22-8FC3-00D6BAA64E4D}" destId="{57DDE98E-D1FB-4B21-B5A2-B6EB3E10B7FF}" srcOrd="0" destOrd="0" presId="urn:microsoft.com/office/officeart/2005/8/layout/chevron2"/>
    <dgm:cxn modelId="{28C1F08E-3F1E-451C-81BF-E83602FDA545}" type="presParOf" srcId="{57DDE98E-D1FB-4B21-B5A2-B6EB3E10B7FF}" destId="{4922192F-13A6-4986-B7DA-1CEC52D8390D}" srcOrd="0" destOrd="0" presId="urn:microsoft.com/office/officeart/2005/8/layout/chevron2"/>
    <dgm:cxn modelId="{F1282ED4-EC19-4B90-A385-4853702D5A6B}" type="presParOf" srcId="{57DDE98E-D1FB-4B21-B5A2-B6EB3E10B7FF}" destId="{01FB50CD-34CF-4E44-87DF-A7368C1D9A29}" srcOrd="1" destOrd="0" presId="urn:microsoft.com/office/officeart/2005/8/layout/chevron2"/>
    <dgm:cxn modelId="{8435BE94-25C9-42DF-ACFE-F300D17E76A5}" type="presParOf" srcId="{ACA7F0E0-B64A-4B22-8FC3-00D6BAA64E4D}" destId="{9DA5F294-BC3E-4AF5-8E61-A88782488DA7}" srcOrd="1" destOrd="0" presId="urn:microsoft.com/office/officeart/2005/8/layout/chevron2"/>
    <dgm:cxn modelId="{6DF8B421-8440-4AC5-A598-BFD4D187BBD9}" type="presParOf" srcId="{ACA7F0E0-B64A-4B22-8FC3-00D6BAA64E4D}" destId="{3182EF39-8E99-4754-A869-503FB8652162}" srcOrd="2" destOrd="0" presId="urn:microsoft.com/office/officeart/2005/8/layout/chevron2"/>
    <dgm:cxn modelId="{01F122A2-6C36-4488-801A-86C250E56AA9}" type="presParOf" srcId="{3182EF39-8E99-4754-A869-503FB8652162}" destId="{7616EEAA-83E7-4FA0-A408-5522A41F54A1}" srcOrd="0" destOrd="0" presId="urn:microsoft.com/office/officeart/2005/8/layout/chevron2"/>
    <dgm:cxn modelId="{45B6C643-19B2-4BAE-B926-DE1109C9490F}" type="presParOf" srcId="{3182EF39-8E99-4754-A869-503FB8652162}" destId="{06E3B10C-21CB-47D0-A52A-1B4DC89E52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2192F-13A6-4986-B7DA-1CEC52D8390D}">
      <dsp:nvSpPr>
        <dsp:cNvPr id="0" name=""/>
        <dsp:cNvSpPr/>
      </dsp:nvSpPr>
      <dsp:spPr>
        <a:xfrm rot="5400000">
          <a:off x="-247656" y="247764"/>
          <a:ext cx="1651046" cy="11557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11269</a:t>
          </a:r>
          <a:endParaRPr lang="en-US" sz="3200" kern="1200" noProof="0" dirty="0"/>
        </a:p>
      </dsp:txBody>
      <dsp:txXfrm rot="-5400000">
        <a:off x="1" y="577973"/>
        <a:ext cx="1155732" cy="495314"/>
      </dsp:txXfrm>
    </dsp:sp>
    <dsp:sp modelId="{01FB50CD-34CF-4E44-87DF-A7368C1D9A29}">
      <dsp:nvSpPr>
        <dsp:cNvPr id="0" name=""/>
        <dsp:cNvSpPr/>
      </dsp:nvSpPr>
      <dsp:spPr>
        <a:xfrm rot="5400000">
          <a:off x="2632076" y="-1476235"/>
          <a:ext cx="1073180" cy="4025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noProof="0" dirty="0"/>
            <a:t>Septic patients</a:t>
          </a:r>
        </a:p>
      </dsp:txBody>
      <dsp:txXfrm rot="-5400000">
        <a:off x="1155733" y="52496"/>
        <a:ext cx="3973479" cy="968404"/>
      </dsp:txXfrm>
    </dsp:sp>
    <dsp:sp modelId="{7616EEAA-83E7-4FA0-A408-5522A41F54A1}">
      <dsp:nvSpPr>
        <dsp:cNvPr id="0" name=""/>
        <dsp:cNvSpPr/>
      </dsp:nvSpPr>
      <dsp:spPr>
        <a:xfrm rot="5400000">
          <a:off x="-247656" y="1604814"/>
          <a:ext cx="1651046" cy="115573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noProof="0" dirty="0"/>
            <a:t>5891</a:t>
          </a:r>
        </a:p>
      </dsp:txBody>
      <dsp:txXfrm rot="-5400000">
        <a:off x="1" y="1935023"/>
        <a:ext cx="1155732" cy="495314"/>
      </dsp:txXfrm>
    </dsp:sp>
    <dsp:sp modelId="{06E3B10C-21CB-47D0-A52A-1B4DC89E522D}">
      <dsp:nvSpPr>
        <dsp:cNvPr id="0" name=""/>
        <dsp:cNvSpPr/>
      </dsp:nvSpPr>
      <dsp:spPr>
        <a:xfrm rot="5400000">
          <a:off x="2632076" y="-90016"/>
          <a:ext cx="1073180" cy="40258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noProof="0" dirty="0"/>
            <a:t>Inclusion criteria</a:t>
          </a:r>
        </a:p>
      </dsp:txBody>
      <dsp:txXfrm rot="-5400000">
        <a:off x="1155733" y="1438715"/>
        <a:ext cx="3973479" cy="96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B87B-8464-4A44-ABB6-6F9963A8424A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47B9E-C6BA-46E5-92DC-1C313EACC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9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7B9E-C6BA-46E5-92DC-1C313EACCAE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59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APACHE: https://github.com/MIT-LCP/mimic-code/blob/master/concepts/severityscores/apsiii.sql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7B9E-C6BA-46E5-92DC-1C313EACCAE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71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7B9E-C6BA-46E5-92DC-1C313EACCAE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8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7B9E-C6BA-46E5-92DC-1C313EACCAE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91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71296-B5DD-45A3-A874-8426D8AC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BD012-7B43-4ECB-82A9-3FB3C417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7F3F9-0A15-423B-9BEA-9604455E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FF185-9137-4133-8FD0-6F56254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E093FC-9905-4C06-B571-5922BBC3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DE18F-6D8A-4846-9853-05E4CE2B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85944F-D879-4E0A-9342-517FC6EF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2E054-F2D8-4C8E-A3ED-07CB837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34191-8893-491F-8504-B72A4FE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6E9B3-68DF-4982-B1CB-2FE58C8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0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048567-E7A6-47B7-B9DA-469D50F97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22D964-4E78-43E9-8E39-21C8AABFA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16161-E064-499D-91C0-BBB54B7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0D0D6-D35C-4D52-923D-E6AA191E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1EB29-A892-4071-AEEB-91C6E126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95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ol i sub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0718800" y="192618"/>
            <a:ext cx="679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6540810-AF4F-8D41-9155-B0F5838C79AB}" type="slidenum">
              <a:rPr lang="es-ES" sz="1200" smtClean="0">
                <a:solidFill>
                  <a:schemeClr val="tx2"/>
                </a:solidFill>
                <a:latin typeface="Open Sans" charset="0"/>
                <a:cs typeface="Open Sans" charset="0"/>
              </a:rPr>
              <a:pPr eaLnBrk="1" hangingPunct="1">
                <a:defRPr/>
              </a:pPr>
              <a:t>‹Nº›</a:t>
            </a:fld>
            <a:endParaRPr lang="es-ES" sz="1200" dirty="0" smtClean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536701" y="232833"/>
            <a:ext cx="2895815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1067" noProof="0" dirty="0" err="1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Using</a:t>
            </a:r>
            <a:r>
              <a:rPr lang="ca-ES" sz="1067" noProof="0" dirty="0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 data to </a:t>
            </a:r>
            <a:r>
              <a:rPr lang="ca-ES" sz="1067" noProof="0" dirty="0" err="1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Improve</a:t>
            </a:r>
            <a:r>
              <a:rPr lang="ca-ES" sz="1067" noProof="0" dirty="0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ca-ES" sz="1067" noProof="0" dirty="0" err="1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Quality</a:t>
            </a:r>
            <a:r>
              <a:rPr lang="ca-ES" sz="1067" noProof="0" dirty="0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 of </a:t>
            </a:r>
            <a:r>
              <a:rPr lang="ca-ES" sz="1067" noProof="0" dirty="0" err="1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Life</a:t>
            </a:r>
            <a:endParaRPr lang="ca-ES" sz="1067" noProof="0" dirty="0" smtClean="0">
              <a:solidFill>
                <a:srgbClr val="A6A6A6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3" name="Group 35"/>
          <p:cNvGrpSpPr/>
          <p:nvPr userDrawn="1"/>
        </p:nvGrpSpPr>
        <p:grpSpPr>
          <a:xfrm>
            <a:off x="11296655" y="269752"/>
            <a:ext cx="263423" cy="154517"/>
            <a:chOff x="8229600" y="512762"/>
            <a:chExt cx="533157" cy="312738"/>
          </a:xfrm>
          <a:solidFill>
            <a:schemeClr val="tx2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591306" y="512762"/>
              <a:ext cx="171451" cy="312738"/>
            </a:xfrm>
            <a:custGeom>
              <a:avLst/>
              <a:gdLst/>
              <a:ahLst/>
              <a:cxnLst>
                <a:cxn ang="0">
                  <a:pos x="105" y="93"/>
                </a:cxn>
                <a:cxn ang="0">
                  <a:pos x="105" y="93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5" y="101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2" y="105"/>
                </a:cxn>
                <a:cxn ang="0">
                  <a:pos x="14" y="193"/>
                </a:cxn>
                <a:cxn ang="0">
                  <a:pos x="2" y="190"/>
                </a:cxn>
                <a:cxn ang="0">
                  <a:pos x="85" y="98"/>
                </a:cxn>
                <a:cxn ang="0">
                  <a:pos x="2" y="6"/>
                </a:cxn>
                <a:cxn ang="0">
                  <a:pos x="14" y="3"/>
                </a:cxn>
              </a:cxnLst>
              <a:rect l="0" t="0" r="r" b="b"/>
              <a:pathLst>
                <a:path w="107" h="195">
                  <a:moveTo>
                    <a:pt x="14" y="3"/>
                  </a:moveTo>
                  <a:lnTo>
                    <a:pt x="105" y="93"/>
                  </a:ln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7" y="96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lnTo>
                    <a:pt x="102" y="105"/>
                  </a:lnTo>
                  <a:cubicBezTo>
                    <a:pt x="102" y="105"/>
                    <a:pt x="102" y="105"/>
                    <a:pt x="102" y="105"/>
                  </a:cubicBezTo>
                  <a:lnTo>
                    <a:pt x="14" y="193"/>
                  </a:lnTo>
                  <a:cubicBezTo>
                    <a:pt x="12" y="195"/>
                    <a:pt x="8" y="195"/>
                    <a:pt x="5" y="193"/>
                  </a:cubicBezTo>
                  <a:lnTo>
                    <a:pt x="2" y="190"/>
                  </a:lnTo>
                  <a:cubicBezTo>
                    <a:pt x="0" y="187"/>
                    <a:pt x="0" y="183"/>
                    <a:pt x="2" y="181"/>
                  </a:cubicBezTo>
                  <a:lnTo>
                    <a:pt x="85" y="98"/>
                  </a:lnTo>
                  <a:lnTo>
                    <a:pt x="2" y="15"/>
                  </a:lnTo>
                  <a:cubicBezTo>
                    <a:pt x="0" y="12"/>
                    <a:pt x="0" y="8"/>
                    <a:pt x="2" y="6"/>
                  </a:cubicBezTo>
                  <a:lnTo>
                    <a:pt x="5" y="3"/>
                  </a:lnTo>
                  <a:cubicBezTo>
                    <a:pt x="8" y="0"/>
                    <a:pt x="12" y="0"/>
                    <a:pt x="14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sz="2400">
                <a:ln>
                  <a:solidFill>
                    <a:srgbClr val="262E72"/>
                  </a:solidFill>
                </a:ln>
                <a:solidFill>
                  <a:srgbClr val="262E72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229600" y="512762"/>
              <a:ext cx="171450" cy="312738"/>
            </a:xfrm>
            <a:custGeom>
              <a:avLst/>
              <a:gdLst/>
              <a:ahLst/>
              <a:cxnLst>
                <a:cxn ang="0">
                  <a:pos x="2" y="93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0" y="95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0"/>
                </a:cxn>
                <a:cxn ang="0">
                  <a:pos x="1" y="10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2"/>
                </a:cxn>
                <a:cxn ang="0">
                  <a:pos x="1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5" y="105"/>
                </a:cxn>
                <a:cxn ang="0">
                  <a:pos x="92" y="193"/>
                </a:cxn>
                <a:cxn ang="0">
                  <a:pos x="104" y="190"/>
                </a:cxn>
                <a:cxn ang="0">
                  <a:pos x="21" y="98"/>
                </a:cxn>
                <a:cxn ang="0">
                  <a:pos x="104" y="6"/>
                </a:cxn>
                <a:cxn ang="0">
                  <a:pos x="92" y="3"/>
                </a:cxn>
              </a:cxnLst>
              <a:rect l="0" t="0" r="r" b="b"/>
              <a:pathLst>
                <a:path w="107" h="195">
                  <a:moveTo>
                    <a:pt x="92" y="3"/>
                  </a:moveTo>
                  <a:lnTo>
                    <a:pt x="2" y="93"/>
                  </a:ln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lnTo>
                    <a:pt x="5" y="105"/>
                  </a:lnTo>
                  <a:cubicBezTo>
                    <a:pt x="5" y="105"/>
                    <a:pt x="5" y="105"/>
                    <a:pt x="5" y="105"/>
                  </a:cubicBezTo>
                  <a:lnTo>
                    <a:pt x="92" y="193"/>
                  </a:lnTo>
                  <a:cubicBezTo>
                    <a:pt x="95" y="195"/>
                    <a:pt x="99" y="195"/>
                    <a:pt x="101" y="193"/>
                  </a:cubicBezTo>
                  <a:lnTo>
                    <a:pt x="104" y="190"/>
                  </a:lnTo>
                  <a:cubicBezTo>
                    <a:pt x="107" y="187"/>
                    <a:pt x="107" y="183"/>
                    <a:pt x="104" y="181"/>
                  </a:cubicBezTo>
                  <a:lnTo>
                    <a:pt x="21" y="98"/>
                  </a:lnTo>
                  <a:lnTo>
                    <a:pt x="104" y="15"/>
                  </a:lnTo>
                  <a:cubicBezTo>
                    <a:pt x="107" y="12"/>
                    <a:pt x="107" y="8"/>
                    <a:pt x="104" y="6"/>
                  </a:cubicBezTo>
                  <a:lnTo>
                    <a:pt x="101" y="3"/>
                  </a:lnTo>
                  <a:cubicBezTo>
                    <a:pt x="99" y="0"/>
                    <a:pt x="95" y="0"/>
                    <a:pt x="9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 sz="2400">
                <a:ln>
                  <a:solidFill>
                    <a:srgbClr val="262E72"/>
                  </a:solidFill>
                </a:ln>
                <a:solidFill>
                  <a:srgbClr val="262E72"/>
                </a:solidFill>
              </a:endParaRPr>
            </a:p>
          </p:txBody>
        </p:sp>
      </p:grpSp>
      <p:cxnSp>
        <p:nvCxnSpPr>
          <p:cNvPr id="16" name="Conector recto 15"/>
          <p:cNvCxnSpPr/>
          <p:nvPr userDrawn="1"/>
        </p:nvCxnSpPr>
        <p:spPr>
          <a:xfrm>
            <a:off x="1517651" y="268818"/>
            <a:ext cx="0" cy="239183"/>
          </a:xfrm>
          <a:prstGeom prst="line">
            <a:avLst/>
          </a:prstGeom>
          <a:ln w="12700" cmpd="sng">
            <a:solidFill>
              <a:srgbClr val="262E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12" descr="logo_degradat_ajust_optic_A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1" y="239185"/>
            <a:ext cx="1064683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"/>
          <p:cNvGrpSpPr/>
          <p:nvPr userDrawn="1"/>
        </p:nvGrpSpPr>
        <p:grpSpPr>
          <a:xfrm>
            <a:off x="4267200" y="1496329"/>
            <a:ext cx="3657600" cy="5295"/>
            <a:chOff x="3200400" y="1744449"/>
            <a:chExt cx="2743200" cy="3972"/>
          </a:xfrm>
        </p:grpSpPr>
        <p:cxnSp>
          <p:nvCxnSpPr>
            <p:cNvPr id="21" name="Straight Connector 5"/>
            <p:cNvCxnSpPr/>
            <p:nvPr/>
          </p:nvCxnSpPr>
          <p:spPr>
            <a:xfrm>
              <a:off x="3200400" y="1744449"/>
              <a:ext cx="2743200" cy="15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"/>
            <p:cNvCxnSpPr/>
            <p:nvPr/>
          </p:nvCxnSpPr>
          <p:spPr>
            <a:xfrm>
              <a:off x="4114800" y="1746833"/>
              <a:ext cx="914400" cy="1588"/>
            </a:xfrm>
            <a:prstGeom prst="line">
              <a:avLst/>
            </a:prstGeom>
            <a:ln w="38100">
              <a:solidFill>
                <a:srgbClr val="C94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574800" y="573618"/>
            <a:ext cx="9144000" cy="50746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2"/>
          </p:nvPr>
        </p:nvSpPr>
        <p:spPr>
          <a:xfrm>
            <a:off x="3260660" y="1102395"/>
            <a:ext cx="5772281" cy="321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888557" y="1742511"/>
            <a:ext cx="8414887" cy="453266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990575" indent="-380990">
              <a:buClr>
                <a:schemeClr val="accent1"/>
              </a:buClr>
              <a:buFont typeface="Courier New" charset="0"/>
              <a:buChar char="o"/>
              <a:defRPr sz="1333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333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333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333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201AC-56F3-42A4-AA04-C43178F3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5DA63-5083-4E44-BFA6-3EF61223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42D23-12F3-49E6-A372-C3ED7872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50CF6-A808-49FD-ACF1-F1211737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D62711-A88C-49CD-81CC-4276FCE0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9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37BA5-DBB7-4A87-81CA-63E6EC59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B8142-4BC5-418A-887C-60B2053E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9698A5-7562-457B-A75B-A440EBE7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59AB9-C5A7-4E9B-96F8-32EE0932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7AF95-FBCC-4B71-9A6E-947C5CAA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9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CA84D-4658-4905-9B91-19159532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68F9C-0667-494A-86F1-926821AE6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13C60-009F-4C5B-822E-1DE087565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ACB49B-7436-4F56-AB21-C4CF9BC8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791C7F-0E5D-4893-9C4B-1FF953C3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828B09-104A-434A-8E55-06559584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5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1648E-5E53-490C-9153-56776FE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CB9057-2327-41FD-B291-8764EED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9FB311-4CA4-46FA-898D-E51CF891F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3DF4B5-37C3-491B-A26B-4A6B942AA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7740F9-E621-4BEB-B256-054207E0A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83297A-63A0-4C1A-B907-01CC7F3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B8373-4D44-4870-BC3B-7547774F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1A88E6-8AEF-4F51-A03E-B977FDDF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0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90FB9-52EB-4D43-94B4-9257B99F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52AC6C-3CE7-4391-B9C3-EDA935CC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6EBD11-981C-4E74-903B-B6DA9E61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618E18-EAA5-4C10-A114-60AF1090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6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2E35D5-79B8-44E7-85A0-45EF2764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C01563-26AC-4461-AE43-80574E10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73D50C-7CE4-453B-9D6E-140B299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39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F99EC-2478-42C1-8AA9-AF4A6300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4E4FD-423A-4751-A5F6-A890D281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647518-78D3-47D1-8D9F-7FB54551C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37D473-8838-45FC-B8B6-781F03C8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E6925-EB24-40FA-83A9-E4C0B15B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C408E1-0496-4C9A-9C56-61F765C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92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5224-2A1B-4F45-B18A-024E4407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6B0972-A249-48EF-824B-311F60CF5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102F8-AB37-4B27-A95D-7DA1D4866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5A50E9-4840-4ABA-9266-4BBD3FDF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A6C22-F640-41DF-BB69-3A0D66DA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85C4FB-0071-4172-A16E-7BA93903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2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9C4CDF-3376-40F6-BE23-591ADE62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A09BF-1141-4277-AD7B-7269C3D1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7F3DE-D188-4EE8-B951-2E1999877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A85C-0D29-4C41-8C3E-EC277C4E4D83}" type="datetimeFigureOut">
              <a:rPr lang="es-ES" smtClean="0"/>
              <a:t>11/11/2018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FF2D3C-B610-4A56-98F7-8671F033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AEA48-867E-4AAE-A373-0DFAD3DD0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D9F0-06F2-410E-BBA9-0AA686BE4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67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ncbi.nlm.nih.gov/pubmed/?term=Angus+D,+Linde-Zwirble+W,+Lidicker+J,+Clermont+G,+Carcillo+J,+Pinsky+M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van%20Walraven%20C%5bAuthor%5d&amp;cauthor=true&amp;cauthor_uid=19433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ubmed/1943399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8B99925-3277-42AA-B7E0-63088FA7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80" y="3975627"/>
            <a:ext cx="9541042" cy="1558417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</a:rPr>
              <a:t>DRIVERS OF LACTATE RESPONSE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Levels of Lactate, factors associated and mortality in sepsis</a:t>
            </a:r>
          </a:p>
        </p:txBody>
      </p:sp>
      <p:pic>
        <p:nvPicPr>
          <p:cNvPr id="9" name="Imagen 8" descr="Imagen que contiene persona, portátil, sentado, interior&#10;&#10;Descripción generada con confianza muy alta">
            <a:extLst>
              <a:ext uri="{FF2B5EF4-FFF2-40B4-BE49-F238E27FC236}">
                <a16:creationId xmlns:a16="http://schemas.microsoft.com/office/drawing/2014/main" id="{E3B563B9-7E18-441E-AD7F-3278CA72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5" y="339291"/>
            <a:ext cx="4267200" cy="3200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7256F5-1C1C-421E-A396-408578E589E9}"/>
              </a:ext>
            </a:extLst>
          </p:cNvPr>
          <p:cNvSpPr txBox="1"/>
          <p:nvPr/>
        </p:nvSpPr>
        <p:spPr>
          <a:xfrm>
            <a:off x="5642811" y="565484"/>
            <a:ext cx="6148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TEAM N.3</a:t>
            </a:r>
          </a:p>
          <a:p>
            <a:r>
              <a:rPr lang="es-ES" dirty="0" err="1"/>
              <a:t>Giovana</a:t>
            </a:r>
            <a:r>
              <a:rPr lang="es-ES" dirty="0"/>
              <a:t> Gavidia</a:t>
            </a:r>
          </a:p>
          <a:p>
            <a:r>
              <a:rPr lang="es-ES" dirty="0"/>
              <a:t>Sandra </a:t>
            </a:r>
            <a:r>
              <a:rPr lang="es-ES" dirty="0" err="1"/>
              <a:t>Canelles</a:t>
            </a:r>
            <a:endParaRPr lang="es-ES" dirty="0"/>
          </a:p>
          <a:p>
            <a:r>
              <a:rPr lang="es-ES" dirty="0"/>
              <a:t>Gerard Moreno</a:t>
            </a:r>
          </a:p>
          <a:p>
            <a:r>
              <a:rPr lang="es-ES" dirty="0"/>
              <a:t>Chris </a:t>
            </a:r>
            <a:r>
              <a:rPr lang="es-ES" dirty="0" err="1"/>
              <a:t>Cosgriff</a:t>
            </a:r>
            <a:endParaRPr lang="es-ES" dirty="0"/>
          </a:p>
          <a:p>
            <a:r>
              <a:rPr lang="es-ES" dirty="0"/>
              <a:t>Chris Sauer</a:t>
            </a:r>
          </a:p>
          <a:p>
            <a:r>
              <a:rPr lang="es-ES" dirty="0"/>
              <a:t>María Bodí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9390"/>
            <a:ext cx="4060300" cy="30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n 227"/>
          <p:cNvPicPr/>
          <p:nvPr/>
        </p:nvPicPr>
        <p:blipFill>
          <a:blip r:embed="rId3"/>
          <a:stretch/>
        </p:blipFill>
        <p:spPr>
          <a:xfrm>
            <a:off x="1658880" y="405872"/>
            <a:ext cx="8444160" cy="6108120"/>
          </a:xfrm>
          <a:prstGeom prst="rect">
            <a:avLst/>
          </a:prstGeom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763EB3F-3B27-4BC2-9038-57D86732DCAE}"/>
              </a:ext>
            </a:extLst>
          </p:cNvPr>
          <p:cNvSpPr/>
          <p:nvPr/>
        </p:nvSpPr>
        <p:spPr>
          <a:xfrm>
            <a:off x="1323474" y="2298044"/>
            <a:ext cx="10106526" cy="25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7870725-886B-4B73-B42C-01285558CC0D}"/>
              </a:ext>
            </a:extLst>
          </p:cNvPr>
          <p:cNvSpPr/>
          <p:nvPr/>
        </p:nvSpPr>
        <p:spPr>
          <a:xfrm>
            <a:off x="1343522" y="3100152"/>
            <a:ext cx="10106526" cy="25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E198FC-3B31-4EAB-B727-00F1E88C0015}"/>
              </a:ext>
            </a:extLst>
          </p:cNvPr>
          <p:cNvSpPr/>
          <p:nvPr/>
        </p:nvSpPr>
        <p:spPr>
          <a:xfrm>
            <a:off x="1363570" y="3312712"/>
            <a:ext cx="10106526" cy="25266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085B0D-F17D-47D1-BCB7-1678282F7A6B}"/>
              </a:ext>
            </a:extLst>
          </p:cNvPr>
          <p:cNvSpPr/>
          <p:nvPr/>
        </p:nvSpPr>
        <p:spPr>
          <a:xfrm>
            <a:off x="1415714" y="4844735"/>
            <a:ext cx="10106526" cy="25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B2062D-B94B-4CFC-961F-F7823AE14B5D}"/>
              </a:ext>
            </a:extLst>
          </p:cNvPr>
          <p:cNvSpPr/>
          <p:nvPr/>
        </p:nvSpPr>
        <p:spPr>
          <a:xfrm>
            <a:off x="1355554" y="4315344"/>
            <a:ext cx="10106526" cy="175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5902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784F6-C358-42B8-9808-2A08F258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Next steps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4037E-95DD-4610-AC3A-53E21B04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AU" dirty="0"/>
              <a:t>Identify factors associated to mortality in patients with lower lactate at baseline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81F5EA-1D9E-4EAA-BED5-E811E0B248C4}"/>
              </a:ext>
            </a:extLst>
          </p:cNvPr>
          <p:cNvSpPr/>
          <p:nvPr/>
        </p:nvSpPr>
        <p:spPr>
          <a:xfrm>
            <a:off x="8795828" y="5337556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AU" sz="54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0D1EDE1-4E42-48B2-9D21-A43CF9252BD6}"/>
              </a:ext>
            </a:extLst>
          </p:cNvPr>
          <p:cNvSpPr txBox="1">
            <a:spLocks/>
          </p:cNvSpPr>
          <p:nvPr/>
        </p:nvSpPr>
        <p:spPr>
          <a:xfrm>
            <a:off x="846216" y="3008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Reflexions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2236019-6EDE-4903-8062-62E5127D4454}"/>
              </a:ext>
            </a:extLst>
          </p:cNvPr>
          <p:cNvSpPr txBox="1">
            <a:spLocks/>
          </p:cNvSpPr>
          <p:nvPr/>
        </p:nvSpPr>
        <p:spPr>
          <a:xfrm>
            <a:off x="846216" y="4215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</a:t>
            </a:r>
            <a:r>
              <a:rPr lang="en-AU" dirty="0" smtClean="0"/>
              <a:t>is easier </a:t>
            </a:r>
            <a:r>
              <a:rPr lang="en-AU" dirty="0"/>
              <a:t>for clinicians and data scientist to have a more pre-processed data before </a:t>
            </a:r>
            <a:r>
              <a:rPr lang="en-AU" dirty="0" smtClean="0"/>
              <a:t>starting the analysis. </a:t>
            </a: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07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me quedo tranquilo">
            <a:extLst>
              <a:ext uri="{FF2B5EF4-FFF2-40B4-BE49-F238E27FC236}">
                <a16:creationId xmlns:a16="http://schemas.microsoft.com/office/drawing/2014/main" id="{909D6174-0DCA-4E75-8915-0B2A5524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56" y="325153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9DA99D79-BF4A-4C59-9579-BCE0129D2FD6}"/>
              </a:ext>
            </a:extLst>
          </p:cNvPr>
          <p:cNvSpPr/>
          <p:nvPr/>
        </p:nvSpPr>
        <p:spPr>
          <a:xfrm>
            <a:off x="423459" y="1466853"/>
            <a:ext cx="3281961" cy="19804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patient has a normal lactate. Phew! I'm already calm!</a:t>
            </a:r>
            <a:endParaRPr lang="es-ES" dirty="0"/>
          </a:p>
        </p:txBody>
      </p:sp>
      <p:pic>
        <p:nvPicPr>
          <p:cNvPr id="7" name="Imagen 6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083959CA-4A6B-410D-A2AB-1A48E9CA44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0" r="30994" b="10921"/>
          <a:stretch/>
        </p:blipFill>
        <p:spPr>
          <a:xfrm rot="2131181">
            <a:off x="2892592" y="4699126"/>
            <a:ext cx="1197838" cy="2126582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6D27088-E187-45B3-97A6-1D958C5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Lactate and mortality in sepsis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51C411-DEA9-4A4F-A29E-D51DAAEF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33" y="1741548"/>
            <a:ext cx="5291667" cy="15441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A5926F0-7A26-4AC2-A43E-4706BBA73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102" y="3572342"/>
            <a:ext cx="3583793" cy="31563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49A324A-6635-4B15-B864-7964B435D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444" y="3572341"/>
            <a:ext cx="4181546" cy="11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6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853E18D-7D05-40B8-8B72-5E43A7D0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663" y="421106"/>
            <a:ext cx="5767137" cy="282742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INCLUSION CRITERIA</a:t>
            </a:r>
          </a:p>
          <a:p>
            <a:r>
              <a:rPr lang="en-US" dirty="0"/>
              <a:t>&gt; 18 y</a:t>
            </a:r>
          </a:p>
          <a:p>
            <a:r>
              <a:rPr lang="en-US" dirty="0"/>
              <a:t>SEPSIS. Angus definition (+).  </a:t>
            </a:r>
            <a:r>
              <a:rPr lang="en-US" sz="2000" i="1" dirty="0"/>
              <a:t>Angus DC. </a:t>
            </a:r>
            <a:r>
              <a:rPr lang="en-US" sz="2000" i="1" u="sng" dirty="0" err="1">
                <a:hlinkClick r:id="rId3" tooltip="Critical care medicine."/>
              </a:rPr>
              <a:t>Crit</a:t>
            </a:r>
            <a:r>
              <a:rPr lang="en-US" sz="2000" i="1" u="sng" dirty="0">
                <a:hlinkClick r:id="rId3" tooltip="Critical care medicine."/>
              </a:rPr>
              <a:t> Care Med.</a:t>
            </a:r>
            <a:r>
              <a:rPr lang="en-US" sz="2000" i="1" dirty="0"/>
              <a:t> 2001 Jul;29(7):1303-10.</a:t>
            </a:r>
            <a:endParaRPr lang="en-US" dirty="0"/>
          </a:p>
          <a:p>
            <a:r>
              <a:rPr lang="en-US" dirty="0"/>
              <a:t>≥ 1 lactate determination (-6 to 24 h ICU admission)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Marcador de contenido 19">
            <a:extLst>
              <a:ext uri="{FF2B5EF4-FFF2-40B4-BE49-F238E27FC236}">
                <a16:creationId xmlns:a16="http://schemas.microsoft.com/office/drawing/2014/main" id="{090BC563-D7DB-417D-A31A-918EB97132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1520675"/>
              </p:ext>
            </p:extLst>
          </p:nvPr>
        </p:nvGraphicFramePr>
        <p:xfrm>
          <a:off x="6172200" y="420689"/>
          <a:ext cx="5181600" cy="30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490EBC6-543E-49E4-A839-EA5DE6C8A9A7}"/>
              </a:ext>
            </a:extLst>
          </p:cNvPr>
          <p:cNvCxnSpPr/>
          <p:nvPr/>
        </p:nvCxnSpPr>
        <p:spPr>
          <a:xfrm>
            <a:off x="445168" y="5919544"/>
            <a:ext cx="5342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D66A068-60D2-4A7F-8C42-15948508C395}"/>
              </a:ext>
            </a:extLst>
          </p:cNvPr>
          <p:cNvCxnSpPr>
            <a:cxnSpLocks/>
          </p:cNvCxnSpPr>
          <p:nvPr/>
        </p:nvCxnSpPr>
        <p:spPr>
          <a:xfrm>
            <a:off x="433137" y="5666881"/>
            <a:ext cx="0" cy="61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DF993A2-036A-44F4-BE67-4AEF46314125}"/>
              </a:ext>
            </a:extLst>
          </p:cNvPr>
          <p:cNvCxnSpPr>
            <a:cxnSpLocks/>
          </p:cNvCxnSpPr>
          <p:nvPr/>
        </p:nvCxnSpPr>
        <p:spPr>
          <a:xfrm>
            <a:off x="1909012" y="5674899"/>
            <a:ext cx="0" cy="61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F347592-19B4-4592-B4E3-33FB7014731F}"/>
              </a:ext>
            </a:extLst>
          </p:cNvPr>
          <p:cNvCxnSpPr>
            <a:cxnSpLocks/>
          </p:cNvCxnSpPr>
          <p:nvPr/>
        </p:nvCxnSpPr>
        <p:spPr>
          <a:xfrm>
            <a:off x="5133474" y="5698962"/>
            <a:ext cx="0" cy="61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20B0FB87-2829-4ED3-9E6D-26006CFB3FAB}"/>
              </a:ext>
            </a:extLst>
          </p:cNvPr>
          <p:cNvSpPr/>
          <p:nvPr/>
        </p:nvSpPr>
        <p:spPr>
          <a:xfrm>
            <a:off x="766008" y="6256429"/>
            <a:ext cx="1158999" cy="324853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6 h</a:t>
            </a:r>
          </a:p>
        </p:txBody>
      </p:sp>
      <p:sp>
        <p:nvSpPr>
          <p:cNvPr id="15" name="Flecha: a la izquierda y derecha 14">
            <a:extLst>
              <a:ext uri="{FF2B5EF4-FFF2-40B4-BE49-F238E27FC236}">
                <a16:creationId xmlns:a16="http://schemas.microsoft.com/office/drawing/2014/main" id="{B75A8814-473E-4E3D-A9D0-740EE2B491EB}"/>
              </a:ext>
            </a:extLst>
          </p:cNvPr>
          <p:cNvSpPr/>
          <p:nvPr/>
        </p:nvSpPr>
        <p:spPr>
          <a:xfrm>
            <a:off x="1941092" y="6252415"/>
            <a:ext cx="3088106" cy="324854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24 h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7C65F3-2B06-4B4D-9211-88DAF2ECFD2A}"/>
              </a:ext>
            </a:extLst>
          </p:cNvPr>
          <p:cNvSpPr txBox="1"/>
          <p:nvPr/>
        </p:nvSpPr>
        <p:spPr>
          <a:xfrm>
            <a:off x="280742" y="3429000"/>
            <a:ext cx="5670872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EXCLUSION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Comorbidities (Cancer, liver dis, DM)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&gt; first admission ICU</a:t>
            </a:r>
            <a:endParaRPr lang="es-ES" sz="28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9F248B9-D0E4-4DCC-9086-32407384CCEA}"/>
              </a:ext>
            </a:extLst>
          </p:cNvPr>
          <p:cNvSpPr/>
          <p:nvPr/>
        </p:nvSpPr>
        <p:spPr>
          <a:xfrm>
            <a:off x="132346" y="5317074"/>
            <a:ext cx="737931" cy="42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Hospimtal</a:t>
            </a:r>
            <a:r>
              <a:rPr lang="es-ES" sz="1200" dirty="0"/>
              <a:t> 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D923300-04ED-4664-829C-FEE501CFC3D0}"/>
              </a:ext>
            </a:extLst>
          </p:cNvPr>
          <p:cNvSpPr/>
          <p:nvPr/>
        </p:nvSpPr>
        <p:spPr>
          <a:xfrm>
            <a:off x="1536035" y="5325090"/>
            <a:ext cx="737931" cy="42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ICU </a:t>
            </a:r>
            <a:r>
              <a:rPr lang="es-ES" sz="1200" dirty="0" err="1"/>
              <a:t>Adm</a:t>
            </a:r>
            <a:endParaRPr lang="es-ES" sz="12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782D1EF-B4AD-421F-96C2-16226AA57B1B}"/>
              </a:ext>
            </a:extLst>
          </p:cNvPr>
          <p:cNvSpPr/>
          <p:nvPr/>
        </p:nvSpPr>
        <p:spPr>
          <a:xfrm>
            <a:off x="4768522" y="5345138"/>
            <a:ext cx="850225" cy="40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ICU 24 h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866B882D-AB2B-4419-AF8F-42B34A7F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1585"/>
              </p:ext>
            </p:extLst>
          </p:nvPr>
        </p:nvGraphicFramePr>
        <p:xfrm>
          <a:off x="6470984" y="4062749"/>
          <a:ext cx="4584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337">
                  <a:extLst>
                    <a:ext uri="{9D8B030D-6E8A-4147-A177-3AD203B41FA5}">
                      <a16:colId xmlns:a16="http://schemas.microsoft.com/office/drawing/2014/main" val="2871535321"/>
                    </a:ext>
                  </a:extLst>
                </a:gridCol>
                <a:gridCol w="1407695">
                  <a:extLst>
                    <a:ext uri="{9D8B030D-6E8A-4147-A177-3AD203B41FA5}">
                      <a16:colId xmlns:a16="http://schemas.microsoft.com/office/drawing/2014/main" val="3622084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Exclusion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5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Cancer</a:t>
                      </a:r>
                      <a:r>
                        <a:rPr lang="es-ES" dirty="0"/>
                        <a:t> (140.00-239.2)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0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DM (24900-25099)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5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Liver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Dis</a:t>
                      </a:r>
                      <a:r>
                        <a:rPr lang="es-ES" dirty="0"/>
                        <a:t> (57000-57339)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1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Lactate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values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before</a:t>
                      </a:r>
                      <a:r>
                        <a:rPr lang="es-ES" dirty="0"/>
                        <a:t> -6 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360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18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02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FE168-C435-4376-AF83-05722EF5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1E1CB-1088-4781-9DB2-BECE4B33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Age (Intime-</a:t>
            </a:r>
            <a:r>
              <a:rPr lang="es-ES" b="1" dirty="0"/>
              <a:t>DOB)</a:t>
            </a:r>
            <a:r>
              <a:rPr lang="es-ES" dirty="0"/>
              <a:t>, sexo (GENDER), </a:t>
            </a:r>
            <a:r>
              <a:rPr lang="es-ES" dirty="0" err="1"/>
              <a:t>ethnicity</a:t>
            </a:r>
            <a:r>
              <a:rPr lang="es-ES" dirty="0"/>
              <a:t> (ETNICITY)</a:t>
            </a:r>
          </a:p>
          <a:p>
            <a:r>
              <a:rPr lang="es-ES" dirty="0" err="1"/>
              <a:t>Lactate</a:t>
            </a:r>
            <a:r>
              <a:rPr lang="es-ES" dirty="0"/>
              <a:t> time</a:t>
            </a:r>
          </a:p>
          <a:p>
            <a:r>
              <a:rPr lang="es-ES" dirty="0"/>
              <a:t>SCORES at </a:t>
            </a:r>
            <a:r>
              <a:rPr lang="es-ES" dirty="0" err="1"/>
              <a:t>admission</a:t>
            </a:r>
            <a:r>
              <a:rPr lang="es-ES" dirty="0"/>
              <a:t> (SOFA)</a:t>
            </a:r>
          </a:p>
          <a:p>
            <a:r>
              <a:rPr lang="es-ES" dirty="0" err="1"/>
              <a:t>Comorbidities</a:t>
            </a:r>
            <a:r>
              <a:rPr lang="es-ES" dirty="0"/>
              <a:t>: </a:t>
            </a:r>
            <a:r>
              <a:rPr lang="es-ES" b="1" dirty="0" err="1"/>
              <a:t>Elixhauser</a:t>
            </a:r>
            <a:r>
              <a:rPr lang="es-ES" b="1" dirty="0"/>
              <a:t> </a:t>
            </a:r>
            <a:r>
              <a:rPr lang="es-ES" b="1" dirty="0" err="1"/>
              <a:t>comorbidity</a:t>
            </a:r>
            <a:r>
              <a:rPr lang="es-ES" b="1" dirty="0"/>
              <a:t> </a:t>
            </a:r>
            <a:r>
              <a:rPr lang="es-ES" b="1" dirty="0" err="1"/>
              <a:t>measures</a:t>
            </a:r>
            <a:r>
              <a:rPr lang="es-ES" b="1" dirty="0"/>
              <a:t>. </a:t>
            </a:r>
            <a:r>
              <a:rPr lang="es-ES" sz="2300" i="1" u="sng" dirty="0">
                <a:hlinkClick r:id="rId3"/>
              </a:rPr>
              <a:t>van </a:t>
            </a:r>
            <a:r>
              <a:rPr lang="es-ES" sz="2300" i="1" u="sng" dirty="0" err="1">
                <a:hlinkClick r:id="rId3"/>
              </a:rPr>
              <a:t>Walraven</a:t>
            </a:r>
            <a:r>
              <a:rPr lang="es-ES" sz="2300" i="1" u="sng" dirty="0">
                <a:hlinkClick r:id="rId3"/>
              </a:rPr>
              <a:t> C</a:t>
            </a:r>
            <a:r>
              <a:rPr lang="es-ES" sz="2300" i="1" u="sng" dirty="0"/>
              <a:t>. </a:t>
            </a:r>
            <a:r>
              <a:rPr lang="en-US" sz="2300" i="1" u="sng" dirty="0">
                <a:hlinkClick r:id="rId4" tooltip="Medical care."/>
              </a:rPr>
              <a:t>Med Care.</a:t>
            </a:r>
            <a:r>
              <a:rPr lang="en-US" sz="2300" i="1" dirty="0"/>
              <a:t> 2009 </a:t>
            </a:r>
            <a:endParaRPr lang="es-ES" sz="2300" i="1" dirty="0"/>
          </a:p>
          <a:p>
            <a:r>
              <a:rPr lang="es-ES" dirty="0" err="1"/>
              <a:t>Laboratory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(</a:t>
            </a:r>
            <a:r>
              <a:rPr lang="es-ES" dirty="0" err="1"/>
              <a:t>Glucose</a:t>
            </a:r>
            <a:r>
              <a:rPr lang="es-ES" dirty="0"/>
              <a:t>, K, </a:t>
            </a:r>
            <a:r>
              <a:rPr lang="es-ES" dirty="0" err="1"/>
              <a:t>Na</a:t>
            </a:r>
            <a:r>
              <a:rPr lang="es-ES" dirty="0"/>
              <a:t>, </a:t>
            </a:r>
            <a:r>
              <a:rPr lang="es-ES" dirty="0" err="1"/>
              <a:t>Creatinin</a:t>
            </a:r>
            <a:r>
              <a:rPr lang="es-ES" dirty="0"/>
              <a:t>, BUN, </a:t>
            </a:r>
            <a:r>
              <a:rPr lang="es-ES" dirty="0" err="1"/>
              <a:t>Hemoglobin,WBC</a:t>
            </a:r>
            <a:r>
              <a:rPr lang="es-ES" dirty="0"/>
              <a:t>, </a:t>
            </a:r>
            <a:r>
              <a:rPr lang="es-ES" dirty="0" err="1"/>
              <a:t>Platelet</a:t>
            </a:r>
            <a:r>
              <a:rPr lang="es-ES" dirty="0"/>
              <a:t>, PTT, INR, PT)</a:t>
            </a:r>
          </a:p>
          <a:p>
            <a:r>
              <a:rPr lang="es-ES" dirty="0" err="1"/>
              <a:t>Organ</a:t>
            </a:r>
            <a:r>
              <a:rPr lang="es-ES" dirty="0"/>
              <a:t> </a:t>
            </a:r>
            <a:r>
              <a:rPr lang="es-ES" dirty="0" err="1"/>
              <a:t>failure-Support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CRR, MV, VA </a:t>
            </a:r>
            <a:r>
              <a:rPr lang="es-ES" dirty="0" err="1"/>
              <a:t>drugs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48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6BF3-5951-43B6-A003-F8C78F65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Lactate</a:t>
            </a:r>
            <a:r>
              <a:rPr lang="es-ES" dirty="0"/>
              <a:t> </a:t>
            </a:r>
            <a:r>
              <a:rPr lang="es-ES" dirty="0" err="1"/>
              <a:t>levels</a:t>
            </a:r>
            <a:r>
              <a:rPr lang="es-ES" dirty="0"/>
              <a:t> and </a:t>
            </a:r>
            <a:r>
              <a:rPr lang="es-ES" dirty="0" err="1"/>
              <a:t>mortality</a:t>
            </a:r>
            <a:r>
              <a:rPr lang="es-ES" dirty="0"/>
              <a:t> (28 d)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01D1C51-C653-4517-9D50-0270A9A9C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92228"/>
              </p:ext>
            </p:extLst>
          </p:nvPr>
        </p:nvGraphicFramePr>
        <p:xfrm>
          <a:off x="1033378" y="18790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744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2805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Lactate</a:t>
                      </a:r>
                      <a:r>
                        <a:rPr lang="es-ES" dirty="0"/>
                        <a:t> ≤ 2 mmol/l (n=2595)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</a:t>
                      </a:r>
                      <a:r>
                        <a:rPr lang="es-ES" dirty="0" err="1"/>
                        <a:t>Lactate</a:t>
                      </a:r>
                      <a:r>
                        <a:rPr lang="es-ES" dirty="0"/>
                        <a:t> &gt; 2 mmol/l (n=3296)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594 (22,9%)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988 (29,9%)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8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93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048000" y="573088"/>
            <a:ext cx="9144000" cy="5080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Data </a:t>
            </a:r>
            <a:r>
              <a:rPr lang="es-ES_tradnl" dirty="0" err="1" smtClean="0"/>
              <a:t>Analysis</a:t>
            </a:r>
            <a:r>
              <a:rPr lang="es-ES_tradnl" dirty="0" smtClean="0"/>
              <a:t> Framework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759580" y="1318442"/>
            <a:ext cx="5772150" cy="322263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Stages</a:t>
            </a:r>
            <a:r>
              <a:rPr lang="es-ES_tradnl" dirty="0" smtClean="0"/>
              <a:t> </a:t>
            </a:r>
            <a:r>
              <a:rPr lang="es-ES_tradnl" dirty="0" err="1" smtClean="0"/>
              <a:t>involved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/>
              <a:t> </a:t>
            </a:r>
            <a:r>
              <a:rPr lang="es-ES_tradnl" dirty="0" smtClean="0"/>
              <a:t>data </a:t>
            </a:r>
            <a:r>
              <a:rPr lang="es-ES_tradnl" dirty="0" err="1" smtClean="0"/>
              <a:t>analysis</a:t>
            </a:r>
            <a:endParaRPr lang="es-ES_tradnl" dirty="0"/>
          </a:p>
        </p:txBody>
      </p:sp>
      <p:sp>
        <p:nvSpPr>
          <p:cNvPr id="47" name="TextBox 17"/>
          <p:cNvSpPr txBox="1"/>
          <p:nvPr/>
        </p:nvSpPr>
        <p:spPr>
          <a:xfrm>
            <a:off x="1473708" y="3772014"/>
            <a:ext cx="2034032" cy="2974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333" b="1" dirty="0">
                <a:solidFill>
                  <a:srgbClr val="521270"/>
                </a:solidFill>
                <a:latin typeface="Verdana" charset="0"/>
                <a:ea typeface="Verdana" charset="0"/>
                <a:cs typeface="Verdana" charset="0"/>
              </a:rPr>
              <a:t>Data Collection</a:t>
            </a:r>
            <a:endParaRPr lang="x-none" sz="1333" b="1" dirty="0">
              <a:solidFill>
                <a:srgbClr val="52127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1" name="Straight Connector 35"/>
          <p:cNvCxnSpPr/>
          <p:nvPr/>
        </p:nvCxnSpPr>
        <p:spPr>
          <a:xfrm>
            <a:off x="1219200" y="2638428"/>
            <a:ext cx="9753600" cy="211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8"/>
          <p:cNvGrpSpPr/>
          <p:nvPr/>
        </p:nvGrpSpPr>
        <p:grpSpPr>
          <a:xfrm>
            <a:off x="2014220" y="2013588"/>
            <a:ext cx="975360" cy="626957"/>
            <a:chOff x="1510665" y="2096262"/>
            <a:chExt cx="731520" cy="470218"/>
          </a:xfrm>
        </p:grpSpPr>
        <p:cxnSp>
          <p:nvCxnSpPr>
            <p:cNvPr id="53" name="Straight Connector 36"/>
            <p:cNvCxnSpPr/>
            <p:nvPr/>
          </p:nvCxnSpPr>
          <p:spPr>
            <a:xfrm>
              <a:off x="1510665" y="2564892"/>
              <a:ext cx="731520" cy="1588"/>
            </a:xfrm>
            <a:prstGeom prst="line">
              <a:avLst/>
            </a:prstGeom>
            <a:ln w="38100">
              <a:solidFill>
                <a:srgbClr val="5212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4"/>
            <p:cNvGrpSpPr/>
            <p:nvPr/>
          </p:nvGrpSpPr>
          <p:grpSpPr>
            <a:xfrm>
              <a:off x="1701800" y="2096262"/>
              <a:ext cx="320040" cy="320040"/>
              <a:chOff x="1701800" y="2096262"/>
              <a:chExt cx="320040" cy="320040"/>
            </a:xfrm>
          </p:grpSpPr>
          <p:sp>
            <p:nvSpPr>
              <p:cNvPr id="55" name="Oval 68"/>
              <p:cNvSpPr/>
              <p:nvPr/>
            </p:nvSpPr>
            <p:spPr>
              <a:xfrm>
                <a:off x="1701800" y="2096262"/>
                <a:ext cx="320040" cy="320040"/>
              </a:xfrm>
              <a:prstGeom prst="ellipse">
                <a:avLst/>
              </a:prstGeom>
              <a:noFill/>
              <a:ln w="9525">
                <a:solidFill>
                  <a:srgbClr val="521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 sz="2400"/>
              </a:p>
            </p:txBody>
          </p:sp>
          <p:sp>
            <p:nvSpPr>
              <p:cNvPr id="56" name="TextBox 52"/>
              <p:cNvSpPr txBox="1"/>
              <p:nvPr/>
            </p:nvSpPr>
            <p:spPr>
              <a:xfrm>
                <a:off x="1764121" y="2108279"/>
                <a:ext cx="207654" cy="284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867" b="1" dirty="0">
                    <a:solidFill>
                      <a:schemeClr val="bg1">
                        <a:lumMod val="50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x-none" sz="1867" b="1" dirty="0">
                  <a:solidFill>
                    <a:schemeClr val="bg1">
                      <a:lumMod val="50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sp>
        <p:nvSpPr>
          <p:cNvPr id="75" name="TextBox 10"/>
          <p:cNvSpPr txBox="1"/>
          <p:nvPr/>
        </p:nvSpPr>
        <p:spPr>
          <a:xfrm>
            <a:off x="1473708" y="4603482"/>
            <a:ext cx="2034032" cy="256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s-ES" sz="1067" dirty="0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- MIMMIC 3 </a:t>
            </a:r>
            <a:r>
              <a:rPr lang="es-ES" sz="1067" dirty="0" err="1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databases</a:t>
            </a:r>
            <a:endParaRPr lang="es-ES" sz="1067" dirty="0">
              <a:solidFill>
                <a:schemeClr val="bg1">
                  <a:lumMod val="5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6280743" y="4589727"/>
            <a:ext cx="2034032" cy="12827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594" indent="-228594" algn="ctr">
              <a:spcAft>
                <a:spcPts val="800"/>
              </a:spcAft>
              <a:buFontTx/>
              <a:buChar char="-"/>
            </a:pP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Data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visualisation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in the short and long-term</a:t>
            </a:r>
          </a:p>
          <a:p>
            <a:pPr marL="228594" indent="-228594" algn="ctr">
              <a:spcAft>
                <a:spcPts val="800"/>
              </a:spcAft>
              <a:buFontTx/>
              <a:buChar char="-"/>
            </a:pP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Relationships</a:t>
            </a:r>
          </a:p>
          <a:p>
            <a:pPr algn="ctr">
              <a:spcAft>
                <a:spcPts val="800"/>
              </a:spcAft>
            </a:pP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- Define the target </a:t>
            </a:r>
            <a:r>
              <a:rPr lang="en-US" sz="1067" dirty="0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variable</a:t>
            </a:r>
            <a:endParaRPr lang="x-none" sz="1067" dirty="0">
              <a:solidFill>
                <a:schemeClr val="bg1">
                  <a:lumMod val="5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026" name="Picture 2" descr="data acquisition, data collection, download data, input data, load data ic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33" y="2612251"/>
            <a:ext cx="1185935" cy="11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3655907" y="2013588"/>
            <a:ext cx="2476669" cy="2055879"/>
            <a:chOff x="2741930" y="1510191"/>
            <a:chExt cx="1857502" cy="1541909"/>
          </a:xfrm>
        </p:grpSpPr>
        <p:sp>
          <p:nvSpPr>
            <p:cNvPr id="48" name="TextBox 19"/>
            <p:cNvSpPr txBox="1"/>
            <p:nvPr/>
          </p:nvSpPr>
          <p:spPr>
            <a:xfrm>
              <a:off x="2741930" y="2829010"/>
              <a:ext cx="1857502" cy="2230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1333" b="1" dirty="0">
                  <a:solidFill>
                    <a:srgbClr val="894789"/>
                  </a:solidFill>
                  <a:latin typeface="Verdana" charset="0"/>
                  <a:ea typeface="Verdana" charset="0"/>
                  <a:cs typeface="Verdana" charset="0"/>
                </a:rPr>
                <a:t>Data Preprocessing</a:t>
              </a:r>
              <a:endParaRPr lang="x-none" sz="1333" b="1" dirty="0">
                <a:solidFill>
                  <a:srgbClr val="89478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57" name="Group 9"/>
            <p:cNvGrpSpPr/>
            <p:nvPr/>
          </p:nvGrpSpPr>
          <p:grpSpPr>
            <a:xfrm>
              <a:off x="3307715" y="1510191"/>
              <a:ext cx="731520" cy="470218"/>
              <a:chOff x="3307715" y="2096262"/>
              <a:chExt cx="731520" cy="470218"/>
            </a:xfrm>
          </p:grpSpPr>
          <p:sp>
            <p:nvSpPr>
              <p:cNvPr id="58" name="Oval 53"/>
              <p:cNvSpPr/>
              <p:nvPr/>
            </p:nvSpPr>
            <p:spPr>
              <a:xfrm>
                <a:off x="3484241" y="2096262"/>
                <a:ext cx="320040" cy="320040"/>
              </a:xfrm>
              <a:prstGeom prst="ellipse">
                <a:avLst/>
              </a:prstGeom>
              <a:noFill/>
              <a:ln w="9525">
                <a:solidFill>
                  <a:srgbClr val="8947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 sz="2400"/>
              </a:p>
            </p:txBody>
          </p:sp>
          <p:cxnSp>
            <p:nvCxnSpPr>
              <p:cNvPr id="59" name="Straight Connector 46"/>
              <p:cNvCxnSpPr/>
              <p:nvPr/>
            </p:nvCxnSpPr>
            <p:spPr>
              <a:xfrm>
                <a:off x="3307715" y="2564892"/>
                <a:ext cx="731520" cy="1588"/>
              </a:xfrm>
              <a:prstGeom prst="line">
                <a:avLst/>
              </a:prstGeom>
              <a:ln w="38100">
                <a:solidFill>
                  <a:srgbClr val="8947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4"/>
              <p:cNvSpPr txBox="1"/>
              <p:nvPr/>
            </p:nvSpPr>
            <p:spPr>
              <a:xfrm>
                <a:off x="3540434" y="2098654"/>
                <a:ext cx="207654" cy="284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867" b="1" dirty="0">
                    <a:solidFill>
                      <a:schemeClr val="bg1">
                        <a:lumMod val="50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x-none" sz="1867" b="1" dirty="0">
                  <a:solidFill>
                    <a:schemeClr val="bg1">
                      <a:lumMod val="50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pic>
          <p:nvPicPr>
            <p:cNvPr id="1028" name="Picture 4" descr="constructions, fix, repair, settings, technicians, utilities icon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376" y="2043512"/>
              <a:ext cx="812859" cy="812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o 5"/>
          <p:cNvGrpSpPr/>
          <p:nvPr/>
        </p:nvGrpSpPr>
        <p:grpSpPr>
          <a:xfrm>
            <a:off x="8454136" y="2013588"/>
            <a:ext cx="2494280" cy="2055879"/>
            <a:chOff x="6340602" y="1510191"/>
            <a:chExt cx="1870710" cy="1541909"/>
          </a:xfrm>
        </p:grpSpPr>
        <p:sp>
          <p:nvSpPr>
            <p:cNvPr id="50" name="TextBox 23"/>
            <p:cNvSpPr txBox="1"/>
            <p:nvPr/>
          </p:nvSpPr>
          <p:spPr>
            <a:xfrm>
              <a:off x="6340602" y="2829010"/>
              <a:ext cx="1870710" cy="2230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1333" b="1" dirty="0">
                  <a:solidFill>
                    <a:srgbClr val="521270"/>
                  </a:solidFill>
                  <a:latin typeface="Verdana" charset="0"/>
                  <a:ea typeface="Verdana" charset="0"/>
                  <a:cs typeface="Verdana" charset="0"/>
                </a:rPr>
                <a:t>Estimation of Change</a:t>
              </a:r>
              <a:endParaRPr lang="x-none" sz="1333" b="1" dirty="0">
                <a:solidFill>
                  <a:srgbClr val="52127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66" name="Group 12"/>
            <p:cNvGrpSpPr/>
            <p:nvPr/>
          </p:nvGrpSpPr>
          <p:grpSpPr>
            <a:xfrm>
              <a:off x="6901815" y="1510191"/>
              <a:ext cx="731520" cy="470218"/>
              <a:chOff x="6901815" y="2096262"/>
              <a:chExt cx="731520" cy="470218"/>
            </a:xfrm>
          </p:grpSpPr>
          <p:cxnSp>
            <p:nvCxnSpPr>
              <p:cNvPr id="67" name="Straight Connector 47"/>
              <p:cNvCxnSpPr/>
              <p:nvPr/>
            </p:nvCxnSpPr>
            <p:spPr>
              <a:xfrm>
                <a:off x="6901815" y="2564892"/>
                <a:ext cx="731520" cy="1588"/>
              </a:xfrm>
              <a:prstGeom prst="line">
                <a:avLst/>
              </a:prstGeom>
              <a:ln w="38100">
                <a:solidFill>
                  <a:srgbClr val="5212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7"/>
              <p:cNvGrpSpPr/>
              <p:nvPr/>
            </p:nvGrpSpPr>
            <p:grpSpPr>
              <a:xfrm>
                <a:off x="7096121" y="2096262"/>
                <a:ext cx="320040" cy="320040"/>
                <a:chOff x="7096121" y="2096262"/>
                <a:chExt cx="320040" cy="320040"/>
              </a:xfrm>
            </p:grpSpPr>
            <p:sp>
              <p:nvSpPr>
                <p:cNvPr id="69" name="Oval 57"/>
                <p:cNvSpPr/>
                <p:nvPr/>
              </p:nvSpPr>
              <p:spPr>
                <a:xfrm>
                  <a:off x="7096121" y="2096262"/>
                  <a:ext cx="320040" cy="320040"/>
                </a:xfrm>
                <a:prstGeom prst="ellipse">
                  <a:avLst/>
                </a:prstGeom>
                <a:noFill/>
                <a:ln w="9525">
                  <a:solidFill>
                    <a:srgbClr val="52127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x-none" sz="2400"/>
                </a:p>
              </p:txBody>
            </p:sp>
            <p:sp>
              <p:nvSpPr>
                <p:cNvPr id="70" name="TextBox 58"/>
                <p:cNvSpPr txBox="1"/>
                <p:nvPr/>
              </p:nvSpPr>
              <p:spPr>
                <a:xfrm>
                  <a:off x="7144694" y="2098654"/>
                  <a:ext cx="207654" cy="2847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</a:rPr>
                    <a:t>4</a:t>
                  </a:r>
                  <a:endParaRPr lang="x-none" sz="1867" b="1" dirty="0">
                    <a:solidFill>
                      <a:schemeClr val="bg1">
                        <a:lumMod val="50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pic>
          <p:nvPicPr>
            <p:cNvPr id="1032" name="Picture 8" descr="analytics, chart, infographic, metrics, trends icon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006" y="2082298"/>
              <a:ext cx="753587" cy="75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6280743" y="2013589"/>
            <a:ext cx="2034032" cy="2466120"/>
            <a:chOff x="4710557" y="1510191"/>
            <a:chExt cx="1525524" cy="1849590"/>
          </a:xfrm>
        </p:grpSpPr>
        <p:sp>
          <p:nvSpPr>
            <p:cNvPr id="49" name="TextBox 21"/>
            <p:cNvSpPr txBox="1"/>
            <p:nvPr/>
          </p:nvSpPr>
          <p:spPr>
            <a:xfrm>
              <a:off x="4710557" y="2829010"/>
              <a:ext cx="1525524" cy="5307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US" sz="1333" b="1" dirty="0">
                  <a:solidFill>
                    <a:srgbClr val="B65FB7"/>
                  </a:solidFill>
                  <a:latin typeface="Verdana" charset="0"/>
                  <a:ea typeface="Verdana" charset="0"/>
                  <a:cs typeface="Verdana" charset="0"/>
                </a:rPr>
                <a:t>Exploratory Data Analysis and Profiling</a:t>
              </a:r>
              <a:endParaRPr lang="x-none" sz="1333" b="1" dirty="0">
                <a:solidFill>
                  <a:srgbClr val="B65FB7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61" name="Group 11"/>
            <p:cNvGrpSpPr/>
            <p:nvPr/>
          </p:nvGrpSpPr>
          <p:grpSpPr>
            <a:xfrm>
              <a:off x="5104765" y="1510191"/>
              <a:ext cx="731520" cy="470218"/>
              <a:chOff x="5104765" y="2096262"/>
              <a:chExt cx="731520" cy="470218"/>
            </a:xfrm>
          </p:grpSpPr>
          <p:cxnSp>
            <p:nvCxnSpPr>
              <p:cNvPr id="62" name="Straight Connector 48"/>
              <p:cNvCxnSpPr/>
              <p:nvPr/>
            </p:nvCxnSpPr>
            <p:spPr>
              <a:xfrm>
                <a:off x="5104765" y="2564892"/>
                <a:ext cx="731520" cy="1588"/>
              </a:xfrm>
              <a:prstGeom prst="line">
                <a:avLst/>
              </a:prstGeom>
              <a:ln w="38100">
                <a:solidFill>
                  <a:srgbClr val="B65F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"/>
              <p:cNvGrpSpPr/>
              <p:nvPr/>
            </p:nvGrpSpPr>
            <p:grpSpPr>
              <a:xfrm>
                <a:off x="5282561" y="2096262"/>
                <a:ext cx="320040" cy="320040"/>
                <a:chOff x="5282561" y="2096262"/>
                <a:chExt cx="320040" cy="320040"/>
              </a:xfrm>
            </p:grpSpPr>
            <p:sp>
              <p:nvSpPr>
                <p:cNvPr id="64" name="Oval 55"/>
                <p:cNvSpPr/>
                <p:nvPr/>
              </p:nvSpPr>
              <p:spPr>
                <a:xfrm>
                  <a:off x="5282561" y="2096262"/>
                  <a:ext cx="320040" cy="320040"/>
                </a:xfrm>
                <a:prstGeom prst="ellipse">
                  <a:avLst/>
                </a:prstGeom>
                <a:noFill/>
                <a:ln w="9525">
                  <a:solidFill>
                    <a:srgbClr val="B65F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x-none" sz="2400"/>
                </a:p>
              </p:txBody>
            </p:sp>
            <p:sp>
              <p:nvSpPr>
                <p:cNvPr id="65" name="TextBox 56"/>
                <p:cNvSpPr txBox="1"/>
                <p:nvPr/>
              </p:nvSpPr>
              <p:spPr>
                <a:xfrm>
                  <a:off x="5338754" y="2098654"/>
                  <a:ext cx="207654" cy="2847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x-none" sz="1867" b="1" dirty="0">
                    <a:solidFill>
                      <a:schemeClr val="bg1">
                        <a:lumMod val="50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pic>
          <p:nvPicPr>
            <p:cNvPr id="1034" name="Picture 10" descr="bar, chart, graph icon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765" y="2030386"/>
              <a:ext cx="614110" cy="614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10"/>
          <p:cNvSpPr txBox="1"/>
          <p:nvPr/>
        </p:nvSpPr>
        <p:spPr>
          <a:xfrm>
            <a:off x="3841999" y="4601097"/>
            <a:ext cx="2034032" cy="5849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s-ES" sz="1067" dirty="0" err="1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Merging</a:t>
            </a:r>
            <a:r>
              <a:rPr lang="es-ES" sz="1067" dirty="0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s-ES" sz="1067" dirty="0" err="1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datasets</a:t>
            </a:r>
            <a:endParaRPr lang="es-ES" sz="1067" dirty="0" smtClean="0">
              <a:solidFill>
                <a:schemeClr val="bg1">
                  <a:lumMod val="5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 marL="171450" indent="-171450" algn="ctr">
              <a:buFontTx/>
              <a:buChar char="-"/>
            </a:pPr>
            <a:r>
              <a:rPr lang="es-ES" sz="1067" dirty="0" err="1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Creating</a:t>
            </a:r>
            <a:r>
              <a:rPr lang="es-ES" sz="1067" dirty="0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new variables</a:t>
            </a:r>
            <a:endParaRPr lang="es-ES" sz="1067" dirty="0">
              <a:solidFill>
                <a:schemeClr val="bg1">
                  <a:lumMod val="5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28594" indent="-228594" algn="ctr">
              <a:buFontTx/>
              <a:buChar char="-"/>
            </a:pPr>
            <a:endParaRPr lang="es-ES" sz="1067" dirty="0">
              <a:solidFill>
                <a:schemeClr val="bg1">
                  <a:lumMod val="5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8610636" y="4601096"/>
            <a:ext cx="2034032" cy="4207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s-E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- </a:t>
            </a:r>
            <a:r>
              <a:rPr lang="es-ES" sz="1067" dirty="0" err="1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Predict</a:t>
            </a:r>
            <a:r>
              <a:rPr lang="es-E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s-ES" sz="1067" dirty="0" err="1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lang="es-E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s-ES" sz="1067" dirty="0" err="1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change</a:t>
            </a:r>
            <a:r>
              <a:rPr lang="es-E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of </a:t>
            </a:r>
            <a:r>
              <a:rPr lang="es-ES" sz="1067" dirty="0" err="1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our</a:t>
            </a:r>
            <a:r>
              <a:rPr lang="es-ES" sz="1067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target </a:t>
            </a:r>
            <a:r>
              <a:rPr lang="es-ES" sz="1067" dirty="0" smtClean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variable.</a:t>
            </a:r>
            <a:endParaRPr lang="es-ES" sz="1067" dirty="0">
              <a:solidFill>
                <a:schemeClr val="bg1">
                  <a:lumMod val="5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Abrir llave 6"/>
          <p:cNvSpPr/>
          <p:nvPr/>
        </p:nvSpPr>
        <p:spPr>
          <a:xfrm rot="16200000">
            <a:off x="3243895" y="3495519"/>
            <a:ext cx="624723" cy="41650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264349" y="602949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70% of 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13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4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Non-linear data </a:t>
            </a:r>
            <a:r>
              <a:rPr lang="es-ES" dirty="0" err="1"/>
              <a:t>modelling</a:t>
            </a:r>
            <a:endParaRPr lang="es-ES" dirty="0"/>
          </a:p>
        </p:txBody>
      </p:sp>
      <p:sp>
        <p:nvSpPr>
          <p:cNvPr id="3" name="Subtítulo 15"/>
          <p:cNvSpPr txBox="1">
            <a:spLocks/>
          </p:cNvSpPr>
          <p:nvPr/>
        </p:nvSpPr>
        <p:spPr>
          <a:xfrm>
            <a:off x="3260660" y="1102395"/>
            <a:ext cx="5772281" cy="32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Local weighted regression </a:t>
            </a:r>
            <a:r>
              <a:rPr lang="es-ES" smtClean="0"/>
              <a:t>(LOESS) curves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806859" y="5070329"/>
            <a:ext cx="3333640" cy="98892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LOESS: non-</a:t>
            </a:r>
            <a:r>
              <a:rPr lang="es-E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parametric</a:t>
            </a:r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regression</a:t>
            </a:r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applied</a:t>
            </a:r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observe </a:t>
            </a:r>
            <a:r>
              <a:rPr lang="es-E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trends</a:t>
            </a:r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s-E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non-lineal data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16784" y="1340629"/>
            <a:ext cx="3308512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moves along data looking at data </a:t>
            </a:r>
            <a:r>
              <a:rPr lang="en-GB" sz="1467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chunks</a:t>
            </a:r>
            <a:r>
              <a:rPr lang="en-GB" sz="1467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fit local regression lines</a:t>
            </a:r>
            <a:endParaRPr lang="es-ES" sz="1467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95992" y="2150523"/>
            <a:ext cx="10908088" cy="2710024"/>
            <a:chOff x="519566" y="1233196"/>
            <a:chExt cx="8181066" cy="2032518"/>
          </a:xfrm>
        </p:grpSpPr>
        <p:pic>
          <p:nvPicPr>
            <p:cNvPr id="7" name="Picture 2" descr="Illustration of how loess estimates a curves. Showing 12 steps of the process. 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617"/>
            <a:stretch/>
          </p:blipFill>
          <p:spPr bwMode="auto">
            <a:xfrm>
              <a:off x="519566" y="1233196"/>
              <a:ext cx="4090533" cy="10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llustration of how loess estimates a curves. Showing 12 steps of the process. 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50" b="49602"/>
            <a:stretch/>
          </p:blipFill>
          <p:spPr bwMode="auto">
            <a:xfrm>
              <a:off x="4596268" y="1233196"/>
              <a:ext cx="4090533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llustration of how loess estimates a curves. Showing 12 steps of the process. 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85" b="24574"/>
            <a:stretch/>
          </p:blipFill>
          <p:spPr bwMode="auto">
            <a:xfrm>
              <a:off x="519566" y="2278225"/>
              <a:ext cx="4090533" cy="987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llustration of how loess estimates a curves. Showing 12 steps of the process. 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58"/>
            <a:stretch/>
          </p:blipFill>
          <p:spPr bwMode="auto">
            <a:xfrm>
              <a:off x="4610099" y="2269202"/>
              <a:ext cx="4090533" cy="983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Conector recto de flecha 10"/>
          <p:cNvCxnSpPr/>
          <p:nvPr/>
        </p:nvCxnSpPr>
        <p:spPr>
          <a:xfrm flipH="1">
            <a:off x="928915" y="2140847"/>
            <a:ext cx="512837" cy="345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MA-plot with curve obtained with by loess show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97" y="4869533"/>
            <a:ext cx="3203024" cy="16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angular 12"/>
          <p:cNvCxnSpPr>
            <a:endCxn id="12" idx="3"/>
          </p:cNvCxnSpPr>
          <p:nvPr/>
        </p:nvCxnSpPr>
        <p:spPr>
          <a:xfrm rot="10800000" flipV="1">
            <a:off x="9147422" y="4843119"/>
            <a:ext cx="1167397" cy="827171"/>
          </a:xfrm>
          <a:prstGeom prst="bentConnector3">
            <a:avLst>
              <a:gd name="adj1" fmla="val 1926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147420" y="5742234"/>
            <a:ext cx="2617192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 regression lines are connected to make a smooth line</a:t>
            </a:r>
            <a:endParaRPr lang="es-ES" sz="1467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408080" y="1909147"/>
            <a:ext cx="6096000" cy="2974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333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</a:t>
            </a:r>
            <a:r>
              <a:rPr lang="es-ES" sz="1333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http</a:t>
            </a:r>
            <a:r>
              <a:rPr lang="es-ES" sz="1333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://genomicsclass.github.io/book/pages/smoothing.html</a:t>
            </a:r>
          </a:p>
        </p:txBody>
      </p:sp>
    </p:spTree>
    <p:extLst>
      <p:ext uri="{BB962C8B-B14F-4D97-AF65-F5344CB8AC3E}">
        <p14:creationId xmlns:p14="http://schemas.microsoft.com/office/powerpoint/2010/main" val="126511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n 226"/>
          <p:cNvPicPr/>
          <p:nvPr/>
        </p:nvPicPr>
        <p:blipFill>
          <a:blip r:embed="rId2"/>
          <a:stretch/>
        </p:blipFill>
        <p:spPr>
          <a:xfrm>
            <a:off x="136800" y="732240"/>
            <a:ext cx="11475720" cy="5737320"/>
          </a:xfrm>
          <a:prstGeom prst="rect">
            <a:avLst/>
          </a:prstGeom>
          <a:ln>
            <a:noFill/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38200" y="365126"/>
            <a:ext cx="10515600" cy="527488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 smtClean="0"/>
              <a:t>Lactate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 in </a:t>
            </a:r>
            <a:r>
              <a:rPr lang="es-ES" dirty="0" err="1" smtClean="0"/>
              <a:t>population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lactate</a:t>
            </a:r>
            <a:r>
              <a:rPr lang="es-ES" dirty="0" smtClean="0"/>
              <a:t> at bs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9809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49" y="2585393"/>
            <a:ext cx="5230529" cy="392289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 rot="16200000">
            <a:off x="1258434" y="4643821"/>
            <a:ext cx="1874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response</a:t>
            </a:r>
            <a:endParaRPr lang="es-ES" sz="1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26122" y="6345514"/>
            <a:ext cx="1874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time</a:t>
            </a:r>
            <a:endParaRPr lang="es-ES" sz="1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117613" y="3358182"/>
            <a:ext cx="248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Within-individual variability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124401" y="5325866"/>
            <a:ext cx="2477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Between individual variability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5100398" y="3358180"/>
            <a:ext cx="1017215" cy="237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621867" y="5249848"/>
            <a:ext cx="502535" cy="165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ítulo 6"/>
          <p:cNvSpPr txBox="1">
            <a:spLocks/>
          </p:cNvSpPr>
          <p:nvPr/>
        </p:nvSpPr>
        <p:spPr>
          <a:xfrm>
            <a:off x="3260660" y="1102395"/>
            <a:ext cx="5772281" cy="32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Linear Mixed</a:t>
            </a:r>
            <a:r>
              <a:rPr lang="es-ES" smtClean="0"/>
              <a:t>-Effects (LME) Modelling</a:t>
            </a:r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16"/>
          <a:stretch/>
        </p:blipFill>
        <p:spPr>
          <a:xfrm>
            <a:off x="6146799" y="1719779"/>
            <a:ext cx="5522725" cy="1562383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1877259" y="1906412"/>
            <a:ext cx="457199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solidFill>
                  <a:schemeClr val="accent2"/>
                </a:solidFill>
              </a:rPr>
              <a:t>LME models offer a powerful and versatile framework for analysing real-life longitudinal data</a:t>
            </a:r>
            <a:endParaRPr lang="es-ES" sz="1467" b="1" dirty="0">
              <a:solidFill>
                <a:schemeClr val="accent2"/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782320" y="430213"/>
            <a:ext cx="10495280" cy="3805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/>
              <a:t>Multivariate models to estimate the change of the target variables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46552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427</Words>
  <Application>Microsoft Office PowerPoint</Application>
  <PresentationFormat>Panorámica</PresentationFormat>
  <Paragraphs>91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Courier New</vt:lpstr>
      <vt:lpstr>Open Sans</vt:lpstr>
      <vt:lpstr>Verdana</vt:lpstr>
      <vt:lpstr>Tema de Office</vt:lpstr>
      <vt:lpstr>DRIVERS OF LACTATE RESPONSE Levels of Lactate, factors associated and mortality in sepsis</vt:lpstr>
      <vt:lpstr>Lactate and mortality in sepsis</vt:lpstr>
      <vt:lpstr>Presentación de PowerPoint</vt:lpstr>
      <vt:lpstr>Variables</vt:lpstr>
      <vt:lpstr>Lactate levels and mortality (28 d)</vt:lpstr>
      <vt:lpstr>Data Analysis Framework</vt:lpstr>
      <vt:lpstr>Non-linear data modelling</vt:lpstr>
      <vt:lpstr>Presentación de PowerPoint</vt:lpstr>
      <vt:lpstr>Presentación de PowerPoint</vt:lpstr>
      <vt:lpstr>Presentación de PowerPoint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</dc:creator>
  <cp:lastModifiedBy>Giovana Elizabeth Gavidia Bovadilla</cp:lastModifiedBy>
  <cp:revision>43</cp:revision>
  <dcterms:created xsi:type="dcterms:W3CDTF">2018-11-10T13:08:10Z</dcterms:created>
  <dcterms:modified xsi:type="dcterms:W3CDTF">2018-11-11T16:43:27Z</dcterms:modified>
</cp:coreProperties>
</file>