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5143500"/>
  <p:notesSz cx="6858000" cy="9144000"/>
  <p:embeddedFontLst>
    <p:embeddedFont>
      <p:font typeface="Constantia" panose="02030602050306030303"/>
      <p:regular r:id="rId36"/>
      <p:bold r:id="rId37"/>
      <p:italic r:id="rId38"/>
      <p:boldItalic r:id="rId39"/>
    </p:embeddedFont>
    <p:embeddedFont>
      <p:font typeface="Calibri" panose="020F0502020204030204"/>
      <p:regular r:id="rId40"/>
    </p:embeddedFont>
    <p:embeddedFont>
      <p:font typeface="Roboto" panose="0200000000000000000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1e4a5d2578f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4a5d2578f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1e4a5d2578f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e4a5d2578f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5847e77978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847e77978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2f14888578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f14888578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2f1488857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f1488857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22f14888578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f14888578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22f14888578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f14888578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22f17c85fc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2f17c85fc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22f17c85fc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f17c85fc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22f17c85fc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f17c85fc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5847e77978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847e77978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25845c155cf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845c155cf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5847e77978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847e77978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258d6b9ce6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8d6b9ce6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258d6b9ce69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8d6b9ce69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22f17c85fc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f17c85fc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25863bd6609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863bd6609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2587f004762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87f004762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22f17c85fc8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f17c85fc8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g1e4a5d2578f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4a5d2578f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25863bd6609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5863bd6609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25863bd6609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5863bd6609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25845c155cf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845c155cf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5845c155cf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845c155cf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25845c155cf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845c155cf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5845c155cf_0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845c155cf_0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5847e7797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847e7797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5847e7797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847e7797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587f004762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87f004762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457200" y="528066"/>
            <a:ext cx="8229600" cy="8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type="body" idx="1"/>
          </p:nvPr>
        </p:nvSpPr>
        <p:spPr>
          <a:xfrm>
            <a:off x="457200" y="1451610"/>
            <a:ext cx="8229600" cy="32919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19" name="Google Shape;19;p2"/>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528066"/>
            <a:ext cx="8229600" cy="8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type="body" idx="1"/>
          </p:nvPr>
        </p:nvSpPr>
        <p:spPr>
          <a:xfrm rot="5400000">
            <a:off x="2926050" y="-1017240"/>
            <a:ext cx="329190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80" name="Google Shape;80;p11"/>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5703750" y="1611451"/>
            <a:ext cx="3908700"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type="body" idx="1"/>
          </p:nvPr>
        </p:nvSpPr>
        <p:spPr>
          <a:xfrm rot="5400000">
            <a:off x="1512750" y="-369749"/>
            <a:ext cx="3908700"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86" name="Google Shape;86;p12"/>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22" name="Shape 22"/>
        <p:cNvGrpSpPr/>
        <p:nvPr/>
      </p:nvGrpSpPr>
      <p:grpSpPr>
        <a:xfrm>
          <a:off x="0" y="0"/>
          <a:ext cx="0" cy="0"/>
          <a:chOff x="0" y="0"/>
          <a:chExt cx="0" cy="0"/>
        </a:xfrm>
      </p:grpSpPr>
      <p:sp>
        <p:nvSpPr>
          <p:cNvPr id="23" name="Google Shape;23;p3"/>
          <p:cNvSpPr txBox="1"/>
          <p:nvPr>
            <p:ph type="ctrTitle"/>
          </p:nvPr>
        </p:nvSpPr>
        <p:spPr>
          <a:xfrm>
            <a:off x="533400" y="1028700"/>
            <a:ext cx="7851600" cy="13716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panose="020F0502020204030204"/>
              <a:buNone/>
              <a:defRPr sz="5600" b="1">
                <a:solidFill>
                  <a:srgbClr val="4CE0EA"/>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type="subTitle" idx="1"/>
          </p:nvPr>
        </p:nvSpPr>
        <p:spPr>
          <a:xfrm>
            <a:off x="533400" y="2421402"/>
            <a:ext cx="7854600" cy="1314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5" name="Google Shape;25;p3"/>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28" name="Shape 28"/>
        <p:cNvGrpSpPr/>
        <p:nvPr/>
      </p:nvGrpSpPr>
      <p:grpSpPr>
        <a:xfrm>
          <a:off x="0" y="0"/>
          <a:ext cx="0" cy="0"/>
          <a:chOff x="0" y="0"/>
          <a:chExt cx="0" cy="0"/>
        </a:xfrm>
      </p:grpSpPr>
      <p:sp>
        <p:nvSpPr>
          <p:cNvPr id="29" name="Google Shape;29;p4"/>
          <p:cNvSpPr txBox="1"/>
          <p:nvPr>
            <p:ph type="title"/>
          </p:nvPr>
        </p:nvSpPr>
        <p:spPr>
          <a:xfrm>
            <a:off x="530352" y="987552"/>
            <a:ext cx="7772400" cy="10218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panose="020F0502020204030204"/>
              <a:buNone/>
              <a:defRPr sz="5600" b="1" cap="none">
                <a:solidFill>
                  <a:srgbClr val="4AE3AC"/>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type="body" idx="1"/>
          </p:nvPr>
        </p:nvSpPr>
        <p:spPr>
          <a:xfrm>
            <a:off x="530352" y="2028498"/>
            <a:ext cx="7772400" cy="1132200"/>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1" name="Google Shape;31;p4"/>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528066"/>
            <a:ext cx="8229600" cy="8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type="body" idx="1"/>
          </p:nvPr>
        </p:nvSpPr>
        <p:spPr>
          <a:xfrm>
            <a:off x="457200" y="1440064"/>
            <a:ext cx="4038600" cy="332610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7" name="Google Shape;37;p5"/>
          <p:cNvSpPr txBox="1"/>
          <p:nvPr>
            <p:ph type="body" idx="2"/>
          </p:nvPr>
        </p:nvSpPr>
        <p:spPr>
          <a:xfrm>
            <a:off x="4648200" y="1440064"/>
            <a:ext cx="4038600" cy="332610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8" name="Google Shape;38;p5"/>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528066"/>
            <a:ext cx="8229600" cy="8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type="body" idx="1"/>
          </p:nvPr>
        </p:nvSpPr>
        <p:spPr>
          <a:xfrm>
            <a:off x="457200" y="1391436"/>
            <a:ext cx="4040100" cy="494400"/>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4" name="Google Shape;44;p6"/>
          <p:cNvSpPr txBox="1"/>
          <p:nvPr>
            <p:ph type="body" idx="2"/>
          </p:nvPr>
        </p:nvSpPr>
        <p:spPr>
          <a:xfrm>
            <a:off x="4645025" y="1394818"/>
            <a:ext cx="4041900" cy="491100"/>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5" name="Google Shape;45;p6"/>
          <p:cNvSpPr txBox="1"/>
          <p:nvPr>
            <p:ph type="body" idx="3"/>
          </p:nvPr>
        </p:nvSpPr>
        <p:spPr>
          <a:xfrm>
            <a:off x="457200" y="1885950"/>
            <a:ext cx="4040100" cy="288420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6" name="Google Shape;46;p6"/>
          <p:cNvSpPr txBox="1"/>
          <p:nvPr>
            <p:ph type="body" idx="4"/>
          </p:nvPr>
        </p:nvSpPr>
        <p:spPr>
          <a:xfrm>
            <a:off x="4645025" y="1885950"/>
            <a:ext cx="4041900" cy="288420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7" name="Google Shape;47;p6"/>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528066"/>
            <a:ext cx="8305800" cy="8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5" name="Shape 55"/>
        <p:cNvGrpSpPr/>
        <p:nvPr/>
      </p:nvGrpSpPr>
      <p:grpSpPr>
        <a:xfrm>
          <a:off x="0" y="0"/>
          <a:ext cx="0" cy="0"/>
          <a:chOff x="0" y="0"/>
          <a:chExt cx="0" cy="0"/>
        </a:xfrm>
      </p:grpSpPr>
      <p:sp>
        <p:nvSpPr>
          <p:cNvPr id="56" name="Google Shape;56;p8"/>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685800" y="385764"/>
            <a:ext cx="2743200" cy="8715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2" name="Google Shape;62;p9"/>
          <p:cNvSpPr txBox="1"/>
          <p:nvPr>
            <p:ph type="body" idx="2"/>
          </p:nvPr>
        </p:nvSpPr>
        <p:spPr>
          <a:xfrm>
            <a:off x="3575050" y="1257300"/>
            <a:ext cx="5111700" cy="3429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3" name="Google Shape;63;p9"/>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66" name="Shape 66"/>
        <p:cNvGrpSpPr/>
        <p:nvPr/>
      </p:nvGrpSpPr>
      <p:grpSpPr>
        <a:xfrm>
          <a:off x="0" y="0"/>
          <a:ext cx="0" cy="0"/>
          <a:chOff x="0" y="0"/>
          <a:chExt cx="0" cy="0"/>
        </a:xfrm>
      </p:grpSpPr>
      <p:sp>
        <p:nvSpPr>
          <p:cNvPr id="67" name="Google Shape;67;p10"/>
          <p:cNvSpPr/>
          <p:nvPr/>
        </p:nvSpPr>
        <p:spPr>
          <a:xfrm rot="-10484290" flipH="1">
            <a:off x="3174373" y="822270"/>
            <a:ext cx="5240584" cy="3103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1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panose="02030602050306030303"/>
              <a:ea typeface="Constantia" panose="02030602050306030303"/>
              <a:cs typeface="Constantia" panose="02030602050306030303"/>
              <a:sym typeface="Constantia" panose="02030602050306030303"/>
            </a:endParaRPr>
          </a:p>
        </p:txBody>
      </p:sp>
      <p:sp>
        <p:nvSpPr>
          <p:cNvPr id="68" name="Google Shape;68;p10"/>
          <p:cNvSpPr/>
          <p:nvPr/>
        </p:nvSpPr>
        <p:spPr>
          <a:xfrm rot="-10486525" flipH="1">
            <a:off x="8004370" y="4019358"/>
            <a:ext cx="154843" cy="117332"/>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panose="02030602050306030303"/>
              <a:ea typeface="Constantia" panose="02030602050306030303"/>
              <a:cs typeface="Constantia" panose="02030602050306030303"/>
              <a:sym typeface="Constantia" panose="02030602050306030303"/>
            </a:endParaRPr>
          </a:p>
        </p:txBody>
      </p:sp>
      <p:sp>
        <p:nvSpPr>
          <p:cNvPr id="69" name="Google Shape;69;p10"/>
          <p:cNvSpPr txBox="1"/>
          <p:nvPr>
            <p:ph type="title"/>
          </p:nvPr>
        </p:nvSpPr>
        <p:spPr>
          <a:xfrm>
            <a:off x="609600" y="882747"/>
            <a:ext cx="2212800" cy="1187100"/>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panose="020F0502020204030204"/>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txBox="1"/>
          <p:nvPr>
            <p:ph type="body" idx="1"/>
          </p:nvPr>
        </p:nvSpPr>
        <p:spPr>
          <a:xfrm>
            <a:off x="609600" y="2121589"/>
            <a:ext cx="2209800" cy="163440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panose="02030602050306030303"/>
              <a:buNone/>
              <a:defRPr sz="1300"/>
            </a:lvl1pPr>
            <a:lvl2pPr marL="914400" lvl="1" indent="-293370"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430" algn="l">
              <a:spcBef>
                <a:spcPts val="180"/>
              </a:spcBef>
              <a:spcAft>
                <a:spcPts val="0"/>
              </a:spcAft>
              <a:buSzPts val="585"/>
              <a:buChar char="⚫"/>
              <a:defRPr sz="900"/>
            </a:lvl4pPr>
            <a:lvl5pPr marL="2286000" lvl="4" indent="-265430" algn="l">
              <a:spcBef>
                <a:spcPts val="180"/>
              </a:spcBef>
              <a:spcAft>
                <a:spcPts val="0"/>
              </a:spcAft>
              <a:buSzPts val="585"/>
              <a:buChar char="⚫"/>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71" name="Google Shape;71;p10"/>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type="sldNum" idx="12"/>
          </p:nvPr>
        </p:nvSpPr>
        <p:spPr>
          <a:xfrm>
            <a:off x="8077200" y="4767263"/>
            <a:ext cx="609600" cy="27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74" name="Google Shape;74;p10"/>
          <p:cNvSpPr/>
          <p:nvPr>
            <p:ph type="pic" idx="2"/>
          </p:nvPr>
        </p:nvSpPr>
        <p:spPr>
          <a:xfrm rot="315703">
            <a:off x="3493346" y="891169"/>
            <a:ext cx="4602795" cy="2966050"/>
          </a:xfrm>
          <a:prstGeom prst="rect">
            <a:avLst/>
          </a:prstGeom>
          <a:solidFill>
            <a:schemeClr val="lt2"/>
          </a:solidFill>
          <a:ln w="9525" cap="rnd" cmpd="sng">
            <a:solidFill>
              <a:srgbClr val="C0C0C0"/>
            </a:solidFill>
            <a:prstDash val="solid"/>
            <a:round/>
            <a:headEnd type="none" w="sm" len="sm"/>
            <a:tailEnd type="none" w="sm" len="sm"/>
          </a:ln>
        </p:spPr>
      </p:sp>
      <p:sp>
        <p:nvSpPr>
          <p:cNvPr id="75" name="Google Shape;75;p10"/>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76" name="Google Shape;76;p10"/>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panose="02030602050306030303"/>
              <a:ea typeface="Constantia" panose="02030602050306030303"/>
              <a:cs typeface="Constantia" panose="02030602050306030303"/>
              <a:sym typeface="Constantia" panose="020306020503060303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65000" sy="65000" flip="none" algn="tl"/>
        </a:blipFill>
        <a:effectLst/>
      </p:bgPr>
    </p:bg>
    <p:spTree>
      <p:nvGrpSpPr>
        <p:cNvPr id="5" name="Shape 5"/>
        <p:cNvGrpSpPr/>
        <p:nvPr/>
      </p:nvGrpSpPr>
      <p:grpSpPr>
        <a:xfrm>
          <a:off x="0" y="0"/>
          <a:ext cx="0" cy="0"/>
          <a:chOff x="0" y="0"/>
          <a:chExt cx="0" cy="0"/>
        </a:xfrm>
      </p:grpSpPr>
      <p:sp>
        <p:nvSpPr>
          <p:cNvPr id="6" name="Google Shape;6;p1"/>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7" name="Google Shape;7;p1"/>
          <p:cNvSpPr/>
          <p:nvPr/>
        </p:nvSpPr>
        <p:spPr>
          <a:xfrm>
            <a:off x="4381500" y="-5358"/>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8" name="Google Shape;8;p1"/>
          <p:cNvSpPr txBox="1"/>
          <p:nvPr>
            <p:ph type="title"/>
          </p:nvPr>
        </p:nvSpPr>
        <p:spPr>
          <a:xfrm>
            <a:off x="457200" y="528066"/>
            <a:ext cx="8229600" cy="8574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panose="020F050202020403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type="body" idx="1"/>
          </p:nvPr>
        </p:nvSpPr>
        <p:spPr>
          <a:xfrm>
            <a:off x="457200" y="1451610"/>
            <a:ext cx="8229600" cy="329190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10" name="Google Shape;10;p1"/>
          <p:cNvSpPr txBox="1"/>
          <p:nvPr>
            <p:ph type="dt" idx="10"/>
          </p:nvPr>
        </p:nvSpPr>
        <p:spPr>
          <a:xfrm>
            <a:off x="457200" y="4767263"/>
            <a:ext cx="2133600" cy="2739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11" name="Google Shape;11;p1"/>
          <p:cNvSpPr txBox="1"/>
          <p:nvPr>
            <p:ph type="ftr" idx="11"/>
          </p:nvPr>
        </p:nvSpPr>
        <p:spPr>
          <a:xfrm>
            <a:off x="2667000" y="4767263"/>
            <a:ext cx="3352800" cy="2739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12" name="Google Shape;12;p1"/>
          <p:cNvSpPr txBox="1"/>
          <p:nvPr>
            <p:ph type="sldNum" idx="12"/>
          </p:nvPr>
        </p:nvSpPr>
        <p:spPr>
          <a:xfrm>
            <a:off x="7924800" y="4767263"/>
            <a:ext cx="762000" cy="2739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1pPr>
            <a:lvl2pPr marL="0" marR="0" lvl="1"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2pPr>
            <a:lvl3pPr marL="0" marR="0" lvl="2"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3pPr>
            <a:lvl4pPr marL="0" marR="0" lvl="3"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4pPr>
            <a:lvl5pPr marL="0" marR="0" lvl="4"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5pPr>
            <a:lvl6pPr marL="0" marR="0" lvl="5"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6pPr>
            <a:lvl7pPr marL="0" marR="0" lvl="6"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7pPr>
            <a:lvl8pPr marL="0" marR="0" lvl="7"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8pPr>
            <a:lvl9pPr marL="0" marR="0" lvl="8" indent="0" algn="r" rtl="0">
              <a:spcBef>
                <a:spcPts val="0"/>
              </a:spcBef>
              <a:buNone/>
              <a:defRPr sz="1200" b="0" u="none">
                <a:solidFill>
                  <a:srgbClr val="03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GB"/>
            </a:fld>
            <a:endParaRPr lang="en-GB"/>
          </a:p>
        </p:txBody>
      </p:sp>
      <p:grpSp>
        <p:nvGrpSpPr>
          <p:cNvPr id="13" name="Google Shape;13;p1"/>
          <p:cNvGrpSpPr/>
          <p:nvPr/>
        </p:nvGrpSpPr>
        <p:grpSpPr>
          <a:xfrm>
            <a:off x="-29294" y="-12080"/>
            <a:ext cx="9198252" cy="814695"/>
            <a:chOff x="-29322" y="-1965"/>
            <a:chExt cx="9198252" cy="1086259"/>
          </a:xfrm>
        </p:grpSpPr>
        <p:sp>
          <p:nvSpPr>
            <p:cNvPr id="14" name="Google Shape;14;p1"/>
            <p:cNvSpPr/>
            <p:nvPr/>
          </p:nvSpPr>
          <p:spPr>
            <a:xfrm rot="-164306">
              <a:off x="-19045" y="216553"/>
              <a:ext cx="9163052" cy="649223"/>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15" name="Google Shape;15;p1"/>
            <p:cNvSpPr/>
            <p:nvPr/>
          </p:nvSpPr>
          <p:spPr>
            <a:xfrm rot="-164306">
              <a:off x="-14309" y="290005"/>
              <a:ext cx="9175809" cy="530353"/>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panose="02030602050306030303"/>
                <a:ea typeface="Constantia" panose="02030602050306030303"/>
                <a:cs typeface="Constantia" panose="02030602050306030303"/>
                <a:sym typeface="Constantia" panose="02030602050306030303"/>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hyperlink" Target="https://ijisrt.com/assets/upload/files/IJISRT22MAY250_(1).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694BB"/>
            </a:gs>
            <a:gs pos="100000">
              <a:srgbClr val="052E3A"/>
            </a:gs>
          </a:gsLst>
          <a:lin ang="5400012" scaled="0"/>
        </a:gradFill>
        <a:effectLst/>
      </p:bgPr>
    </p:bg>
    <p:spTree>
      <p:nvGrpSpPr>
        <p:cNvPr id="92" name="Shape 92"/>
        <p:cNvGrpSpPr/>
        <p:nvPr/>
      </p:nvGrpSpPr>
      <p:grpSpPr>
        <a:xfrm>
          <a:off x="0" y="0"/>
          <a:ext cx="0" cy="0"/>
          <a:chOff x="0" y="0"/>
          <a:chExt cx="0" cy="0"/>
        </a:xfrm>
      </p:grpSpPr>
      <p:sp>
        <p:nvSpPr>
          <p:cNvPr id="93" name="Google Shape;93;p13"/>
          <p:cNvSpPr txBox="1"/>
          <p:nvPr>
            <p:ph type="ctrTitle"/>
          </p:nvPr>
        </p:nvSpPr>
        <p:spPr>
          <a:xfrm>
            <a:off x="533375" y="1104100"/>
            <a:ext cx="7851600" cy="1538100"/>
          </a:xfrm>
          <a:prstGeom prst="rect">
            <a:avLst/>
          </a:prstGeom>
        </p:spPr>
        <p:txBody>
          <a:bodyPr spcFirstLastPara="1" wrap="square" lIns="0" tIns="0" rIns="18275" bIns="0" anchor="b" anchorCtr="0">
            <a:normAutofit/>
          </a:bodyPr>
          <a:lstStyle/>
          <a:p>
            <a:pPr marL="0" lvl="0" indent="0" algn="ctr" rtl="0">
              <a:spcBef>
                <a:spcPts val="0"/>
              </a:spcBef>
              <a:spcAft>
                <a:spcPts val="0"/>
              </a:spcAft>
              <a:buNone/>
            </a:pPr>
            <a:r>
              <a:rPr lang="en-GB" sz="3990">
                <a:latin typeface="Times New Roman" panose="02020603050405020304"/>
                <a:ea typeface="Times New Roman" panose="02020603050405020304"/>
                <a:cs typeface="Times New Roman" panose="02020603050405020304"/>
                <a:sym typeface="Times New Roman" panose="02020603050405020304"/>
              </a:rPr>
              <a:t>  </a:t>
            </a:r>
            <a:r>
              <a:rPr lang="en-GB" sz="3990">
                <a:latin typeface="Times New Roman" panose="02020603050405020304"/>
                <a:ea typeface="Times New Roman" panose="02020603050405020304"/>
                <a:cs typeface="Times New Roman" panose="02020603050405020304"/>
                <a:sym typeface="Times New Roman" panose="02020603050405020304"/>
              </a:rPr>
              <a:t>Volume Control using Gestures</a:t>
            </a:r>
            <a:endParaRPr sz="399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method</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22"/>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GB"/>
              <a:t>  </a:t>
            </a:r>
            <a:endParaRPr lang="en-GB"/>
          </a:p>
        </p:txBody>
      </p:sp>
      <p:pic>
        <p:nvPicPr>
          <p:cNvPr id="149" name="Google Shape;149;p22"/>
          <p:cNvPicPr preferRelativeResize="0"/>
          <p:nvPr/>
        </p:nvPicPr>
        <p:blipFill>
          <a:blip r:embed="rId1"/>
          <a:stretch>
            <a:fillRect/>
          </a:stretch>
        </p:blipFill>
        <p:spPr>
          <a:xfrm>
            <a:off x="687313" y="1866850"/>
            <a:ext cx="7769374" cy="260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306275" y="4276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       Flowchart</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5" name="Google Shape;155;p23"/>
          <p:cNvPicPr preferRelativeResize="0"/>
          <p:nvPr/>
        </p:nvPicPr>
        <p:blipFill>
          <a:blip r:embed="rId1"/>
          <a:stretch>
            <a:fillRect/>
          </a:stretch>
        </p:blipFill>
        <p:spPr>
          <a:xfrm>
            <a:off x="2274225" y="1529775"/>
            <a:ext cx="4571026" cy="329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457200" y="322241"/>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Camera Input</a:t>
            </a:r>
            <a:endParaRPr sz="2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24"/>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457200" lvl="0" indent="-317500" algn="just" rtl="0">
              <a:spcBef>
                <a:spcPts val="36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The camera in our device is used for this project. It detects our hand with points in it so as it can see the distance between our thumb finger tip and index finger tip. </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The distance between the thumb_tip and Index_finger_tip is directly proportional to the volume of device.</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It offers a wide range of capabilities, including image and video input/output, image filtering, object detection, feature extraction, and more.</a:t>
            </a:r>
            <a:endParaRPr sz="1400">
              <a:solidFill>
                <a:srgbClr val="4A4A4A"/>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1400">
                <a:solidFill>
                  <a:srgbClr val="4A4A4A"/>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cap = cv2.VideoCapture(0)</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The cv2.VideoCapture(0) statement initializes a video capture object to capture video from the default camera (usually the webcam) by passing 0 as the argument.</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The image is captured and then converted to RGB and complete the processing of the image.</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spcBef>
                <a:spcPts val="360"/>
              </a:spcBef>
              <a:spcAft>
                <a:spcPts val="0"/>
              </a:spcAft>
              <a:buNone/>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while True: </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1828800" lvl="0" indent="457200" algn="just" rtl="0">
              <a:spcBef>
                <a:spcPts val="360"/>
              </a:spcBef>
              <a:spcAft>
                <a:spcPts val="0"/>
              </a:spcAft>
              <a:buNone/>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success , img = cap.read() </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1828800" lvl="0" indent="457200" algn="just" rtl="0">
              <a:spcBef>
                <a:spcPts val="360"/>
              </a:spcBef>
              <a:spcAft>
                <a:spcPts val="0"/>
              </a:spcAft>
              <a:buNone/>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imgRGB = cv2.cvtColor(img , cv2.COLOR_BGR2RGB) </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1828800" lvl="0" indent="457200" algn="just" rtl="0">
              <a:spcBef>
                <a:spcPts val="360"/>
              </a:spcBef>
              <a:spcAft>
                <a:spcPts val="0"/>
              </a:spcAft>
              <a:buNone/>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results = hands.process(imgRGB)</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502225" y="59231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Hand tracking and segmentations</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25"/>
          <p:cNvSpPr txBox="1"/>
          <p:nvPr>
            <p:ph type="body" idx="1"/>
          </p:nvPr>
        </p:nvSpPr>
        <p:spPr>
          <a:xfrm>
            <a:off x="502225" y="1777985"/>
            <a:ext cx="8229600" cy="3291900"/>
          </a:xfrm>
          <a:prstGeom prst="rect">
            <a:avLst/>
          </a:prstGeom>
        </p:spPr>
        <p:txBody>
          <a:bodyPr spcFirstLastPara="1" wrap="square" lIns="91425" tIns="45700" rIns="91425" bIns="45700" anchor="t" anchorCtr="0">
            <a:normAutofit/>
          </a:bodyPr>
          <a:lstStyle/>
          <a:p>
            <a:pPr marL="457200" lvl="0" indent="-317500" algn="just" rtl="0">
              <a:spcBef>
                <a:spcPts val="360"/>
              </a:spcBef>
              <a:spcAft>
                <a:spcPts val="0"/>
              </a:spcAft>
              <a:buClr>
                <a:srgbClr val="0C343D"/>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MediaPipe is an open-source library created by Google that uses machine learning for tasks like recognizing faces and gestures. </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MediaPipe Hands is a part of this library and focuses on accurately tracking hands and fingers.</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It relies on machine learning to estimate the positions of 21 important 3D points on a hand from a single image.</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This allows us to extract the coordinates of these key points and analyze hand movements.</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US" alt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mpHands = mp.solutions.hands</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US" alt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hands = mpHands.Hands() </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1371600" lvl="0" indent="457200" algn="just" rtl="0">
              <a:spcBef>
                <a:spcPts val="360"/>
              </a:spcBef>
              <a:spcAft>
                <a:spcPts val="0"/>
              </a:spcAft>
              <a:buNone/>
            </a:pPr>
            <a:r>
              <a:rPr lang="en-US" alt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mpDraws = mp.solutions.drawing_utils</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15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endParaRPr sz="15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294225" y="144471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a:t>     </a:t>
            </a:r>
            <a:endParaRPr lang="en-GB"/>
          </a:p>
        </p:txBody>
      </p:sp>
      <p:sp>
        <p:nvSpPr>
          <p:cNvPr id="173" name="Google Shape;173;p26"/>
          <p:cNvSpPr txBox="1"/>
          <p:nvPr>
            <p:ph type="body" idx="1"/>
          </p:nvPr>
        </p:nvSpPr>
        <p:spPr>
          <a:xfrm>
            <a:off x="457200" y="1129975"/>
            <a:ext cx="8229600" cy="32535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GB"/>
              <a:t>   </a:t>
            </a:r>
            <a:endParaRPr lang="en-GB"/>
          </a:p>
        </p:txBody>
      </p:sp>
      <p:pic>
        <p:nvPicPr>
          <p:cNvPr id="174" name="Google Shape;174;p26"/>
          <p:cNvPicPr preferRelativeResize="0"/>
          <p:nvPr/>
        </p:nvPicPr>
        <p:blipFill>
          <a:blip r:embed="rId1"/>
          <a:stretch>
            <a:fillRect/>
          </a:stretch>
        </p:blipFill>
        <p:spPr>
          <a:xfrm>
            <a:off x="629913" y="1670000"/>
            <a:ext cx="7782325" cy="2713476"/>
          </a:xfrm>
          <a:prstGeom prst="rect">
            <a:avLst/>
          </a:prstGeom>
          <a:noFill/>
          <a:ln>
            <a:noFill/>
          </a:ln>
        </p:spPr>
      </p:pic>
      <p:sp>
        <p:nvSpPr>
          <p:cNvPr id="175" name="Google Shape;175;p26"/>
          <p:cNvSpPr txBox="1"/>
          <p:nvPr/>
        </p:nvSpPr>
        <p:spPr>
          <a:xfrm>
            <a:off x="177375" y="702775"/>
            <a:ext cx="8463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Hand tracking and segmentations</a:t>
            </a:r>
            <a:endPar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344741"/>
            <a:ext cx="8229600" cy="857400"/>
          </a:xfrm>
          <a:prstGeom prst="rect">
            <a:avLst/>
          </a:prstGeom>
        </p:spPr>
        <p:txBody>
          <a:bodyPr spcFirstLastPara="1" wrap="square" lIns="0" tIns="45700" rIns="0" bIns="0" anchor="b" anchorCtr="0">
            <a:normAutofit/>
          </a:bodyPr>
          <a:lstStyle/>
          <a:p>
            <a:pPr marL="0" lvl="0" indent="0" algn="just"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Feature Extraction</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27"/>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457200" lvl="0" indent="-317500" algn="just" rtl="0">
              <a:spcBef>
                <a:spcPts val="360"/>
              </a:spcBef>
              <a:spcAft>
                <a:spcPts val="0"/>
              </a:spcAft>
              <a:buClr>
                <a:schemeClr val="dk1"/>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The feature extraction process in the provided code involves extracting hand landmarks and calculating the length of a specific hand gesture.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The code uses the Mediapipe library to detect and track hand landmarks in real-time.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For each detected hand, the coordinates of specific landmarks, such as the thumb tip and index finger tip, are extracted.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1400">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x1 , y1 = lmList[4][1] , lmList[4][2] </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just" rtl="0">
              <a:spcBef>
                <a:spcPts val="360"/>
              </a:spcBef>
              <a:spcAft>
                <a:spcPts val="0"/>
              </a:spcAft>
              <a:buNone/>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x2 , y2 = lmList[8][1] , lmList[8][2]</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0C343D"/>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Draw circles at the thumb and index finger tips and a line connecting them.</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The distance between these landmarks is then calculated to determine the length of the gesture.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These extracted features, the landmark coordinates and gesture length, are utilized for volume control based on hand gestures.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594191"/>
            <a:ext cx="8229600" cy="857400"/>
          </a:xfrm>
          <a:prstGeom prst="rect">
            <a:avLst/>
          </a:prstGeom>
        </p:spPr>
        <p:txBody>
          <a:bodyPr spcFirstLastPara="1" wrap="square" lIns="0" tIns="45700" rIns="0" bIns="0" anchor="b" anchorCtr="0">
            <a:normAutofit/>
          </a:bodyPr>
          <a:lstStyle/>
          <a:p>
            <a:pPr marL="0" lvl="0" indent="0" algn="just"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Classification and regression</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28"/>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endParaRPr sz="1400">
              <a:highlight>
                <a:schemeClr val="lt2"/>
              </a:highlight>
              <a:latin typeface="Roboto" panose="02000000000000000000"/>
              <a:ea typeface="Roboto" panose="02000000000000000000"/>
              <a:cs typeface="Roboto" panose="02000000000000000000"/>
              <a:sym typeface="Roboto" panose="02000000000000000000"/>
            </a:endParaRPr>
          </a:p>
          <a:p>
            <a:pPr marL="0" lvl="0" indent="0" algn="just" rtl="0">
              <a:spcBef>
                <a:spcPts val="360"/>
              </a:spcBef>
              <a:spcAft>
                <a:spcPts val="0"/>
              </a:spcAft>
              <a:buNone/>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The classification tasks involves in hand landmark detection and regression tasks in distance calculation.</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1500"/>
              </a:spcBef>
              <a:spcAft>
                <a:spcPts val="0"/>
              </a:spcAft>
              <a:buClr>
                <a:schemeClr val="dk1"/>
              </a:buClr>
              <a:buSzPts val="1400"/>
              <a:buFont typeface="Times New Roman" panose="02020603050405020304"/>
              <a:buChar char="➢"/>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Classification:</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The code uses the Mediapipe library for hand landmark detection. It identifies and assigns unique IDs to specific landmarks on the hand, such as the thumb tip and index finger tip. These landmarks are crucial for recognizing hand gestures accurately.</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Times New Roman" panose="02020603050405020304"/>
              <a:buChar char="➢"/>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Regression:</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The code utilizes regression for calculating the distance between the thumb tip and index finger tip. By applying the math.hypot() function, the code measures the Euclidean distance between these landmarks, providing a numerical value that represents the length of the hand gesture.</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1500"/>
              </a:spcBef>
              <a:spcAft>
                <a:spcPts val="0"/>
              </a:spcAft>
              <a:buNone/>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length = math.hypot(x2- x1 , y2- y1)</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500"/>
              </a:spcBef>
              <a:spcAft>
                <a:spcPts val="0"/>
              </a:spcAft>
              <a:buNone/>
            </a:pPr>
            <a:endParaRPr sz="1400">
              <a:highlight>
                <a:schemeClr val="lt2"/>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91" name="Shape 191"/>
        <p:cNvGrpSpPr/>
        <p:nvPr/>
      </p:nvGrpSpPr>
      <p:grpSpPr>
        <a:xfrm>
          <a:off x="0" y="0"/>
          <a:ext cx="0" cy="0"/>
          <a:chOff x="0" y="0"/>
          <a:chExt cx="0" cy="0"/>
        </a:xfrm>
      </p:grpSpPr>
      <p:sp>
        <p:nvSpPr>
          <p:cNvPr id="192" name="Google Shape;192;p29"/>
          <p:cNvSpPr txBox="1"/>
          <p:nvPr>
            <p:ph type="title"/>
          </p:nvPr>
        </p:nvSpPr>
        <p:spPr>
          <a:xfrm>
            <a:off x="457200" y="3854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Gesture recognized </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29"/>
          <p:cNvSpPr txBox="1"/>
          <p:nvPr>
            <p:ph type="body" idx="1"/>
          </p:nvPr>
        </p:nvSpPr>
        <p:spPr>
          <a:xfrm>
            <a:off x="457200" y="1451610"/>
            <a:ext cx="8229600" cy="3291900"/>
          </a:xfrm>
          <a:prstGeom prst="rect">
            <a:avLst/>
          </a:prstGeom>
        </p:spPr>
        <p:txBody>
          <a:bodyPr spcFirstLastPara="1" wrap="square" lIns="91425" tIns="45700" rIns="91425" bIns="45700" anchor="t" anchorCtr="0">
            <a:normAutofit fontScale="25000" lnSpcReduction="20000"/>
          </a:bodyPr>
          <a:lstStyle/>
          <a:p>
            <a:pPr marL="457200" lvl="0" indent="-317500" algn="just" rtl="0">
              <a:lnSpc>
                <a:spcPct val="115000"/>
              </a:lnSpc>
              <a:spcBef>
                <a:spcPts val="0"/>
              </a:spcBef>
              <a:spcAft>
                <a:spcPts val="0"/>
              </a:spcAft>
              <a:buClr>
                <a:srgbClr val="0C343D"/>
              </a:buClr>
              <a:buSzPct val="100000"/>
              <a:buFont typeface="Times New Roman" panose="02020603050405020304"/>
              <a:buChar char="➢"/>
            </a:pPr>
            <a:r>
              <a:rPr lang="en-GB" sz="5600">
                <a:highlight>
                  <a:schemeClr val="lt2"/>
                </a:highlight>
                <a:latin typeface="Times New Roman" panose="02020603050405020304"/>
                <a:ea typeface="Times New Roman" panose="02020603050405020304"/>
                <a:cs typeface="Times New Roman" panose="02020603050405020304"/>
                <a:sym typeface="Times New Roman" panose="02020603050405020304"/>
              </a:rPr>
              <a:t>The hand gesture recognized is a pinch gesture, where the thumb tip and index finger tip come close together within a certain distance. The code detects this pinch gesture by calculating the distance between the thumb tip and index finger tip using the </a:t>
            </a:r>
            <a:r>
              <a:rPr lang="en-GB" sz="5600" b="1">
                <a:highlight>
                  <a:schemeClr val="lt2"/>
                </a:highlight>
                <a:latin typeface="Times New Roman" panose="02020603050405020304"/>
                <a:ea typeface="Times New Roman" panose="02020603050405020304"/>
                <a:cs typeface="Times New Roman" panose="02020603050405020304"/>
                <a:sym typeface="Times New Roman" panose="02020603050405020304"/>
              </a:rPr>
              <a:t>math.hypot()</a:t>
            </a:r>
            <a:r>
              <a:rPr lang="en-GB" sz="5600">
                <a:highlight>
                  <a:schemeClr val="lt2"/>
                </a:highlight>
                <a:latin typeface="Times New Roman" panose="02020603050405020304"/>
                <a:ea typeface="Times New Roman" panose="02020603050405020304"/>
                <a:cs typeface="Times New Roman" panose="02020603050405020304"/>
                <a:sym typeface="Times New Roman" panose="02020603050405020304"/>
              </a:rPr>
              <a:t> function.</a:t>
            </a:r>
            <a:endParaRPr sz="56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ct val="100000"/>
              <a:buFont typeface="Times New Roman" panose="02020603050405020304"/>
              <a:buChar char="➢"/>
            </a:pPr>
            <a:r>
              <a:rPr lang="en-GB" sz="5600">
                <a:highlight>
                  <a:schemeClr val="lt2"/>
                </a:highlight>
                <a:latin typeface="Times New Roman" panose="02020603050405020304"/>
                <a:ea typeface="Times New Roman" panose="02020603050405020304"/>
                <a:cs typeface="Times New Roman" panose="02020603050405020304"/>
                <a:sym typeface="Times New Roman" panose="02020603050405020304"/>
              </a:rPr>
              <a:t>If the distance between the thumb tip and index finger tip is less than 50 , it is considered a pinch gesture. In response to this gesture, the code draws a white circle at the midpoint between the thumb tip and index finger tip.</a:t>
            </a:r>
            <a:endParaRPr sz="56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ct val="100000"/>
              <a:buFont typeface="Times New Roman" panose="02020603050405020304"/>
              <a:buChar char="➢"/>
            </a:pPr>
            <a:r>
              <a:rPr lang="en-GB" sz="5600">
                <a:highlight>
                  <a:schemeClr val="lt2"/>
                </a:highlight>
                <a:latin typeface="Times New Roman" panose="02020603050405020304"/>
                <a:ea typeface="Times New Roman" panose="02020603050405020304"/>
                <a:cs typeface="Times New Roman" panose="02020603050405020304"/>
                <a:sym typeface="Times New Roman" panose="02020603050405020304"/>
              </a:rPr>
              <a:t>This pinch gesture is used to control the volume of the system. The calculated distance is then mapped to a specific volume range using the </a:t>
            </a:r>
            <a:r>
              <a:rPr lang="en-GB" sz="5600" b="1">
                <a:highlight>
                  <a:schemeClr val="lt2"/>
                </a:highlight>
                <a:latin typeface="Times New Roman" panose="02020603050405020304"/>
                <a:ea typeface="Times New Roman" panose="02020603050405020304"/>
                <a:cs typeface="Times New Roman" panose="02020603050405020304"/>
                <a:sym typeface="Times New Roman" panose="02020603050405020304"/>
              </a:rPr>
              <a:t>np.interp()</a:t>
            </a:r>
            <a:r>
              <a:rPr lang="en-GB" sz="5600">
                <a:highlight>
                  <a:schemeClr val="lt2"/>
                </a:highlight>
                <a:latin typeface="Times New Roman" panose="02020603050405020304"/>
                <a:ea typeface="Times New Roman" panose="02020603050405020304"/>
                <a:cs typeface="Times New Roman" panose="02020603050405020304"/>
                <a:sym typeface="Times New Roman" panose="02020603050405020304"/>
              </a:rPr>
              <a:t> function. Based on the mapped volume value, the code adjusts the master volume level of the system using the pycaw library.</a:t>
            </a:r>
            <a:endParaRPr sz="56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1500"/>
              </a:spcBef>
              <a:spcAft>
                <a:spcPts val="0"/>
              </a:spcAft>
              <a:buNone/>
            </a:pPr>
            <a:r>
              <a:rPr lang="en-GB" sz="5600" b="1">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endParaRPr sz="56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1500"/>
              </a:spcBef>
              <a:spcAft>
                <a:spcPts val="0"/>
              </a:spcAft>
              <a:buNone/>
            </a:pPr>
            <a:endParaRPr sz="56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1500"/>
              </a:spcBef>
              <a:spcAft>
                <a:spcPts val="0"/>
              </a:spcAft>
              <a:buNone/>
            </a:pPr>
            <a:endParaRPr sz="2510">
              <a:highlight>
                <a:schemeClr val="lt2"/>
              </a:highlight>
              <a:latin typeface="Courier New" panose="02070309020205020404"/>
              <a:ea typeface="Courier New" panose="02070309020205020404"/>
              <a:cs typeface="Courier New" panose="02070309020205020404"/>
              <a:sym typeface="Courier New" panose="02070309020205020404"/>
            </a:endParaRPr>
          </a:p>
          <a:p>
            <a:pPr marL="457200" lvl="0" indent="0" algn="just" rtl="0">
              <a:lnSpc>
                <a:spcPct val="115000"/>
              </a:lnSpc>
              <a:spcBef>
                <a:spcPts val="1500"/>
              </a:spcBef>
              <a:spcAft>
                <a:spcPts val="0"/>
              </a:spcAft>
              <a:buNone/>
            </a:pPr>
            <a:endParaRPr sz="2510">
              <a:highlight>
                <a:schemeClr val="lt2"/>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1500"/>
              </a:spcBef>
              <a:spcAft>
                <a:spcPts val="0"/>
              </a:spcAft>
              <a:buClr>
                <a:schemeClr val="dk1"/>
              </a:buClr>
              <a:buSzPct val="44000"/>
              <a:buFont typeface="Arial" panose="020B0604020202020204"/>
              <a:buNone/>
            </a:pPr>
            <a:endParaRPr sz="2510">
              <a:highlight>
                <a:schemeClr val="lt2"/>
              </a:highlight>
              <a:latin typeface="Courier New" panose="02070309020205020404"/>
              <a:ea typeface="Courier New" panose="02070309020205020404"/>
              <a:cs typeface="Courier New" panose="02070309020205020404"/>
              <a:sym typeface="Courier New" panose="02070309020205020404"/>
            </a:endParaRPr>
          </a:p>
          <a:p>
            <a:pPr marL="457200" lvl="0" indent="0" algn="just" rtl="0">
              <a:lnSpc>
                <a:spcPct val="115000"/>
              </a:lnSpc>
              <a:spcBef>
                <a:spcPts val="1500"/>
              </a:spcBef>
              <a:spcAft>
                <a:spcPts val="0"/>
              </a:spcAft>
              <a:buNone/>
            </a:pP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50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97" name="Shape 197"/>
        <p:cNvGrpSpPr/>
        <p:nvPr/>
      </p:nvGrpSpPr>
      <p:grpSpPr>
        <a:xfrm>
          <a:off x="0" y="0"/>
          <a:ext cx="0" cy="0"/>
          <a:chOff x="0" y="0"/>
          <a:chExt cx="0" cy="0"/>
        </a:xfrm>
      </p:grpSpPr>
      <p:sp>
        <p:nvSpPr>
          <p:cNvPr id="198" name="Google Shape;198;p30"/>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Training Database</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30"/>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chemeClr val="dk1"/>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The project code</a:t>
            </a:r>
            <a:r>
              <a:rPr lang="en-GB" sz="1400">
                <a:latin typeface="Times New Roman" panose="02020603050405020304"/>
                <a:ea typeface="Times New Roman" panose="02020603050405020304"/>
                <a:cs typeface="Times New Roman" panose="02020603050405020304"/>
                <a:sym typeface="Times New Roman" panose="02020603050405020304"/>
              </a:rPr>
              <a:t> focuses on real-time hand gesture recognition and volume control using hand landmarks. The code utilizes pre-trained models from the Mediapipe library for hand detection and tracking.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These models are already trained on large datasets to accurately detect hand landmarks.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0C343D"/>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To converting hand range to the volume range it uses:</a:t>
            </a:r>
            <a:endParaRPr sz="1400">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spcBef>
                <a:spcPts val="360"/>
              </a:spcBef>
              <a:spcAft>
                <a:spcPts val="0"/>
              </a:spcAft>
              <a:buNone/>
            </a:pPr>
            <a:r>
              <a:rPr lang="en-GB" sz="1400" b="1">
                <a:latin typeface="Times New Roman" panose="02020603050405020304"/>
                <a:ea typeface="Times New Roman" panose="02020603050405020304"/>
                <a:cs typeface="Times New Roman" panose="02020603050405020304"/>
                <a:sym typeface="Times New Roman" panose="02020603050405020304"/>
              </a:rPr>
              <a:t>vol = np.interp(length, [50, 300], [volMin, volMax])</a:t>
            </a:r>
            <a:endParaRPr sz="1400" b="1">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spcBef>
                <a:spcPts val="360"/>
              </a:spcBef>
              <a:spcAft>
                <a:spcPts val="0"/>
              </a:spcAft>
              <a:buNone/>
            </a:pPr>
            <a:r>
              <a:rPr lang="en-GB" sz="1400" b="1">
                <a:highlight>
                  <a:schemeClr val="lt2"/>
                </a:highlight>
                <a:latin typeface="Times New Roman" panose="02020603050405020304"/>
                <a:ea typeface="Times New Roman" panose="02020603050405020304"/>
                <a:cs typeface="Times New Roman" panose="02020603050405020304"/>
                <a:sym typeface="Times New Roman" panose="02020603050405020304"/>
              </a:rPr>
              <a:t>volPer = np.interp(length , [50 , 300] , [0,100])</a:t>
            </a:r>
            <a:endParaRPr sz="16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03" name="Shape 203"/>
        <p:cNvGrpSpPr/>
        <p:nvPr/>
      </p:nvGrpSpPr>
      <p:grpSpPr>
        <a:xfrm>
          <a:off x="0" y="0"/>
          <a:ext cx="0" cy="0"/>
          <a:chOff x="0" y="0"/>
          <a:chExt cx="0" cy="0"/>
        </a:xfrm>
      </p:grpSpPr>
      <p:sp>
        <p:nvSpPr>
          <p:cNvPr id="204" name="Google Shape;204;p31"/>
          <p:cNvSpPr txBox="1"/>
          <p:nvPr>
            <p:ph type="title"/>
          </p:nvPr>
        </p:nvSpPr>
        <p:spPr>
          <a:xfrm>
            <a:off x="457200" y="6743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sz="2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5" name="Google Shape;205;p31"/>
          <p:cNvSpPr txBox="1"/>
          <p:nvPr>
            <p:ph type="body" idx="1"/>
          </p:nvPr>
        </p:nvSpPr>
        <p:spPr>
          <a:xfrm>
            <a:off x="626025" y="1694060"/>
            <a:ext cx="8229600" cy="3291900"/>
          </a:xfrm>
          <a:prstGeom prst="rect">
            <a:avLst/>
          </a:prstGeom>
        </p:spPr>
        <p:txBody>
          <a:bodyPr spcFirstLastPara="1" wrap="square" lIns="91425" tIns="45700" rIns="91425" bIns="45700" anchor="t" anchorCtr="0">
            <a:normAutofit/>
          </a:bodyPr>
          <a:lstStyle/>
          <a:p>
            <a:pPr marL="457200" lvl="0" indent="0" algn="l" rtl="0">
              <a:spcBef>
                <a:spcPts val="360"/>
              </a:spcBef>
              <a:spcAft>
                <a:spcPts val="0"/>
              </a:spcAft>
              <a:buNone/>
            </a:pP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274E13"/>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Technologies/libraries used</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274E13"/>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Datasets</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274E13"/>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System Hardware</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274E13"/>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Results table/screenshots/any</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274E13"/>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Results </a:t>
            </a:r>
            <a:r>
              <a:rPr lang="en-GB" sz="1400">
                <a:latin typeface="Times New Roman" panose="02020603050405020304"/>
                <a:ea typeface="Times New Roman" panose="02020603050405020304"/>
                <a:cs typeface="Times New Roman" panose="02020603050405020304"/>
                <a:sym typeface="Times New Roman" panose="02020603050405020304"/>
              </a:rPr>
              <a:t>comparison</a:t>
            </a:r>
            <a:r>
              <a:rPr lang="en-GB" sz="1400">
                <a:latin typeface="Times New Roman" panose="02020603050405020304"/>
                <a:ea typeface="Times New Roman" panose="02020603050405020304"/>
                <a:cs typeface="Times New Roman" panose="02020603050405020304"/>
                <a:sym typeface="Times New Roman" panose="02020603050405020304"/>
              </a:rPr>
              <a:t> with other approaches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518325" y="594191"/>
            <a:ext cx="8229600" cy="857400"/>
          </a:xfrm>
          <a:prstGeom prst="rect">
            <a:avLst/>
          </a:prstGeom>
        </p:spPr>
        <p:txBody>
          <a:bodyPr spcFirstLastPara="1" wrap="square" lIns="0" tIns="45700" rIns="0" bIns="0" anchor="b" anchorCtr="0">
            <a:normAutofit/>
          </a:bodyPr>
          <a:lstStyle/>
          <a:p>
            <a:pPr marL="0" lvl="0" indent="0" algn="just"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4"/>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r>
              <a:rPr lang="en-GB" sz="1400">
                <a:latin typeface="Times New Roman" panose="02020603050405020304"/>
                <a:ea typeface="Times New Roman" panose="02020603050405020304"/>
                <a:cs typeface="Times New Roman" panose="02020603050405020304"/>
                <a:sym typeface="Times New Roman" panose="02020603050405020304"/>
              </a:rPr>
              <a:t>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spcBef>
                <a:spcPts val="360"/>
              </a:spcBef>
              <a:spcAft>
                <a:spcPts val="0"/>
              </a:spcAft>
              <a:buNone/>
            </a:pPr>
            <a:r>
              <a:rPr lang="en-GB" sz="1400">
                <a:latin typeface="Times New Roman" panose="02020603050405020304"/>
                <a:ea typeface="Times New Roman" panose="02020603050405020304"/>
                <a:cs typeface="Times New Roman" panose="02020603050405020304"/>
                <a:sym typeface="Times New Roman" panose="02020603050405020304"/>
              </a:rPr>
              <a:t>The purpose of Volume Control using Gestures project is to control volume of the system using hand gestures. The system  consist a camera to recognise the gesture taken as input by the user. The main goal of hand gesture recognition is to create a system which can identify the human hand gestures and use same input as the information for controlling the device volume.Hand gestures are used to control the basic operation of a computer like increasing and decreasing volume.Therefore,people will not have to learn machine-like skills which are a burden most of the time. Hand gesture systems provides a natural and innovative modern way of non-verbal communication.These systems has a wide area of application in human computer interaction.In this </a:t>
            </a:r>
            <a:r>
              <a:rPr lang="en-GB" sz="1400">
                <a:latin typeface="Times New Roman" panose="02020603050405020304"/>
                <a:ea typeface="Times New Roman" panose="02020603050405020304"/>
                <a:cs typeface="Times New Roman" panose="02020603050405020304"/>
                <a:sym typeface="Times New Roman" panose="02020603050405020304"/>
              </a:rPr>
              <a:t>project </a:t>
            </a:r>
            <a:r>
              <a:rPr lang="en-GB" sz="1400">
                <a:latin typeface="Times New Roman" panose="02020603050405020304"/>
                <a:ea typeface="Times New Roman" panose="02020603050405020304"/>
                <a:cs typeface="Times New Roman" panose="02020603050405020304"/>
                <a:sym typeface="Times New Roman" panose="02020603050405020304"/>
              </a:rPr>
              <a:t>the system can be controlled by hand gesture without making use of the keyboard and mouse which are the </a:t>
            </a:r>
            <a:r>
              <a:rPr lang="en-GB" sz="1400">
                <a:latin typeface="Times New Roman" panose="02020603050405020304"/>
                <a:ea typeface="Times New Roman" panose="02020603050405020304"/>
                <a:cs typeface="Times New Roman" panose="02020603050405020304"/>
                <a:sym typeface="Times New Roman" panose="02020603050405020304"/>
              </a:rPr>
              <a:t>traditional</a:t>
            </a:r>
            <a:r>
              <a:rPr lang="en-GB" sz="1400">
                <a:latin typeface="Times New Roman" panose="02020603050405020304"/>
                <a:ea typeface="Times New Roman" panose="02020603050405020304"/>
                <a:cs typeface="Times New Roman" panose="02020603050405020304"/>
                <a:sym typeface="Times New Roman" panose="02020603050405020304"/>
              </a:rPr>
              <a:t> approaches to control the device.</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09" name="Shape 209"/>
        <p:cNvGrpSpPr/>
        <p:nvPr/>
      </p:nvGrpSpPr>
      <p:grpSpPr>
        <a:xfrm>
          <a:off x="0" y="0"/>
          <a:ext cx="0" cy="0"/>
          <a:chOff x="0" y="0"/>
          <a:chExt cx="0" cy="0"/>
        </a:xfrm>
      </p:grpSpPr>
      <p:sp>
        <p:nvSpPr>
          <p:cNvPr id="210" name="Google Shape;210;p32"/>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36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Technologies/libraries used</a:t>
            </a:r>
            <a:endParaRPr sz="6300"/>
          </a:p>
        </p:txBody>
      </p:sp>
      <p:sp>
        <p:nvSpPr>
          <p:cNvPr id="211" name="Google Shape;211;p32"/>
          <p:cNvSpPr txBox="1"/>
          <p:nvPr>
            <p:ph type="body" idx="1"/>
          </p:nvPr>
        </p:nvSpPr>
        <p:spPr>
          <a:xfrm>
            <a:off x="457200" y="1451610"/>
            <a:ext cx="8229600" cy="3291900"/>
          </a:xfrm>
          <a:prstGeom prst="rect">
            <a:avLst/>
          </a:prstGeom>
        </p:spPr>
        <p:txBody>
          <a:bodyPr spcFirstLastPara="1" wrap="square" lIns="91425" tIns="45700" rIns="91425" bIns="45700" anchor="t" anchorCtr="0">
            <a:normAutofit fontScale="85000" lnSpcReduction="10000"/>
          </a:bodyPr>
          <a:lstStyle/>
          <a:p>
            <a:pPr marL="457200" lvl="0" indent="0" algn="l" rtl="0">
              <a:spcBef>
                <a:spcPts val="360"/>
              </a:spcBef>
              <a:spcAft>
                <a:spcPts val="0"/>
              </a:spcAft>
              <a:buNone/>
            </a:pPr>
            <a:endParaRPr sz="1645">
              <a:latin typeface="Times New Roman" panose="02020603050405020304" charset="0"/>
              <a:cs typeface="Times New Roman" panose="02020603050405020304" charset="0"/>
            </a:endParaRPr>
          </a:p>
          <a:p>
            <a:pPr marL="457200" lvl="0" indent="-319405" algn="just" rtl="0">
              <a:spcBef>
                <a:spcPts val="360"/>
              </a:spcBef>
              <a:spcAft>
                <a:spcPts val="0"/>
              </a:spcAft>
              <a:buClr>
                <a:srgbClr val="000000"/>
              </a:buClr>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Programming Language:</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2067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Python version-3.11.0</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0" indent="0" algn="just" rtl="0">
              <a:spcBef>
                <a:spcPts val="360"/>
              </a:spcBef>
              <a:spcAft>
                <a:spcPts val="0"/>
              </a:spcAft>
              <a:buNone/>
            </a:pP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19405" algn="just" rtl="0">
              <a:spcBef>
                <a:spcPts val="360"/>
              </a:spcBef>
              <a:spcAft>
                <a:spcPts val="0"/>
              </a:spcAft>
              <a:buClr>
                <a:schemeClr val="dk1"/>
              </a:buClr>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Libraries:</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559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OpenCV</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5595" algn="just" rtl="0">
              <a:spcBef>
                <a:spcPts val="0"/>
              </a:spcBef>
              <a:spcAft>
                <a:spcPts val="0"/>
              </a:spcAft>
              <a:buSzPct val="100000"/>
              <a:buFont typeface="Times New Roman" panose="02020603050405020304"/>
              <a:buChar char="○"/>
            </a:pPr>
            <a:r>
              <a:rPr lang="en-US" altLang="en-GB" sz="1645">
                <a:latin typeface="Times New Roman" panose="02020603050405020304" charset="0"/>
                <a:ea typeface="Times New Roman" panose="02020603050405020304"/>
                <a:cs typeface="Times New Roman" panose="02020603050405020304" charset="0"/>
                <a:sym typeface="Times New Roman" panose="02020603050405020304"/>
              </a:rPr>
              <a:t>N</a:t>
            </a:r>
            <a:r>
              <a:rPr lang="en-GB" sz="1645">
                <a:latin typeface="Times New Roman" panose="02020603050405020304" charset="0"/>
                <a:ea typeface="Times New Roman" panose="02020603050405020304"/>
                <a:cs typeface="Times New Roman" panose="02020603050405020304" charset="0"/>
                <a:sym typeface="Times New Roman" panose="02020603050405020304"/>
              </a:rPr>
              <a:t>umpy</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559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Pycaw</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559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Mediapipe</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559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ctypes</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559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comtypes</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1828800" lvl="0" indent="0" algn="just" rtl="0">
              <a:spcBef>
                <a:spcPts val="360"/>
              </a:spcBef>
              <a:spcAft>
                <a:spcPts val="0"/>
              </a:spcAft>
              <a:buNone/>
            </a:pP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23215" algn="just" rtl="0">
              <a:spcBef>
                <a:spcPts val="360"/>
              </a:spcBef>
              <a:spcAft>
                <a:spcPts val="0"/>
              </a:spcAft>
              <a:buClr>
                <a:srgbClr val="222222"/>
              </a:buClr>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Platform used:</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8135" algn="just" rtl="0">
              <a:spcBef>
                <a:spcPts val="0"/>
              </a:spcBef>
              <a:spcAft>
                <a:spcPts val="0"/>
              </a:spcAft>
              <a:buSzPct val="100000"/>
              <a:buFont typeface="Times New Roman" panose="02020603050405020304"/>
              <a:buChar char="○"/>
            </a:pPr>
            <a:r>
              <a:rPr lang="en-GB" sz="1645">
                <a:latin typeface="Times New Roman" panose="02020603050405020304" charset="0"/>
                <a:ea typeface="Times New Roman" panose="02020603050405020304"/>
                <a:cs typeface="Times New Roman" panose="02020603050405020304" charset="0"/>
                <a:sym typeface="Times New Roman" panose="02020603050405020304"/>
              </a:rPr>
              <a:t>Visual studio</a:t>
            </a:r>
            <a:endParaRPr lang="en-GB" sz="1645">
              <a:latin typeface="Times New Roman" panose="02020603050405020304" charset="0"/>
              <a:ea typeface="Times New Roman" panose="02020603050405020304"/>
              <a:cs typeface="Times New Roman" panose="02020603050405020304" charset="0"/>
              <a:sym typeface="Times New Roman" panose="02020603050405020304"/>
            </a:endParaRPr>
          </a:p>
          <a:p>
            <a:pPr marL="914400" lvl="1" indent="-318135" algn="just" rtl="0">
              <a:spcBef>
                <a:spcPts val="0"/>
              </a:spcBef>
              <a:spcAft>
                <a:spcPts val="0"/>
              </a:spcAft>
              <a:buSzPct val="100000"/>
              <a:buFont typeface="Times New Roman" panose="02020603050405020304"/>
              <a:buChar char="○"/>
            </a:pPr>
            <a:r>
              <a:rPr lang="en-US" altLang="en-GB" sz="1645">
                <a:latin typeface="Times New Roman" panose="02020603050405020304" charset="0"/>
                <a:ea typeface="Times New Roman" panose="02020603050405020304"/>
                <a:cs typeface="Times New Roman" panose="02020603050405020304" charset="0"/>
                <a:sym typeface="Times New Roman" panose="02020603050405020304"/>
              </a:rPr>
              <a:t>Python IDLE(Integrated Development and Learning Environment)</a:t>
            </a:r>
            <a:endParaRPr sz="1645">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l" rtl="0">
              <a:spcBef>
                <a:spcPts val="360"/>
              </a:spcBef>
              <a:spcAft>
                <a:spcPts val="0"/>
              </a:spcAft>
              <a:buNone/>
            </a:pPr>
            <a:endParaRPr sz="2000">
              <a:latin typeface="Times New Roman" panose="02020603050405020304" charset="0"/>
              <a:cs typeface="Times New Roman" panose="02020603050405020304" charset="0"/>
            </a:endParaRPr>
          </a:p>
          <a:p>
            <a:pPr marL="0" lvl="0" indent="0" algn="l" rtl="0">
              <a:spcBef>
                <a:spcPts val="360"/>
              </a:spcBef>
              <a:spcAft>
                <a:spcPts val="0"/>
              </a:spcAft>
              <a:buNone/>
            </a:pPr>
            <a:endParaRPr sz="20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15" name="Shape 215"/>
        <p:cNvGrpSpPr/>
        <p:nvPr/>
      </p:nvGrpSpPr>
      <p:grpSpPr>
        <a:xfrm>
          <a:off x="0" y="0"/>
          <a:ext cx="0" cy="0"/>
          <a:chOff x="0" y="0"/>
          <a:chExt cx="0" cy="0"/>
        </a:xfrm>
      </p:grpSpPr>
      <p:sp>
        <p:nvSpPr>
          <p:cNvPr id="216" name="Google Shape;216;p33"/>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just"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Libraries</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33"/>
          <p:cNvSpPr txBox="1"/>
          <p:nvPr>
            <p:ph type="body" idx="1"/>
          </p:nvPr>
        </p:nvSpPr>
        <p:spPr>
          <a:xfrm>
            <a:off x="457200" y="1451610"/>
            <a:ext cx="8229600" cy="3291900"/>
          </a:xfrm>
          <a:prstGeom prst="rect">
            <a:avLst/>
          </a:prstGeom>
        </p:spPr>
        <p:txBody>
          <a:bodyPr spcFirstLastPara="1" wrap="square" lIns="91425" tIns="45700" rIns="91425" bIns="45700" anchor="t" anchorCtr="0">
            <a:normAutofit fontScale="25000" lnSpcReduction="20000"/>
          </a:bodyPr>
          <a:lstStyle/>
          <a:p>
            <a:pPr marL="0" lvl="0" indent="0" algn="just" rtl="0">
              <a:spcBef>
                <a:spcPts val="360"/>
              </a:spcBef>
              <a:spcAft>
                <a:spcPts val="0"/>
              </a:spcAft>
              <a:buNone/>
            </a:pPr>
            <a:endParaRPr sz="43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274E13"/>
              </a:buClr>
              <a:buSzPct val="100000"/>
              <a:buFont typeface="Times New Roman" panose="02020603050405020304"/>
              <a:buChar char="➢"/>
            </a:pPr>
            <a:r>
              <a:rPr lang="en-GB" sz="5600" b="1">
                <a:latin typeface="Times New Roman" panose="02020603050405020304"/>
                <a:ea typeface="Times New Roman" panose="02020603050405020304"/>
                <a:cs typeface="Times New Roman" panose="02020603050405020304"/>
                <a:sym typeface="Times New Roman" panose="02020603050405020304"/>
              </a:rPr>
              <a:t>OpenCV:  </a:t>
            </a:r>
            <a:r>
              <a:rPr lang="en-GB" sz="5600">
                <a:latin typeface="Times New Roman" panose="02020603050405020304"/>
                <a:ea typeface="Times New Roman" panose="02020603050405020304"/>
                <a:cs typeface="Times New Roman" panose="02020603050405020304"/>
                <a:sym typeface="Times New Roman" panose="02020603050405020304"/>
              </a:rPr>
              <a:t>Open source computer vision</a:t>
            </a:r>
            <a:endParaRPr sz="56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ct val="100000"/>
              <a:buFont typeface="Times New Roman" panose="02020603050405020304"/>
              <a:buChar char="○"/>
            </a:pPr>
            <a:r>
              <a:rPr lang="en-GB" sz="5600">
                <a:latin typeface="Times New Roman" panose="02020603050405020304"/>
                <a:ea typeface="Times New Roman" panose="02020603050405020304"/>
                <a:cs typeface="Times New Roman" panose="02020603050405020304"/>
                <a:sym typeface="Times New Roman" panose="02020603050405020304"/>
              </a:rPr>
              <a:t>To read a video capture/ Image capture from webcam and convert into RGB</a:t>
            </a:r>
            <a:r>
              <a:rPr lang="en-US" altLang="en-GB" sz="5600">
                <a:latin typeface="Times New Roman" panose="02020603050405020304"/>
                <a:ea typeface="Times New Roman" panose="02020603050405020304"/>
                <a:cs typeface="Times New Roman" panose="02020603050405020304"/>
                <a:sym typeface="Times New Roman" panose="02020603050405020304"/>
              </a:rPr>
              <a:t>.</a:t>
            </a:r>
            <a:endParaRPr sz="5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5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274E13"/>
              </a:buClr>
              <a:buSzPct val="100000"/>
              <a:buFont typeface="Times New Roman" panose="02020603050405020304"/>
              <a:buChar char="➢"/>
            </a:pPr>
            <a:r>
              <a:rPr lang="en-GB" sz="5600" b="1">
                <a:latin typeface="Times New Roman" panose="02020603050405020304"/>
                <a:ea typeface="Times New Roman" panose="02020603050405020304"/>
                <a:cs typeface="Times New Roman" panose="02020603050405020304"/>
                <a:sym typeface="Times New Roman" panose="02020603050405020304"/>
              </a:rPr>
              <a:t>Numpy:</a:t>
            </a:r>
            <a:r>
              <a:rPr lang="en-GB" sz="5600">
                <a:latin typeface="Times New Roman" panose="02020603050405020304"/>
                <a:ea typeface="Times New Roman" panose="02020603050405020304"/>
                <a:cs typeface="Times New Roman" panose="02020603050405020304"/>
                <a:sym typeface="Times New Roman" panose="02020603050405020304"/>
              </a:rPr>
              <a:t> Numerical python </a:t>
            </a:r>
            <a:endParaRPr sz="56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ct val="100000"/>
              <a:buFont typeface="Times New Roman" panose="02020603050405020304"/>
              <a:buChar char="○"/>
            </a:pPr>
            <a:r>
              <a:rPr lang="en-GB" sz="5600">
                <a:latin typeface="Times New Roman" panose="02020603050405020304"/>
                <a:ea typeface="Times New Roman" panose="02020603050405020304"/>
                <a:cs typeface="Times New Roman" panose="02020603050405020304"/>
                <a:sym typeface="Times New Roman" panose="02020603050405020304"/>
              </a:rPr>
              <a:t>Numpy is used to work with arrays and used for mathematical functions</a:t>
            </a:r>
            <a:r>
              <a:rPr lang="en-US" altLang="en-GB" sz="5600">
                <a:latin typeface="Times New Roman" panose="02020603050405020304"/>
                <a:ea typeface="Times New Roman" panose="02020603050405020304"/>
                <a:cs typeface="Times New Roman" panose="02020603050405020304"/>
                <a:sym typeface="Times New Roman" panose="02020603050405020304"/>
              </a:rPr>
              <a:t>.</a:t>
            </a:r>
            <a:endParaRPr sz="56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5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274E13"/>
              </a:buClr>
              <a:buSzPct val="100000"/>
              <a:buFont typeface="Times New Roman" panose="02020603050405020304"/>
              <a:buChar char="➢"/>
            </a:pPr>
            <a:r>
              <a:rPr lang="en-GB" sz="5600" b="1">
                <a:latin typeface="Times New Roman" panose="02020603050405020304"/>
                <a:ea typeface="Times New Roman" panose="02020603050405020304"/>
                <a:cs typeface="Times New Roman" panose="02020603050405020304"/>
                <a:sym typeface="Times New Roman" panose="02020603050405020304"/>
              </a:rPr>
              <a:t>Pycaw:</a:t>
            </a:r>
            <a:r>
              <a:rPr lang="en-GB" sz="5600">
                <a:latin typeface="Times New Roman" panose="02020603050405020304"/>
                <a:ea typeface="Times New Roman" panose="02020603050405020304"/>
                <a:cs typeface="Times New Roman" panose="02020603050405020304"/>
                <a:sym typeface="Times New Roman" panose="02020603050405020304"/>
              </a:rPr>
              <a:t> Python core audio window</a:t>
            </a:r>
            <a:endParaRPr sz="56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ct val="100000"/>
              <a:buFont typeface="Times New Roman" panose="02020603050405020304"/>
              <a:buChar char="○"/>
            </a:pPr>
            <a:r>
              <a:rPr lang="en-GB" sz="5600">
                <a:latin typeface="Times New Roman" panose="02020603050405020304"/>
                <a:ea typeface="Times New Roman" panose="02020603050405020304"/>
                <a:cs typeface="Times New Roman" panose="02020603050405020304"/>
                <a:sym typeface="Times New Roman" panose="02020603050405020304"/>
              </a:rPr>
              <a:t>It is used to access the device speakers </a:t>
            </a:r>
            <a:r>
              <a:rPr lang="en-US" altLang="en-GB" sz="5600">
                <a:latin typeface="Times New Roman" panose="02020603050405020304"/>
                <a:ea typeface="Times New Roman" panose="02020603050405020304"/>
                <a:cs typeface="Times New Roman" panose="02020603050405020304"/>
                <a:sym typeface="Times New Roman" panose="02020603050405020304"/>
              </a:rPr>
              <a:t>.</a:t>
            </a:r>
            <a:endParaRPr sz="56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ct val="100000"/>
              <a:buFont typeface="Times New Roman" panose="02020603050405020304"/>
              <a:buChar char="○"/>
            </a:pPr>
            <a:r>
              <a:rPr lang="en-GB" sz="5600">
                <a:latin typeface="Times New Roman" panose="02020603050405020304"/>
                <a:ea typeface="Times New Roman" panose="02020603050405020304"/>
                <a:cs typeface="Times New Roman" panose="02020603050405020304"/>
                <a:sym typeface="Times New Roman" panose="02020603050405020304"/>
              </a:rPr>
              <a:t>It allows to manipulate the audio settings such as volume control, mute and unmute</a:t>
            </a:r>
            <a:r>
              <a:rPr lang="en-US" altLang="en-GB" sz="5600">
                <a:latin typeface="Times New Roman" panose="02020603050405020304"/>
                <a:ea typeface="Times New Roman" panose="02020603050405020304"/>
                <a:cs typeface="Times New Roman" panose="02020603050405020304"/>
                <a:sym typeface="Times New Roman" panose="02020603050405020304"/>
              </a:rPr>
              <a:t>.</a:t>
            </a:r>
            <a:endParaRPr sz="56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5600" b="1">
                <a:latin typeface="Times New Roman" panose="02020603050405020304"/>
                <a:ea typeface="Times New Roman" panose="02020603050405020304"/>
                <a:cs typeface="Times New Roman" panose="02020603050405020304"/>
                <a:sym typeface="Times New Roman" panose="02020603050405020304"/>
              </a:rPr>
              <a:t>Audio utilities:</a:t>
            </a:r>
            <a:r>
              <a:rPr lang="en-GB" sz="5600">
                <a:latin typeface="Times New Roman" panose="02020603050405020304"/>
                <a:ea typeface="Times New Roman" panose="02020603050405020304"/>
                <a:cs typeface="Times New Roman" panose="02020603050405020304"/>
                <a:sym typeface="Times New Roman" panose="02020603050405020304"/>
              </a:rPr>
              <a:t> Interact with audio devices and their properties like retrieve information, activating audio end point volume interface</a:t>
            </a:r>
            <a:r>
              <a:rPr lang="en-US" altLang="en-GB" sz="5600">
                <a:latin typeface="Times New Roman" panose="02020603050405020304"/>
                <a:ea typeface="Times New Roman" panose="02020603050405020304"/>
                <a:cs typeface="Times New Roman" panose="02020603050405020304"/>
                <a:sym typeface="Times New Roman" panose="02020603050405020304"/>
              </a:rPr>
              <a:t>.</a:t>
            </a:r>
            <a:endParaRPr sz="56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5600" b="1">
                <a:latin typeface="Times New Roman" panose="02020603050405020304"/>
                <a:ea typeface="Times New Roman" panose="02020603050405020304"/>
                <a:cs typeface="Times New Roman" panose="02020603050405020304"/>
                <a:sym typeface="Times New Roman" panose="02020603050405020304"/>
              </a:rPr>
              <a:t>IAudioEndpointVolume:</a:t>
            </a:r>
            <a:r>
              <a:rPr lang="en-GB" sz="5600">
                <a:latin typeface="Times New Roman" panose="02020603050405020304"/>
                <a:ea typeface="Times New Roman" panose="02020603050405020304"/>
                <a:cs typeface="Times New Roman" panose="02020603050405020304"/>
                <a:sym typeface="Times New Roman" panose="02020603050405020304"/>
              </a:rPr>
              <a:t> Controlling the audio device volumes and represents the audio end point volume control for specific audio device to control volume level</a:t>
            </a:r>
            <a:r>
              <a:rPr lang="en-US" altLang="en-GB" sz="5600">
                <a:latin typeface="Times New Roman" panose="02020603050405020304"/>
                <a:ea typeface="Times New Roman" panose="02020603050405020304"/>
                <a:cs typeface="Times New Roman" panose="02020603050405020304"/>
                <a:sym typeface="Times New Roman" panose="02020603050405020304"/>
              </a:rPr>
              <a:t>.</a:t>
            </a:r>
            <a:endParaRPr sz="5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35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93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r>
              <a:rPr lang="en-GB" sz="1400">
                <a:latin typeface="Times New Roman" panose="02020603050405020304"/>
                <a:ea typeface="Times New Roman" panose="02020603050405020304"/>
                <a:cs typeface="Times New Roman" panose="02020603050405020304"/>
                <a:sym typeface="Times New Roman" panose="02020603050405020304"/>
              </a:rPr>
              <a:t>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21" name="Shape 221"/>
        <p:cNvGrpSpPr/>
        <p:nvPr/>
      </p:nvGrpSpPr>
      <p:grpSpPr>
        <a:xfrm>
          <a:off x="0" y="0"/>
          <a:ext cx="0" cy="0"/>
          <a:chOff x="0" y="0"/>
          <a:chExt cx="0" cy="0"/>
        </a:xfrm>
      </p:grpSpPr>
      <p:sp>
        <p:nvSpPr>
          <p:cNvPr id="222" name="Google Shape;222;p34"/>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Libraries</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34"/>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0C343D"/>
              </a:buClr>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Media pipe</a:t>
            </a:r>
            <a:r>
              <a:rPr lang="en-GB" sz="1400" b="1">
                <a:latin typeface="Times New Roman" panose="02020603050405020304"/>
                <a:ea typeface="Times New Roman" panose="02020603050405020304"/>
                <a:cs typeface="Times New Roman" panose="02020603050405020304"/>
                <a:sym typeface="Times New Roman" panose="02020603050405020304"/>
              </a:rPr>
              <a:t>:</a:t>
            </a:r>
            <a:r>
              <a:rPr lang="en-GB" sz="1400">
                <a:latin typeface="Times New Roman" panose="02020603050405020304"/>
                <a:ea typeface="Times New Roman" panose="02020603050405020304"/>
                <a:cs typeface="Times New Roman" panose="02020603050405020304"/>
                <a:sym typeface="Times New Roman" panose="02020603050405020304"/>
              </a:rPr>
              <a:t> This  library is used to recognize the gestures.</a:t>
            </a:r>
            <a:endParaRPr sz="14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To identify the hands and which is udes to draw landmarks and connections on the image</a:t>
            </a:r>
            <a:r>
              <a:rPr lang="en-US" altLang="en-GB" sz="1400">
                <a:latin typeface="Times New Roman" panose="02020603050405020304"/>
                <a:ea typeface="Times New Roman" panose="02020603050405020304"/>
                <a:cs typeface="Times New Roman" panose="02020603050405020304"/>
                <a:sym typeface="Times New Roman" panose="02020603050405020304"/>
              </a:rPr>
              <a:t>.</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0C343D"/>
              </a:buClr>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Ctypes:</a:t>
            </a:r>
            <a:r>
              <a:rPr lang="en-GB" sz="1400">
                <a:latin typeface="Times New Roman" panose="02020603050405020304"/>
                <a:ea typeface="Times New Roman" panose="02020603050405020304"/>
                <a:cs typeface="Times New Roman" panose="02020603050405020304"/>
                <a:sym typeface="Times New Roman" panose="02020603050405020304"/>
              </a:rPr>
              <a:t> Python library provides facilities for calling ‘c’ functions and working with ‘c’ data types.</a:t>
            </a:r>
            <a:endParaRPr sz="14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Cast:</a:t>
            </a:r>
            <a:r>
              <a:rPr lang="en-GB" sz="1400">
                <a:latin typeface="Times New Roman" panose="02020603050405020304"/>
                <a:ea typeface="Times New Roman" panose="02020603050405020304"/>
                <a:cs typeface="Times New Roman" panose="02020603050405020304"/>
                <a:sym typeface="Times New Roman" panose="02020603050405020304"/>
              </a:rPr>
              <a:t> casting is an construct to view a data object temporarily as another data type</a:t>
            </a:r>
            <a:endParaRPr sz="14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Pointer:</a:t>
            </a:r>
            <a:r>
              <a:rPr lang="en-GB" sz="1400">
                <a:latin typeface="Times New Roman" panose="02020603050405020304"/>
                <a:ea typeface="Times New Roman" panose="02020603050405020304"/>
                <a:cs typeface="Times New Roman" panose="02020603050405020304"/>
                <a:sym typeface="Times New Roman" panose="02020603050405020304"/>
              </a:rPr>
              <a:t> class is used to declare pointers to ‘c’ data types in python</a:t>
            </a:r>
            <a:r>
              <a:rPr lang="en-US" altLang="en-GB" sz="1400">
                <a:latin typeface="Times New Roman" panose="02020603050405020304"/>
                <a:ea typeface="Times New Roman" panose="02020603050405020304"/>
                <a:cs typeface="Times New Roman" panose="02020603050405020304"/>
                <a:sym typeface="Times New Roman" panose="02020603050405020304"/>
              </a:rPr>
              <a:t>.</a:t>
            </a:r>
            <a:endParaRPr sz="1400">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0C343D"/>
              </a:buClr>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Comtypes:</a:t>
            </a:r>
            <a:r>
              <a:rPr lang="en-GB" sz="1400">
                <a:latin typeface="Times New Roman" panose="02020603050405020304"/>
                <a:ea typeface="Times New Roman" panose="02020603050405020304"/>
                <a:cs typeface="Times New Roman" panose="02020603050405020304"/>
                <a:sym typeface="Times New Roman" panose="02020603050405020304"/>
              </a:rPr>
              <a:t> This module is a python package that provides COM(component object model) . It allows </a:t>
            </a:r>
            <a:endParaRPr lang="en-GB" sz="1400">
              <a:latin typeface="Times New Roman" panose="02020603050405020304"/>
              <a:ea typeface="Times New Roman" panose="02020603050405020304"/>
              <a:cs typeface="Times New Roman" panose="02020603050405020304"/>
              <a:sym typeface="Times New Roman" panose="02020603050405020304"/>
            </a:endParaRPr>
          </a:p>
          <a:p>
            <a:pPr marL="139700" lvl="0" indent="0" algn="just" rtl="0">
              <a:spcBef>
                <a:spcPts val="360"/>
              </a:spcBef>
              <a:spcAft>
                <a:spcPts val="0"/>
              </a:spcAft>
              <a:buClr>
                <a:srgbClr val="0C343D"/>
              </a:buClr>
              <a:buSzPts val="1400"/>
              <a:buFont typeface="Times New Roman" panose="02020603050405020304"/>
              <a:buNone/>
            </a:pPr>
            <a:r>
              <a:rPr lang="en-US" altLang="en-GB" sz="1400">
                <a:latin typeface="Times New Roman" panose="02020603050405020304"/>
                <a:ea typeface="Times New Roman" panose="02020603050405020304"/>
                <a:cs typeface="Times New Roman" panose="02020603050405020304"/>
                <a:sym typeface="Times New Roman" panose="02020603050405020304"/>
              </a:rPr>
              <a:t>       </a:t>
            </a:r>
            <a:r>
              <a:rPr lang="en-GB" sz="1400">
                <a:latin typeface="Times New Roman" panose="02020603050405020304"/>
                <a:ea typeface="Times New Roman" panose="02020603050405020304"/>
                <a:cs typeface="Times New Roman" panose="02020603050405020304"/>
                <a:sym typeface="Times New Roman" panose="02020603050405020304"/>
              </a:rPr>
              <a:t>to work with com objects and interfaces in python.</a:t>
            </a:r>
            <a:endParaRPr sz="1400">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spcBef>
                <a:spcPts val="0"/>
              </a:spcBef>
              <a:spcAft>
                <a:spcPts val="0"/>
              </a:spcAft>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CLSCTX_ALL:</a:t>
            </a:r>
            <a:r>
              <a:rPr lang="en-GB" sz="1400">
                <a:latin typeface="Times New Roman" panose="02020603050405020304"/>
                <a:ea typeface="Times New Roman" panose="02020603050405020304"/>
                <a:cs typeface="Times New Roman" panose="02020603050405020304"/>
                <a:sym typeface="Times New Roman" panose="02020603050405020304"/>
              </a:rPr>
              <a:t> It is used to activate the </a:t>
            </a:r>
            <a:r>
              <a:rPr lang="en-GB" sz="1400">
                <a:latin typeface="Times New Roman" panose="02020603050405020304"/>
                <a:ea typeface="Times New Roman" panose="02020603050405020304"/>
                <a:cs typeface="Times New Roman" panose="02020603050405020304"/>
                <a:sym typeface="Times New Roman" panose="02020603050405020304"/>
              </a:rPr>
              <a:t>system audio</a:t>
            </a:r>
            <a:r>
              <a:rPr lang="en-US" altLang="en-GB" sz="1400">
                <a:latin typeface="Times New Roman" panose="02020603050405020304"/>
                <a:ea typeface="Times New Roman" panose="02020603050405020304"/>
                <a:cs typeface="Times New Roman" panose="02020603050405020304"/>
                <a:sym typeface="Times New Roman" panose="02020603050405020304"/>
              </a:rPr>
              <a:t>.</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GB" sz="1400"/>
              <a:t>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27" name="Shape 227"/>
        <p:cNvGrpSpPr/>
        <p:nvPr/>
      </p:nvGrpSpPr>
      <p:grpSpPr>
        <a:xfrm>
          <a:off x="0" y="0"/>
          <a:ext cx="0" cy="0"/>
          <a:chOff x="0" y="0"/>
          <a:chExt cx="0" cy="0"/>
        </a:xfrm>
      </p:grpSpPr>
      <p:sp>
        <p:nvSpPr>
          <p:cNvPr id="228" name="Google Shape;228;p35"/>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System </a:t>
            </a:r>
            <a:r>
              <a:rPr lang="en-US" alt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Requirements</a:t>
            </a:r>
            <a:endParaRPr lang="en-US" alt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35"/>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457200" lvl="0" indent="0" algn="just" rtl="0">
              <a:spcBef>
                <a:spcPts val="360"/>
              </a:spcBef>
              <a:spcAft>
                <a:spcPts val="0"/>
              </a:spcAft>
              <a:buNone/>
            </a:pPr>
            <a:r>
              <a:rPr sz="1400">
                <a:latin typeface="Times New Roman" panose="02020603050405020304"/>
                <a:ea typeface="Times New Roman" panose="02020603050405020304"/>
                <a:cs typeface="Times New Roman" panose="02020603050405020304"/>
                <a:sym typeface="Times New Roman" panose="02020603050405020304"/>
              </a:rPr>
              <a:t>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sz="1400" b="1">
                <a:latin typeface="Times New Roman" panose="02020603050405020304"/>
                <a:ea typeface="Times New Roman" panose="02020603050405020304"/>
                <a:cs typeface="Times New Roman" panose="02020603050405020304"/>
                <a:sym typeface="Times New Roman" panose="02020603050405020304"/>
              </a:rPr>
              <a:t>Operating System</a:t>
            </a:r>
            <a:r>
              <a:rPr sz="1400">
                <a:latin typeface="Times New Roman" panose="02020603050405020304"/>
                <a:ea typeface="Times New Roman" panose="02020603050405020304"/>
                <a:cs typeface="Times New Roman" panose="02020603050405020304"/>
                <a:sym typeface="Times New Roman" panose="02020603050405020304"/>
              </a:rPr>
              <a:t> : 64 bit windows</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sz="1400" b="1">
                <a:latin typeface="Times New Roman" panose="02020603050405020304"/>
                <a:ea typeface="Times New Roman" panose="02020603050405020304"/>
                <a:cs typeface="Times New Roman" panose="02020603050405020304"/>
                <a:sym typeface="Times New Roman" panose="02020603050405020304"/>
              </a:rPr>
              <a:t>RAM </a:t>
            </a:r>
            <a:r>
              <a:rPr sz="1400">
                <a:latin typeface="Times New Roman" panose="02020603050405020304"/>
                <a:ea typeface="Times New Roman" panose="02020603050405020304"/>
                <a:cs typeface="Times New Roman" panose="02020603050405020304"/>
                <a:sym typeface="Times New Roman" panose="02020603050405020304"/>
              </a:rPr>
              <a:t>: 4 GB(approx)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sz="1400" b="1">
                <a:latin typeface="Times New Roman" panose="02020603050405020304"/>
                <a:ea typeface="Times New Roman" panose="02020603050405020304"/>
                <a:cs typeface="Times New Roman" panose="02020603050405020304"/>
                <a:sym typeface="Times New Roman" panose="02020603050405020304"/>
              </a:rPr>
              <a:t>Disk</a:t>
            </a:r>
            <a:r>
              <a:rPr sz="1400">
                <a:latin typeface="Times New Roman" panose="02020603050405020304"/>
                <a:ea typeface="Times New Roman" panose="02020603050405020304"/>
                <a:cs typeface="Times New Roman" panose="02020603050405020304"/>
                <a:sym typeface="Times New Roman" panose="02020603050405020304"/>
              </a:rPr>
              <a:t> : 320GB(approx)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sz="1400" b="1">
                <a:latin typeface="Times New Roman" panose="02020603050405020304"/>
                <a:ea typeface="Times New Roman" panose="02020603050405020304"/>
                <a:cs typeface="Times New Roman" panose="02020603050405020304"/>
                <a:sym typeface="Times New Roman" panose="02020603050405020304"/>
              </a:rPr>
              <a:t>Camera</a:t>
            </a:r>
            <a:r>
              <a:rPr sz="1400">
                <a:latin typeface="Times New Roman" panose="02020603050405020304"/>
                <a:ea typeface="Times New Roman" panose="02020603050405020304"/>
                <a:cs typeface="Times New Roman" panose="02020603050405020304"/>
                <a:sym typeface="Times New Roman" panose="02020603050405020304"/>
              </a:rPr>
              <a:t> : Web Camera 10 Megapixels </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chemeClr val="dk1"/>
              </a:buClr>
              <a:buSzPts val="1400"/>
              <a:buFont typeface="Times New Roman" panose="02020603050405020304"/>
              <a:buChar char="➢"/>
            </a:pPr>
            <a:r>
              <a:rPr sz="1400" b="1">
                <a:latin typeface="Times New Roman" panose="02020603050405020304"/>
                <a:ea typeface="Times New Roman" panose="02020603050405020304"/>
                <a:cs typeface="Times New Roman" panose="02020603050405020304"/>
                <a:sym typeface="Times New Roman" panose="02020603050405020304"/>
              </a:rPr>
              <a:t>Processor</a:t>
            </a:r>
            <a:r>
              <a:rPr sz="1400">
                <a:latin typeface="Times New Roman" panose="02020603050405020304"/>
                <a:ea typeface="Times New Roman" panose="02020603050405020304"/>
                <a:cs typeface="Times New Roman" panose="02020603050405020304"/>
                <a:sym typeface="Times New Roman" panose="02020603050405020304"/>
              </a:rPr>
              <a:t> : </a:t>
            </a:r>
            <a:r>
              <a:rPr lang="en-US" sz="1400">
                <a:latin typeface="Times New Roman" panose="02020603050405020304"/>
                <a:ea typeface="Times New Roman" panose="02020603050405020304"/>
                <a:cs typeface="Times New Roman" panose="02020603050405020304"/>
                <a:sym typeface="Times New Roman" panose="02020603050405020304"/>
              </a:rPr>
              <a:t> Intel core </a:t>
            </a:r>
            <a:r>
              <a:rPr sz="1400">
                <a:latin typeface="Times New Roman" panose="02020603050405020304"/>
                <a:ea typeface="Times New Roman" panose="02020603050405020304"/>
                <a:cs typeface="Times New Roman" panose="02020603050405020304"/>
                <a:sym typeface="Times New Roman" panose="02020603050405020304"/>
              </a:rPr>
              <a:t>I5 </a:t>
            </a:r>
            <a:endParaRPr sz="1400">
              <a:latin typeface="Times New Roman" panose="02020603050405020304"/>
              <a:ea typeface="Times New Roman" panose="02020603050405020304"/>
              <a:cs typeface="Times New Roman" panose="02020603050405020304"/>
              <a:sym typeface="Times New Roman" panose="02020603050405020304"/>
            </a:endParaRPr>
          </a:p>
          <a:p>
            <a:pPr marL="139700" lvl="0" indent="0" algn="just" rtl="0">
              <a:spcBef>
                <a:spcPts val="0"/>
              </a:spcBef>
              <a:spcAft>
                <a:spcPts val="0"/>
              </a:spcAft>
              <a:buClr>
                <a:schemeClr val="dk1"/>
              </a:buClr>
              <a:buSzPts val="1400"/>
              <a:buFont typeface="Times New Roman" panose="02020603050405020304"/>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33" name="Shape 233"/>
        <p:cNvGrpSpPr/>
        <p:nvPr/>
      </p:nvGrpSpPr>
      <p:grpSpPr>
        <a:xfrm>
          <a:off x="0" y="0"/>
          <a:ext cx="0" cy="0"/>
          <a:chOff x="0" y="0"/>
          <a:chExt cx="0" cy="0"/>
        </a:xfrm>
      </p:grpSpPr>
      <p:sp>
        <p:nvSpPr>
          <p:cNvPr id="234" name="Google Shape;234;p36"/>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36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screenshots</a:t>
            </a:r>
            <a:endParaRPr sz="6300"/>
          </a:p>
        </p:txBody>
      </p:sp>
      <p:sp>
        <p:nvSpPr>
          <p:cNvPr id="235" name="Google Shape;235;p36"/>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GB"/>
              <a:t>   </a:t>
            </a:r>
            <a:endParaRPr lang="en-GB"/>
          </a:p>
        </p:txBody>
      </p:sp>
      <p:pic>
        <p:nvPicPr>
          <p:cNvPr id="236" name="Google Shape;236;p36"/>
          <p:cNvPicPr preferRelativeResize="0"/>
          <p:nvPr/>
        </p:nvPicPr>
        <p:blipFill>
          <a:blip r:embed="rId1"/>
          <a:stretch>
            <a:fillRect/>
          </a:stretch>
        </p:blipFill>
        <p:spPr>
          <a:xfrm>
            <a:off x="927775" y="1564150"/>
            <a:ext cx="3226250" cy="2659008"/>
          </a:xfrm>
          <a:prstGeom prst="rect">
            <a:avLst/>
          </a:prstGeom>
          <a:noFill/>
          <a:ln>
            <a:noFill/>
          </a:ln>
        </p:spPr>
      </p:pic>
      <p:pic>
        <p:nvPicPr>
          <p:cNvPr id="237" name="Google Shape;237;p36"/>
          <p:cNvPicPr preferRelativeResize="0"/>
          <p:nvPr/>
        </p:nvPicPr>
        <p:blipFill>
          <a:blip r:embed="rId2"/>
          <a:stretch>
            <a:fillRect/>
          </a:stretch>
        </p:blipFill>
        <p:spPr>
          <a:xfrm>
            <a:off x="4782100" y="1564150"/>
            <a:ext cx="3226250" cy="265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41" name="Shape 241"/>
        <p:cNvGrpSpPr/>
        <p:nvPr/>
      </p:nvGrpSpPr>
      <p:grpSpPr>
        <a:xfrm>
          <a:off x="0" y="0"/>
          <a:ext cx="0" cy="0"/>
          <a:chOff x="0" y="0"/>
          <a:chExt cx="0" cy="0"/>
        </a:xfrm>
      </p:grpSpPr>
      <p:sp>
        <p:nvSpPr>
          <p:cNvPr id="242" name="Google Shape;242;p37"/>
          <p:cNvSpPr txBox="1"/>
          <p:nvPr>
            <p:ph type="title"/>
          </p:nvPr>
        </p:nvSpPr>
        <p:spPr>
          <a:xfrm>
            <a:off x="457200" y="507716"/>
            <a:ext cx="8229600" cy="857400"/>
          </a:xfrm>
          <a:prstGeom prst="rect">
            <a:avLst/>
          </a:prstGeom>
        </p:spPr>
        <p:txBody>
          <a:bodyPr spcFirstLastPara="1" wrap="square" lIns="0" tIns="45700" rIns="0" bIns="0" anchor="b" anchorCtr="0">
            <a:normAutofit/>
          </a:bodyPr>
          <a:lstStyle/>
          <a:p>
            <a:pPr marL="0" lvl="0" indent="0" algn="l" rtl="0">
              <a:spcBef>
                <a:spcPts val="360"/>
              </a:spcBef>
              <a:spcAft>
                <a:spcPts val="0"/>
              </a:spcAft>
              <a:buClr>
                <a:schemeClr val="dk1"/>
              </a:buClr>
              <a:buSzPts val="1100"/>
              <a:buFont typeface="Arial" panose="020B0604020202020204"/>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screenshots</a:t>
            </a:r>
            <a:endPar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p37"/>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GB"/>
              <a:t>  </a:t>
            </a:r>
            <a:endParaRPr lang="en-GB"/>
          </a:p>
        </p:txBody>
      </p:sp>
      <p:pic>
        <p:nvPicPr>
          <p:cNvPr id="244" name="Google Shape;244;p37"/>
          <p:cNvPicPr preferRelativeResize="0"/>
          <p:nvPr/>
        </p:nvPicPr>
        <p:blipFill>
          <a:blip r:embed="rId1"/>
          <a:stretch>
            <a:fillRect/>
          </a:stretch>
        </p:blipFill>
        <p:spPr>
          <a:xfrm>
            <a:off x="1078500" y="1738625"/>
            <a:ext cx="3221675" cy="2542925"/>
          </a:xfrm>
          <a:prstGeom prst="rect">
            <a:avLst/>
          </a:prstGeom>
          <a:noFill/>
          <a:ln>
            <a:noFill/>
          </a:ln>
        </p:spPr>
      </p:pic>
      <p:pic>
        <p:nvPicPr>
          <p:cNvPr id="245" name="Google Shape;245;p37"/>
          <p:cNvPicPr preferRelativeResize="0"/>
          <p:nvPr/>
        </p:nvPicPr>
        <p:blipFill>
          <a:blip r:embed="rId2"/>
          <a:stretch>
            <a:fillRect/>
          </a:stretch>
        </p:blipFill>
        <p:spPr>
          <a:xfrm>
            <a:off x="4836925" y="1738625"/>
            <a:ext cx="3323425" cy="2494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49" name="Shape 249"/>
        <p:cNvGrpSpPr/>
        <p:nvPr/>
      </p:nvGrpSpPr>
      <p:grpSpPr>
        <a:xfrm>
          <a:off x="0" y="0"/>
          <a:ext cx="0" cy="0"/>
          <a:chOff x="0" y="0"/>
          <a:chExt cx="0" cy="0"/>
        </a:xfrm>
      </p:grpSpPr>
      <p:sp>
        <p:nvSpPr>
          <p:cNvPr id="250" name="Google Shape;250;p38"/>
          <p:cNvSpPr txBox="1"/>
          <p:nvPr>
            <p:ph type="title"/>
          </p:nvPr>
        </p:nvSpPr>
        <p:spPr>
          <a:xfrm>
            <a:off x="457200" y="293791"/>
            <a:ext cx="8229600" cy="857400"/>
          </a:xfrm>
          <a:prstGeom prst="rect">
            <a:avLst/>
          </a:prstGeom>
        </p:spPr>
        <p:txBody>
          <a:bodyPr spcFirstLastPara="1" wrap="square" lIns="0" tIns="45700" rIns="0" bIns="0" anchor="b" anchorCtr="0">
            <a:normAutofit/>
          </a:bodyPr>
          <a:lstStyle/>
          <a:p>
            <a:pPr marL="0" lvl="0" indent="0" algn="just" rtl="0">
              <a:spcBef>
                <a:spcPts val="36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comparison with other approaches</a:t>
            </a:r>
            <a:endParaRPr sz="6300"/>
          </a:p>
        </p:txBody>
      </p:sp>
      <p:sp>
        <p:nvSpPr>
          <p:cNvPr id="251" name="Google Shape;251;p38"/>
          <p:cNvSpPr txBox="1"/>
          <p:nvPr>
            <p:ph type="body" idx="1"/>
          </p:nvPr>
        </p:nvSpPr>
        <p:spPr>
          <a:xfrm>
            <a:off x="457200" y="1151210"/>
            <a:ext cx="8229600" cy="3291900"/>
          </a:xfrm>
          <a:prstGeom prst="rect">
            <a:avLst/>
          </a:prstGeom>
        </p:spPr>
        <p:txBody>
          <a:bodyPr spcFirstLastPara="1" wrap="square" lIns="91425" tIns="45700" rIns="91425" bIns="45700" anchor="t" anchorCtr="0">
            <a:normAutofit fontScale="70000" lnSpcReduction="20000"/>
          </a:bodyPr>
          <a:lstStyle/>
          <a:p>
            <a:pPr marL="0" lvl="0" indent="0" algn="just" rtl="0">
              <a:spcBef>
                <a:spcPts val="360"/>
              </a:spcBef>
              <a:spcAft>
                <a:spcPts val="0"/>
              </a:spcAft>
              <a:buNone/>
            </a:pPr>
            <a:endParaRPr sz="1400" b="1"/>
          </a:p>
          <a:p>
            <a:pPr marL="0" lvl="0" indent="0" algn="just" rtl="0">
              <a:spcBef>
                <a:spcPts val="360"/>
              </a:spcBef>
              <a:spcAft>
                <a:spcPts val="0"/>
              </a:spcAft>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Deep Learning Based Approach</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spcBef>
                <a:spcPts val="36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In this approach </a:t>
            </a:r>
            <a:r>
              <a:rPr lang="en-GB" sz="2000">
                <a:latin typeface="Times New Roman" panose="02020603050405020304"/>
                <a:ea typeface="Times New Roman" panose="02020603050405020304"/>
                <a:cs typeface="Times New Roman" panose="02020603050405020304"/>
                <a:sym typeface="Times New Roman" panose="02020603050405020304"/>
              </a:rPr>
              <a:t>convolution</a:t>
            </a:r>
            <a:r>
              <a:rPr lang="en-GB" sz="2000">
                <a:latin typeface="Times New Roman" panose="02020603050405020304"/>
                <a:ea typeface="Times New Roman" panose="02020603050405020304"/>
                <a:cs typeface="Times New Roman" panose="02020603050405020304"/>
                <a:sym typeface="Times New Roman" panose="02020603050405020304"/>
              </a:rPr>
              <a:t> neural networks are used to control volume with hand </a:t>
            </a:r>
            <a:r>
              <a:rPr lang="en-GB" sz="2000">
                <a:latin typeface="Times New Roman" panose="02020603050405020304"/>
                <a:ea typeface="Times New Roman" panose="02020603050405020304"/>
                <a:cs typeface="Times New Roman" panose="02020603050405020304"/>
                <a:sym typeface="Times New Roman" panose="02020603050405020304"/>
              </a:rPr>
              <a:t>gestures.</a:t>
            </a:r>
            <a:r>
              <a:rPr lang="en-GB" sz="2000">
                <a:highlight>
                  <a:schemeClr val="lt2"/>
                </a:highlight>
                <a:latin typeface="Times New Roman" panose="02020603050405020304"/>
                <a:ea typeface="Times New Roman" panose="02020603050405020304"/>
                <a:cs typeface="Times New Roman" panose="02020603050405020304"/>
                <a:sym typeface="Times New Roman" panose="02020603050405020304"/>
              </a:rPr>
              <a:t>This approach have the potential to achieve high accuracy and robustness by automatically learning complex patterns from data. </a:t>
            </a:r>
            <a:endParaRPr sz="20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20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r>
              <a:rPr lang="en-GB" sz="20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Drawbacks :</a:t>
            </a:r>
            <a:endParaRPr sz="20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spcBef>
                <a:spcPts val="360"/>
              </a:spcBef>
              <a:spcAft>
                <a:spcPts val="0"/>
              </a:spcAft>
              <a:buNone/>
            </a:pPr>
            <a:endParaRPr sz="20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0C343D"/>
              </a:buClr>
              <a:buSzPct val="100000"/>
              <a:buFont typeface="Roboto" panose="02000000000000000000"/>
              <a:buChar char="➢"/>
            </a:pPr>
            <a:r>
              <a:rPr lang="en-GB" sz="20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Data requirements:</a:t>
            </a:r>
            <a:r>
              <a:rPr lang="en-GB" sz="2000">
                <a:highlight>
                  <a:schemeClr val="lt2"/>
                </a:highlight>
                <a:latin typeface="Times New Roman" panose="02020603050405020304"/>
                <a:ea typeface="Times New Roman" panose="02020603050405020304"/>
                <a:cs typeface="Times New Roman" panose="02020603050405020304"/>
                <a:sym typeface="Times New Roman" panose="02020603050405020304"/>
              </a:rPr>
              <a:t> Deep learning models often require large labeled datasets for optimal performance. Acquiring such datasets can be challenging and time-consuming</a:t>
            </a:r>
            <a:endParaRPr sz="20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ct val="100000"/>
              <a:buFont typeface="Roboto" panose="02000000000000000000"/>
              <a:buChar char="➢"/>
            </a:pPr>
            <a:r>
              <a:rPr lang="en-GB" sz="20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Computational resources:</a:t>
            </a:r>
            <a:r>
              <a:rPr lang="en-GB" sz="2000" b="1">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2000">
                <a:highlight>
                  <a:schemeClr val="lt2"/>
                </a:highlight>
                <a:latin typeface="Times New Roman" panose="02020603050405020304"/>
                <a:ea typeface="Times New Roman" panose="02020603050405020304"/>
                <a:cs typeface="Times New Roman" panose="02020603050405020304"/>
                <a:sym typeface="Times New Roman" panose="02020603050405020304"/>
              </a:rPr>
              <a:t>Training deep learning models can demand significant computational resources, including high-performance GPUs or specialized hardware.</a:t>
            </a:r>
            <a:endParaRPr sz="20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Clr>
                <a:srgbClr val="0C343D"/>
              </a:buClr>
              <a:buSzPct val="100000"/>
              <a:buFont typeface="Roboto" panose="02000000000000000000"/>
              <a:buChar char="➢"/>
            </a:pPr>
            <a:r>
              <a:rPr lang="en-GB" sz="20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Model complexity:</a:t>
            </a:r>
            <a:r>
              <a:rPr lang="en-GB" sz="2000" b="1">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2000">
                <a:highlight>
                  <a:schemeClr val="lt2"/>
                </a:highlight>
                <a:latin typeface="Times New Roman" panose="02020603050405020304"/>
                <a:ea typeface="Times New Roman" panose="02020603050405020304"/>
                <a:cs typeface="Times New Roman" panose="02020603050405020304"/>
                <a:sym typeface="Times New Roman" panose="02020603050405020304"/>
              </a:rPr>
              <a:t>Deep learning models can be complex and have a large number of parameters, making them harder to interpret and debug.</a:t>
            </a:r>
            <a:endParaRPr sz="20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200">
              <a:highlight>
                <a:schemeClr val="lt2"/>
              </a:highlight>
              <a:latin typeface="Roboto" panose="02000000000000000000"/>
              <a:ea typeface="Roboto" panose="02000000000000000000"/>
              <a:cs typeface="Roboto" panose="02000000000000000000"/>
              <a:sym typeface="Roboto" panose="02000000000000000000"/>
            </a:endParaRPr>
          </a:p>
          <a:p>
            <a:pPr marL="0" lvl="0" indent="0" algn="just" rtl="0">
              <a:spcBef>
                <a:spcPts val="360"/>
              </a:spcBef>
              <a:spcAft>
                <a:spcPts val="0"/>
              </a:spcAft>
              <a:buNone/>
            </a:pPr>
            <a:endParaRPr sz="1400" b="1">
              <a:highlight>
                <a:schemeClr val="lt2"/>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55" name="Shape 255"/>
        <p:cNvGrpSpPr/>
        <p:nvPr/>
      </p:nvGrpSpPr>
      <p:grpSpPr>
        <a:xfrm>
          <a:off x="0" y="0"/>
          <a:ext cx="0" cy="0"/>
          <a:chOff x="0" y="0"/>
          <a:chExt cx="0" cy="0"/>
        </a:xfrm>
      </p:grpSpPr>
      <p:sp>
        <p:nvSpPr>
          <p:cNvPr id="256" name="Google Shape;256;p39"/>
          <p:cNvSpPr txBox="1"/>
          <p:nvPr>
            <p:ph type="title"/>
          </p:nvPr>
        </p:nvSpPr>
        <p:spPr>
          <a:xfrm>
            <a:off x="457200" y="253066"/>
            <a:ext cx="8229600" cy="857400"/>
          </a:xfrm>
          <a:prstGeom prst="rect">
            <a:avLst/>
          </a:prstGeom>
        </p:spPr>
        <p:txBody>
          <a:bodyPr spcFirstLastPara="1" wrap="square" lIns="0" tIns="45700" rIns="0" bIns="0" anchor="b" anchorCtr="0">
            <a:normAutofit/>
          </a:bodyPr>
          <a:lstStyle/>
          <a:p>
            <a:pPr marL="0" lvl="0" indent="0" algn="just" rtl="0">
              <a:spcBef>
                <a:spcPts val="360"/>
              </a:spcBef>
              <a:spcAft>
                <a:spcPts val="0"/>
              </a:spcAft>
              <a:buClr>
                <a:schemeClr val="dk1"/>
              </a:buClr>
              <a:buSzPts val="1100"/>
              <a:buFont typeface="Arial" panose="020B0604020202020204"/>
              <a:buNone/>
            </a:pPr>
            <a:r>
              <a:rPr lang="en-GB" sz="29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comparison with other approaches</a:t>
            </a:r>
            <a:endParaRPr lang="en-GB" sz="2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7" name="Google Shape;257;p39"/>
          <p:cNvSpPr txBox="1"/>
          <p:nvPr>
            <p:ph type="body" idx="1"/>
          </p:nvPr>
        </p:nvSpPr>
        <p:spPr>
          <a:xfrm>
            <a:off x="457200" y="1431235"/>
            <a:ext cx="8229600" cy="3291900"/>
          </a:xfrm>
          <a:prstGeom prst="rect">
            <a:avLst/>
          </a:prstGeom>
        </p:spPr>
        <p:txBody>
          <a:bodyPr spcFirstLastPara="1" wrap="square" lIns="91425" tIns="45700" rIns="91425" bIns="45700" anchor="t" anchorCtr="0">
            <a:noAutofit/>
          </a:bodyPr>
          <a:lstStyle/>
          <a:p>
            <a:pPr marL="0" lvl="0" indent="0" algn="just" rtl="0">
              <a:lnSpc>
                <a:spcPct val="80000"/>
              </a:lnSpc>
              <a:spcBef>
                <a:spcPts val="360"/>
              </a:spcBef>
              <a:spcAft>
                <a:spcPts val="0"/>
              </a:spcAft>
              <a:buNone/>
            </a:pPr>
            <a:r>
              <a:rPr lang="en-GB" sz="1400" b="1">
                <a:latin typeface="Times New Roman" panose="02020603050405020304"/>
                <a:ea typeface="Times New Roman" panose="02020603050405020304"/>
                <a:cs typeface="Times New Roman" panose="02020603050405020304"/>
                <a:sym typeface="Times New Roman" panose="02020603050405020304"/>
              </a:rPr>
              <a:t>Machine Learning-Based Approach</a:t>
            </a:r>
            <a:endParaRPr sz="1400" b="1">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80000"/>
              </a:lnSpc>
              <a:spcBef>
                <a:spcPts val="360"/>
              </a:spcBef>
              <a:spcAft>
                <a:spcPts val="0"/>
              </a:spcAft>
              <a:buNone/>
            </a:pPr>
            <a:r>
              <a:rPr lang="en-GB" sz="1400">
                <a:latin typeface="Times New Roman" panose="02020603050405020304"/>
                <a:ea typeface="Times New Roman" panose="02020603050405020304"/>
                <a:cs typeface="Times New Roman" panose="02020603050405020304"/>
                <a:sym typeface="Times New Roman" panose="02020603050405020304"/>
              </a:rPr>
              <a:t>Machine learning models, such as decision trees, random forests, or support vector machines, can capture complex relationships between hand gestures and volume control.</a:t>
            </a:r>
            <a:r>
              <a:rPr lang="en-GB" sz="1400">
                <a:latin typeface="Times New Roman" panose="02020603050405020304"/>
                <a:ea typeface="Times New Roman" panose="02020603050405020304"/>
                <a:cs typeface="Times New Roman" panose="02020603050405020304"/>
                <a:sym typeface="Times New Roman" panose="02020603050405020304"/>
              </a:rPr>
              <a:t>This approach involves training a model on a labeled dataset of hand gesture samples.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80000"/>
              </a:lnSpc>
              <a:spcBef>
                <a:spcPts val="360"/>
              </a:spcBef>
              <a:spcAft>
                <a:spcPts val="0"/>
              </a:spcAft>
              <a:buClr>
                <a:schemeClr val="dk1"/>
              </a:buClr>
              <a:buSzPts val="440"/>
              <a:buFont typeface="Arial" panose="020B0604020202020204"/>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80000"/>
              </a:lnSpc>
              <a:spcBef>
                <a:spcPts val="360"/>
              </a:spcBef>
              <a:spcAft>
                <a:spcPts val="0"/>
              </a:spcAft>
              <a:buSzPts val="440"/>
              <a:buNone/>
            </a:pPr>
            <a:r>
              <a:rPr lang="en-GB" sz="1400" b="1">
                <a:latin typeface="Times New Roman" panose="02020603050405020304"/>
                <a:ea typeface="Times New Roman" panose="02020603050405020304"/>
                <a:cs typeface="Times New Roman" panose="02020603050405020304"/>
                <a:sym typeface="Times New Roman" panose="02020603050405020304"/>
              </a:rPr>
              <a:t>Drawbacks </a:t>
            </a:r>
            <a:r>
              <a:rPr lang="en-GB" sz="1400" b="1">
                <a:latin typeface="Times New Roman" panose="02020603050405020304"/>
                <a:ea typeface="Times New Roman" panose="02020603050405020304"/>
                <a:cs typeface="Times New Roman" panose="02020603050405020304"/>
                <a:sym typeface="Times New Roman" panose="02020603050405020304"/>
              </a:rPr>
              <a:t>:</a:t>
            </a:r>
            <a:endParaRPr sz="1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80000"/>
              </a:lnSpc>
              <a:spcBef>
                <a:spcPts val="360"/>
              </a:spcBef>
              <a:spcAft>
                <a:spcPts val="0"/>
              </a:spcAft>
              <a:buClr>
                <a:schemeClr val="dk1"/>
              </a:buClr>
              <a:buSzPts val="440"/>
              <a:buFont typeface="Arial" panose="020B0604020202020204"/>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80000"/>
              </a:lnSpc>
              <a:spcBef>
                <a:spcPts val="360"/>
              </a:spcBef>
              <a:spcAft>
                <a:spcPts val="0"/>
              </a:spcAft>
              <a:buClr>
                <a:srgbClr val="0C343D"/>
              </a:buClr>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Data requirements:</a:t>
            </a:r>
            <a:r>
              <a:rPr lang="en-GB" sz="1400">
                <a:latin typeface="Times New Roman" panose="02020603050405020304"/>
                <a:ea typeface="Times New Roman" panose="02020603050405020304"/>
                <a:cs typeface="Times New Roman" panose="02020603050405020304"/>
                <a:sym typeface="Times New Roman" panose="02020603050405020304"/>
              </a:rPr>
              <a:t> Machine learning models require a significant amount of labeled training data to learn accurately. Collecting and annotating such datasets can be time-consuming and expensive.</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80000"/>
              </a:lnSpc>
              <a:spcBef>
                <a:spcPts val="0"/>
              </a:spcBef>
              <a:spcAft>
                <a:spcPts val="0"/>
              </a:spcAft>
              <a:buClr>
                <a:srgbClr val="0C343D"/>
              </a:buClr>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Training complexity:</a:t>
            </a:r>
            <a:r>
              <a:rPr lang="en-GB" sz="1400">
                <a:latin typeface="Times New Roman" panose="02020603050405020304"/>
                <a:ea typeface="Times New Roman" panose="02020603050405020304"/>
                <a:cs typeface="Times New Roman" panose="02020603050405020304"/>
                <a:sym typeface="Times New Roman" panose="02020603050405020304"/>
              </a:rPr>
              <a:t> Training machine learning models may require substantial computational resources and expertise in selecting appropriate algorithms and hyperparameters.</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80000"/>
              </a:lnSpc>
              <a:spcBef>
                <a:spcPts val="0"/>
              </a:spcBef>
              <a:spcAft>
                <a:spcPts val="0"/>
              </a:spcAft>
              <a:buClr>
                <a:srgbClr val="0C343D"/>
              </a:buClr>
              <a:buSzPts val="1400"/>
              <a:buFont typeface="Times New Roman" panose="02020603050405020304"/>
              <a:buChar char="➢"/>
            </a:pPr>
            <a:r>
              <a:rPr lang="en-GB" sz="1400" b="1">
                <a:latin typeface="Times New Roman" panose="02020603050405020304"/>
                <a:ea typeface="Times New Roman" panose="02020603050405020304"/>
                <a:cs typeface="Times New Roman" panose="02020603050405020304"/>
                <a:sym typeface="Times New Roman" panose="02020603050405020304"/>
              </a:rPr>
              <a:t>Preprocessing and feature engineering:</a:t>
            </a:r>
            <a:r>
              <a:rPr lang="en-GB" sz="1400">
                <a:latin typeface="Times New Roman" panose="02020603050405020304"/>
                <a:ea typeface="Times New Roman" panose="02020603050405020304"/>
                <a:cs typeface="Times New Roman" panose="02020603050405020304"/>
                <a:sym typeface="Times New Roman" panose="02020603050405020304"/>
              </a:rPr>
              <a:t> Extracting relevant features from raw input data and preprocessing it for training can be challenging and require domain knowledge.</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360"/>
              </a:spcBef>
              <a:spcAft>
                <a:spcPts val="0"/>
              </a:spcAft>
              <a:buSzPts val="440"/>
              <a:buNone/>
            </a:pPr>
            <a:endParaRPr sz="104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61" name="Shape 261"/>
        <p:cNvGrpSpPr/>
        <p:nvPr/>
      </p:nvGrpSpPr>
      <p:grpSpPr>
        <a:xfrm>
          <a:off x="0" y="0"/>
          <a:ext cx="0" cy="0"/>
          <a:chOff x="0" y="0"/>
          <a:chExt cx="0" cy="0"/>
        </a:xfrm>
      </p:grpSpPr>
      <p:sp>
        <p:nvSpPr>
          <p:cNvPr id="262" name="Google Shape;262;p40"/>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3" name="Google Shape;263;p40"/>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457200" algn="just" rtl="0">
              <a:spcBef>
                <a:spcPts val="360"/>
              </a:spcBef>
              <a:spcAft>
                <a:spcPts val="0"/>
              </a:spcAft>
              <a:buClr>
                <a:schemeClr val="dk1"/>
              </a:buClr>
              <a:buSzPts val="1100"/>
              <a:buFont typeface="Arial" panose="020B0604020202020204"/>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spcBef>
                <a:spcPts val="360"/>
              </a:spcBef>
              <a:spcAft>
                <a:spcPts val="0"/>
              </a:spcAft>
              <a:buClr>
                <a:schemeClr val="dk1"/>
              </a:buClr>
              <a:buSzPts val="1100"/>
              <a:buFont typeface="Arial" panose="020B0604020202020204"/>
              <a:buNone/>
            </a:pPr>
            <a:r>
              <a:rPr lang="en-GB" sz="1400">
                <a:latin typeface="Times New Roman" panose="02020603050405020304"/>
                <a:ea typeface="Times New Roman" panose="02020603050405020304"/>
                <a:cs typeface="Times New Roman" panose="02020603050405020304"/>
                <a:sym typeface="Times New Roman" panose="02020603050405020304"/>
              </a:rPr>
              <a:t>The volume control using gestures project presents a program that allows the user to perform hand gesture for convenient and easier way to control the software.A gesture based volume controller doesn’t require some specific type of physical devices and these can be operated in our real life on simple Personal Computers with a very low cost cameras as this not requires very high definition cameras to detect or record the hand gestures. Specifically, system tracks the tip positions of the counters and index finger of each hand.The main motive of this type of system is basically to automate the things in our system in order to make the things become easier to control. So in order to make it reliable we have used this system to make the system easier to control with the help of these application. </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p>
          <a:p>
            <a:pPr marL="0" lvl="0" indent="0" algn="l" rtl="0">
              <a:spcBef>
                <a:spcPts val="360"/>
              </a:spcBef>
              <a:spcAft>
                <a:spcPts val="0"/>
              </a:spcAft>
              <a:buNone/>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67" name="Shape 267"/>
        <p:cNvGrpSpPr/>
        <p:nvPr/>
      </p:nvGrpSpPr>
      <p:grpSpPr>
        <a:xfrm>
          <a:off x="0" y="0"/>
          <a:ext cx="0" cy="0"/>
          <a:chOff x="0" y="0"/>
          <a:chExt cx="0" cy="0"/>
        </a:xfrm>
      </p:grpSpPr>
      <p:sp>
        <p:nvSpPr>
          <p:cNvPr id="268" name="Google Shape;268;p41"/>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10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3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9" name="Google Shape;269;p41"/>
          <p:cNvSpPr txBox="1"/>
          <p:nvPr>
            <p:ph type="body" idx="1"/>
          </p:nvPr>
        </p:nvSpPr>
        <p:spPr>
          <a:xfrm>
            <a:off x="406275" y="1431235"/>
            <a:ext cx="8229600" cy="3291900"/>
          </a:xfrm>
          <a:prstGeom prst="rect">
            <a:avLst/>
          </a:prstGeom>
        </p:spPr>
        <p:txBody>
          <a:bodyPr spcFirstLastPara="1" wrap="square" lIns="91425" tIns="45700" rIns="91425" bIns="45700" anchor="t" anchorCtr="0">
            <a:normAutofit/>
          </a:bodyPr>
          <a:lstStyle/>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chemeClr val="dk1"/>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Volume Control Using Gestures(</a:t>
            </a:r>
            <a:r>
              <a:rPr lang="en-GB" sz="14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https://ijisrt.com/assets/upload/files/IJISRT22MAY250_(1).pdf</a:t>
            </a:r>
            <a:endParaRPr sz="1400">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274E13"/>
              </a:buClr>
              <a:buSzPts val="1400"/>
              <a:buFont typeface="Times New Roman" panose="02020603050405020304"/>
              <a:buChar char="➢"/>
            </a:pPr>
            <a:r>
              <a:rPr lang="en-GB" sz="1400">
                <a:latin typeface="Times New Roman" panose="02020603050405020304"/>
                <a:ea typeface="Times New Roman" panose="02020603050405020304"/>
                <a:cs typeface="Times New Roman" panose="02020603050405020304"/>
                <a:sym typeface="Times New Roman" panose="02020603050405020304"/>
              </a:rPr>
              <a:t>GESTURE VOLUME CONTROL USING OPENCV</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r>
              <a:rPr lang="en-GB" sz="1400">
                <a:latin typeface="Times New Roman" panose="02020603050405020304"/>
                <a:ea typeface="Times New Roman" panose="02020603050405020304"/>
                <a:cs typeface="Times New Roman" panose="02020603050405020304"/>
                <a:sym typeface="Times New Roman" panose="02020603050405020304"/>
              </a:rPr>
              <a:t>       (https://www.irjmets.com/uploadedfiles/paper//issue_6_june_2022/27042/final/fin_irjmets1656354635.pdf)</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5"/>
          <p:cNvSpPr txBox="1"/>
          <p:nvPr>
            <p:ph type="body" idx="1"/>
          </p:nvPr>
        </p:nvSpPr>
        <p:spPr>
          <a:xfrm>
            <a:off x="457200" y="1451600"/>
            <a:ext cx="4240200" cy="3370200"/>
          </a:xfrm>
          <a:prstGeom prst="rect">
            <a:avLst/>
          </a:prstGeom>
        </p:spPr>
        <p:txBody>
          <a:bodyPr spcFirstLastPara="1" wrap="square" lIns="91425" tIns="45700" rIns="91425" bIns="45700" anchor="t" anchorCtr="0">
            <a:normAutofit/>
          </a:bodyPr>
          <a:lstStyle/>
          <a:p>
            <a:pPr marL="0" lvl="0" indent="457200" algn="just" rtl="0">
              <a:lnSpc>
                <a:spcPct val="80000"/>
              </a:lnSpc>
              <a:spcBef>
                <a:spcPts val="360"/>
              </a:spcBef>
              <a:spcAft>
                <a:spcPts val="0"/>
              </a:spcAft>
              <a:buClr>
                <a:schemeClr val="dk1"/>
              </a:buClr>
              <a:buSzPts val="1100"/>
              <a:buFont typeface="Arial" panose="020B0604020202020204"/>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80000"/>
              </a:lnSpc>
              <a:spcBef>
                <a:spcPts val="360"/>
              </a:spcBef>
              <a:spcAft>
                <a:spcPts val="0"/>
              </a:spcAft>
              <a:buClr>
                <a:schemeClr val="dk1"/>
              </a:buClr>
              <a:buSzPts val="1100"/>
              <a:buFont typeface="Arial" panose="020B0604020202020204"/>
              <a:buNone/>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Volume Control using Gestures emphasizes the significance of hand gestures as a powerful communication medium in Human Computer Interaction (HCI) and discusses the limitations of traditional input devices. The proposed system aims to utilize hand gestures for interaction with computers, using a desktop or laptop interface utilizing a web camera to record hand gestures.The objective of this project is to develop an interface which will capture human hand gesture dynamically and will control the volume level.This  allows users to control the volume of their devices naturally, without the need for explicit instruction and  without the need for additional hardware.Volume control using gestures uses OPENCV,</a:t>
            </a:r>
            <a:r>
              <a:rPr lang="en-US" alt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Python,</a:t>
            </a:r>
            <a:r>
              <a:rPr lang="en-US" alt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Pycaw,</a:t>
            </a:r>
            <a:r>
              <a:rPr lang="en-US" alt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Mediapipe</a:t>
            </a:r>
            <a:r>
              <a:rPr lang="en-US" alt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are used.</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80000"/>
              </a:lnSpc>
              <a:spcBef>
                <a:spcPts val="360"/>
              </a:spcBef>
              <a:spcAft>
                <a:spcPts val="0"/>
              </a:spcAft>
              <a:buNone/>
            </a:pPr>
            <a:endParaRPr sz="18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06" name="Google Shape;106;p15"/>
          <p:cNvPicPr preferRelativeResize="0"/>
          <p:nvPr/>
        </p:nvPicPr>
        <p:blipFill>
          <a:blip r:embed="rId1"/>
          <a:stretch>
            <a:fillRect/>
          </a:stretch>
        </p:blipFill>
        <p:spPr>
          <a:xfrm>
            <a:off x="4917350" y="1385474"/>
            <a:ext cx="3149175" cy="293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Motivation for the Work</a:t>
            </a:r>
            <a:endParaRPr sz="3000">
              <a:solidFill>
                <a:schemeClr val="dk1"/>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6"/>
          <p:cNvSpPr txBox="1"/>
          <p:nvPr>
            <p:ph type="body" idx="1"/>
          </p:nvPr>
        </p:nvSpPr>
        <p:spPr>
          <a:xfrm>
            <a:off x="457200" y="1440325"/>
            <a:ext cx="8229600" cy="30555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endParaRPr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Char char="➢"/>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Enhanced User Experience:</a:t>
            </a:r>
            <a:r>
              <a:rPr lang="en-GB" sz="1400" b="1">
                <a:solidFill>
                  <a:srgbClr val="0C343D"/>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To provide users a natural and effortless way to adjust the volume of their devices, enhancing the overall user experience. By replacing traditional input methods like keyboard and mouse with hand gestures, the system aims to improve user satisfaction.</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Char char="➢"/>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Seamless Integration:</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Users can effortlessly control the volume without interruptions or distractions, enabling them to stay focused on their tasks, such as watching videos, listening to music, or participating in video conferences.</a:t>
            </a:r>
            <a:endParaRPr sz="1400" b="1">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r>
              <a:rPr lang="en-GB" sz="1400">
                <a:solidFill>
                  <a:srgbClr val="222222"/>
                </a:solidFill>
                <a:highlight>
                  <a:schemeClr val="lt1"/>
                </a:highlight>
                <a:latin typeface="Arial" panose="020B0604020202020204"/>
                <a:ea typeface="Arial" panose="020B0604020202020204"/>
                <a:cs typeface="Arial" panose="020B0604020202020204"/>
                <a:sym typeface="Arial" panose="020B0604020202020204"/>
              </a:rPr>
              <a:t>	</a:t>
            </a:r>
            <a:endParaRPr sz="1400">
              <a:solidFill>
                <a:srgbClr val="274E13"/>
              </a:solidFill>
              <a:highlight>
                <a:schemeClr val="lt1"/>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16" name="Shape 116"/>
        <p:cNvGrpSpPr/>
        <p:nvPr/>
      </p:nvGrpSpPr>
      <p:grpSpPr>
        <a:xfrm>
          <a:off x="0" y="0"/>
          <a:ext cx="0" cy="0"/>
          <a:chOff x="0" y="0"/>
          <a:chExt cx="0" cy="0"/>
        </a:xfrm>
      </p:grpSpPr>
      <p:sp>
        <p:nvSpPr>
          <p:cNvPr id="117" name="Google Shape;117;p17"/>
          <p:cNvSpPr txBox="1"/>
          <p:nvPr>
            <p:ph type="title"/>
          </p:nvPr>
        </p:nvSpPr>
        <p:spPr>
          <a:xfrm>
            <a:off x="457200" y="461791"/>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Clr>
                <a:schemeClr val="dk1"/>
              </a:buClr>
              <a:buSzPts val="1100"/>
              <a:buFont typeface="Arial" panose="020B0604020202020204"/>
              <a:buNone/>
            </a:pPr>
            <a:r>
              <a:rPr lang="en-GB" sz="3000">
                <a:solidFill>
                  <a:schemeClr val="dk1"/>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Motivation for the Work</a:t>
            </a:r>
            <a:endParaRPr lang="en-GB" sz="3000">
              <a:solidFill>
                <a:schemeClr val="dk1"/>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p17"/>
          <p:cNvSpPr txBox="1"/>
          <p:nvPr>
            <p:ph type="body" idx="1"/>
          </p:nvPr>
        </p:nvSpPr>
        <p:spPr>
          <a:xfrm>
            <a:off x="457200" y="1268260"/>
            <a:ext cx="8229600" cy="3291900"/>
          </a:xfrm>
          <a:prstGeom prst="rect">
            <a:avLst/>
          </a:prstGeom>
        </p:spPr>
        <p:txBody>
          <a:bodyPr spcFirstLastPara="1" wrap="square" lIns="91425" tIns="45700" rIns="91425" bIns="45700" anchor="t" anchorCtr="0">
            <a:normAutofit/>
          </a:bodyPr>
          <a:lstStyle/>
          <a:p>
            <a:pPr marL="457200" lvl="0" indent="0" algn="just" rtl="0">
              <a:spcBef>
                <a:spcPts val="360"/>
              </a:spcBef>
              <a:spcAft>
                <a:spcPts val="0"/>
              </a:spcAft>
              <a:buNone/>
            </a:pPr>
            <a:endParaRPr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Font typeface="Times New Roman" panose="02020603050405020304"/>
              <a:buChar char="➢"/>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Quick and Convenient Control: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Hand gesture recognition enables users to control the volume in a swift and convenient manner. Instead of searching for the volume buttons or sliders on a screen, users can make simple hand gestures in front of the camera to adjust the volume instantly. This can save time and effort, especially in situations where quick adjustments are required.</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Font typeface="Times New Roman" panose="02020603050405020304"/>
              <a:buChar char="➢"/>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Personalization and Customization: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Gesture-based volume control allows users to personalize their interaction with devices. They can define their own gestures or gestures that are most comfortable and natural for them, enhancing the user experience and creating a sense of ownership over the control method.</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22" name="Shape 122"/>
        <p:cNvGrpSpPr/>
        <p:nvPr/>
      </p:nvGrpSpPr>
      <p:grpSpPr>
        <a:xfrm>
          <a:off x="0" y="0"/>
          <a:ext cx="0" cy="0"/>
          <a:chOff x="0" y="0"/>
          <a:chExt cx="0" cy="0"/>
        </a:xfrm>
      </p:grpSpPr>
      <p:sp>
        <p:nvSpPr>
          <p:cNvPr id="123" name="Google Shape;123;p18"/>
          <p:cNvSpPr txBox="1"/>
          <p:nvPr>
            <p:ph type="title"/>
          </p:nvPr>
        </p:nvSpPr>
        <p:spPr>
          <a:xfrm>
            <a:off x="334975" y="645722"/>
            <a:ext cx="8229600" cy="597300"/>
          </a:xfrm>
          <a:prstGeom prst="rect">
            <a:avLst/>
          </a:prstGeom>
        </p:spPr>
        <p:txBody>
          <a:bodyPr spcFirstLastPara="1" wrap="square" lIns="0" tIns="45700" rIns="0" bIns="0" anchor="b" anchorCtr="0">
            <a:normAutofit/>
          </a:bodyPr>
          <a:lstStyle/>
          <a:p>
            <a:pPr marL="0" lvl="0" indent="0" algn="just"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Real-</a:t>
            </a: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world Applications</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8"/>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Home Entertainment Systems:</a:t>
            </a:r>
            <a:r>
              <a:rPr lang="en-GB" sz="1400">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 </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The system can be integrated with home entertainment systems, such as televisions, audio systems, or smart speakers. Users can control the volume of their devices using hand gestures, eliminating the need for remote controls or physical buttons.</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Automotive Interfaces:</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Hand gesture recognition can be integrated into automotive interfaces to control various functions without the need for physical buttons or touchscreens. Drivers can adjust volume, answer calls, or navigate through infotainment systems using hand gestures, improving safety and minimizing distractions.</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None/>
            </a:pPr>
            <a:r>
              <a:rPr lang="en-GB" sz="1400" b="1">
                <a:solidFill>
                  <a:srgbClr val="1C4587"/>
                </a:solidFill>
                <a:highlight>
                  <a:schemeClr val="lt2"/>
                </a:highlight>
                <a:latin typeface="Times New Roman" panose="02020603050405020304"/>
                <a:ea typeface="Times New Roman" panose="02020603050405020304"/>
                <a:cs typeface="Times New Roman" panose="02020603050405020304"/>
                <a:sym typeface="Times New Roman" panose="02020603050405020304"/>
              </a:rPr>
              <a:t>Gesture-based Presentations:</a:t>
            </a: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 Hand gestures can be utilized to control presentations or slideshows. Users can navigate through slides, zoom in or out, highlight content, or trigger specific actions by performing predefined gestures.</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just"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Research Gaps Identified</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9"/>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sz="1500" b="1">
              <a:solidFill>
                <a:srgbClr val="1C4587"/>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Font typeface="Times New Roman" panose="02020603050405020304"/>
              <a:buChar char="➢"/>
            </a:pPr>
            <a:r>
              <a:rPr lang="en-GB" sz="1400" b="1">
                <a:solidFill>
                  <a:srgbClr val="1C4587"/>
                </a:solidFill>
                <a:latin typeface="Times New Roman" panose="02020603050405020304"/>
                <a:ea typeface="Times New Roman" panose="02020603050405020304"/>
                <a:cs typeface="Times New Roman" panose="02020603050405020304"/>
                <a:sym typeface="Times New Roman" panose="02020603050405020304"/>
              </a:rPr>
              <a:t>Robustness to varying environmental conditions:</a:t>
            </a:r>
            <a:r>
              <a:rPr lang="en-GB" sz="1400">
                <a:latin typeface="Times New Roman" panose="02020603050405020304"/>
                <a:ea typeface="Times New Roman" panose="02020603050405020304"/>
                <a:cs typeface="Times New Roman" panose="02020603050405020304"/>
                <a:sym typeface="Times New Roman" panose="02020603050405020304"/>
              </a:rPr>
              <a:t> One of the challenges mentioned is the impact of background images or videos, as well as lighting conditions, on the quality of hand gesture recognition. Further research could focus on developing algorithms or techniques that are more robust and less affected by variations in the environment, allowing accurate recognition in different settings.</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Font typeface="Times New Roman" panose="02020603050405020304"/>
              <a:buChar char="➢"/>
            </a:pPr>
            <a:r>
              <a:rPr lang="en-GB" sz="1400" b="1">
                <a:solidFill>
                  <a:srgbClr val="1C4587"/>
                </a:solidFill>
                <a:latin typeface="Times New Roman" panose="02020603050405020304"/>
                <a:ea typeface="Times New Roman" panose="02020603050405020304"/>
                <a:cs typeface="Times New Roman" panose="02020603050405020304"/>
                <a:sym typeface="Times New Roman" panose="02020603050405020304"/>
              </a:rPr>
              <a:t>Touch-Based Interaction: </a:t>
            </a:r>
            <a:r>
              <a:rPr lang="en-GB" sz="1400">
                <a:latin typeface="Times New Roman" panose="02020603050405020304"/>
                <a:ea typeface="Times New Roman" panose="02020603050405020304"/>
                <a:cs typeface="Times New Roman" panose="02020603050405020304"/>
                <a:sym typeface="Times New Roman" panose="02020603050405020304"/>
              </a:rPr>
              <a:t>Requires physical contact with a touch-sensitive surface, which may not be ideal in certain environments or situations.Smaller touch interfaces can be challenging to operate accurately, potentially leading to unintended volume adjustments.</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b="1">
              <a:solidFill>
                <a:srgbClr val="1C458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just" rtl="0">
              <a:spcBef>
                <a:spcPts val="0"/>
              </a:spcBef>
              <a:spcAft>
                <a:spcPts val="0"/>
              </a:spcAft>
              <a:buClr>
                <a:schemeClr val="dk1"/>
              </a:buClr>
              <a:buSzPts val="1100"/>
              <a:buFont typeface="Arial" panose="020B0604020202020204"/>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Research Gaps Identified</a:t>
            </a:r>
            <a:endParaRPr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20"/>
          <p:cNvSpPr txBox="1"/>
          <p:nvPr>
            <p:ph type="body" idx="1"/>
          </p:nvPr>
        </p:nvSpPr>
        <p:spPr>
          <a:xfrm>
            <a:off x="457200" y="1461785"/>
            <a:ext cx="8229600" cy="3291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sz="1500" b="1">
              <a:solidFill>
                <a:srgbClr val="1C4587"/>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Font typeface="Times New Roman" panose="02020603050405020304"/>
              <a:buChar char="➢"/>
            </a:pPr>
            <a:r>
              <a:rPr lang="en-GB" sz="1400" b="1">
                <a:solidFill>
                  <a:srgbClr val="1C4587"/>
                </a:solidFill>
                <a:latin typeface="Times New Roman" panose="02020603050405020304"/>
                <a:ea typeface="Times New Roman" panose="02020603050405020304"/>
                <a:cs typeface="Times New Roman" panose="02020603050405020304"/>
                <a:sym typeface="Times New Roman" panose="02020603050405020304"/>
              </a:rPr>
              <a:t>User Experience and Ergonomics: </a:t>
            </a:r>
            <a:r>
              <a:rPr lang="en-GB" sz="1400">
                <a:latin typeface="Times New Roman" panose="02020603050405020304"/>
                <a:ea typeface="Times New Roman" panose="02020603050405020304"/>
                <a:cs typeface="Times New Roman" panose="02020603050405020304"/>
                <a:sym typeface="Times New Roman" panose="02020603050405020304"/>
              </a:rPr>
              <a:t>Researching the user experience and ergonomic aspects of using hand gestures for volume control is another potential research gap. This could involve studying user preferences, comfort, and efficiency when performing hand gestures for audio control and identifying ways to optimize the interaction design for better user satisfaction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36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360"/>
              </a:spcBef>
              <a:spcAft>
                <a:spcPts val="0"/>
              </a:spcAft>
              <a:buClr>
                <a:srgbClr val="1C4587"/>
              </a:buClr>
              <a:buSzPts val="1400"/>
              <a:buFont typeface="Times New Roman" panose="02020603050405020304"/>
              <a:buChar char="➢"/>
            </a:pPr>
            <a:r>
              <a:rPr lang="en-GB" sz="1400" b="1">
                <a:solidFill>
                  <a:srgbClr val="1C4587"/>
                </a:solidFill>
                <a:latin typeface="Times New Roman" panose="02020603050405020304"/>
                <a:ea typeface="Times New Roman" panose="02020603050405020304"/>
                <a:cs typeface="Times New Roman" panose="02020603050405020304"/>
                <a:sym typeface="Times New Roman" panose="02020603050405020304"/>
              </a:rPr>
              <a:t>Social and collaborative gesture recognition:</a:t>
            </a:r>
            <a:r>
              <a:rPr lang="en-GB" sz="1400">
                <a:latin typeface="Times New Roman" panose="02020603050405020304"/>
                <a:ea typeface="Times New Roman" panose="02020603050405020304"/>
                <a:cs typeface="Times New Roman" panose="02020603050405020304"/>
                <a:sym typeface="Times New Roman" panose="02020603050405020304"/>
              </a:rPr>
              <a:t>Hand gestures are often used in social and collaborative contexts,such as group interactions or teamwork scenarios. Research gaps exist in developing gesture recognition systems that can effectively recognize and interpret gestures and can control volume in such social and collaborative settings, enabling seamless communication and collaboration between users.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528066"/>
            <a:ext cx="8229600" cy="857400"/>
          </a:xfrm>
          <a:prstGeom prst="rect">
            <a:avLst/>
          </a:prstGeom>
        </p:spPr>
        <p:txBody>
          <a:bodyPr spcFirstLastPara="1" wrap="square" lIns="0" tIns="45700" rIns="0" bIns="0" anchor="b" anchorCtr="0">
            <a:normAutofit/>
          </a:bodyPr>
          <a:lstStyle/>
          <a:p>
            <a:pPr marL="0" lvl="0" indent="0" algn="l" rtl="0">
              <a:spcBef>
                <a:spcPts val="0"/>
              </a:spcBef>
              <a:spcAft>
                <a:spcPts val="0"/>
              </a:spcAft>
              <a:buNone/>
            </a:pPr>
            <a:r>
              <a:rPr lang="en-GB" sz="300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Method</a:t>
            </a:r>
            <a:endParaRPr sz="3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1"/>
          <p:cNvSpPr txBox="1"/>
          <p:nvPr>
            <p:ph type="body" idx="1"/>
          </p:nvPr>
        </p:nvSpPr>
        <p:spPr>
          <a:xfrm>
            <a:off x="457200" y="1451610"/>
            <a:ext cx="8229600" cy="3291900"/>
          </a:xfrm>
          <a:prstGeom prst="rect">
            <a:avLst/>
          </a:prstGeom>
        </p:spPr>
        <p:txBody>
          <a:bodyPr spcFirstLastPara="1" wrap="square" lIns="91425" tIns="45700" rIns="91425" bIns="45700" anchor="t" anchorCtr="0">
            <a:normAutofit/>
          </a:bodyPr>
          <a:lstStyle/>
          <a:p>
            <a:pPr marL="457200" lvl="0" indent="0" algn="just" rtl="0">
              <a:lnSpc>
                <a:spcPct val="144000"/>
              </a:lnSpc>
              <a:spcBef>
                <a:spcPts val="800"/>
              </a:spcBef>
              <a:spcAft>
                <a:spcPts val="0"/>
              </a:spcAft>
              <a:buNone/>
            </a:pPr>
            <a:endParaRPr sz="1400">
              <a:solidFill>
                <a:srgbClr val="4A4A4A"/>
              </a:solidFill>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558800" lvl="0" indent="-317500" algn="just" rtl="0">
              <a:lnSpc>
                <a:spcPct val="144000"/>
              </a:lnSpc>
              <a:spcBef>
                <a:spcPts val="80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Detect hand landmarks</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558800" lvl="0" indent="-317500" algn="just" rtl="0">
              <a:lnSpc>
                <a:spcPct val="144000"/>
              </a:lnSpc>
              <a:spcBef>
                <a:spcPts val="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Calculate the distance between thumb tip and index finger tip.</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558800" lvl="0" indent="-317500" algn="just" rtl="0">
              <a:lnSpc>
                <a:spcPct val="144000"/>
              </a:lnSpc>
              <a:spcBef>
                <a:spcPts val="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Map the distance of thumb tip and index finger tip with volume range.Distance between thumb tip and index finger tip was within the range of 50 – 300 and the volume range was from 0-100</a:t>
            </a:r>
            <a:endParaRPr sz="1400">
              <a:highlight>
                <a:schemeClr val="lt2"/>
              </a:highlight>
              <a:latin typeface="Times New Roman" panose="02020603050405020304"/>
              <a:ea typeface="Times New Roman" panose="02020603050405020304"/>
              <a:cs typeface="Times New Roman" panose="02020603050405020304"/>
              <a:sym typeface="Times New Roman" panose="02020603050405020304"/>
            </a:endParaRPr>
          </a:p>
          <a:p>
            <a:pPr marL="558800" lvl="0" indent="-317500" algn="just" rtl="0">
              <a:lnSpc>
                <a:spcPct val="144000"/>
              </a:lnSpc>
              <a:spcBef>
                <a:spcPts val="0"/>
              </a:spcBef>
              <a:spcAft>
                <a:spcPts val="0"/>
              </a:spcAft>
              <a:buClr>
                <a:schemeClr val="dk1"/>
              </a:buClr>
              <a:buSzPts val="1400"/>
              <a:buFont typeface="Times New Roman" panose="02020603050405020304"/>
              <a:buChar char="➢"/>
            </a:pPr>
            <a:r>
              <a:rPr lang="en-GB" sz="1400">
                <a:highlight>
                  <a:schemeClr val="lt2"/>
                </a:highlight>
                <a:latin typeface="Times New Roman" panose="02020603050405020304"/>
                <a:ea typeface="Times New Roman" panose="02020603050405020304"/>
                <a:cs typeface="Times New Roman" panose="02020603050405020304"/>
                <a:sym typeface="Times New Roman" panose="02020603050405020304"/>
              </a:rPr>
              <a:t>In order to exit press ‘ctrl+c’.</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14328</Words>
  <Application>WPS Presentation</Application>
  <PresentationFormat/>
  <Paragraphs>254</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SimSun</vt:lpstr>
      <vt:lpstr>Wingdings</vt:lpstr>
      <vt:lpstr>Arial</vt:lpstr>
      <vt:lpstr>Constantia</vt:lpstr>
      <vt:lpstr>Calibri</vt:lpstr>
      <vt:lpstr>Noto Sans Symbols</vt:lpstr>
      <vt:lpstr>Segoe Print</vt:lpstr>
      <vt:lpstr>Times New Roman</vt:lpstr>
      <vt:lpstr>Microsoft YaHei</vt:lpstr>
      <vt:lpstr>Arial Unicode MS</vt:lpstr>
      <vt:lpstr>Roboto</vt:lpstr>
      <vt:lpstr>Courier New</vt:lpstr>
      <vt:lpstr>Times New Roman</vt:lpstr>
      <vt:lpstr>Flow</vt:lpstr>
      <vt:lpstr>  Volume Control using Gestures</vt:lpstr>
      <vt:lpstr>Abstract</vt:lpstr>
      <vt:lpstr>Introduction</vt:lpstr>
      <vt:lpstr>Motivation for the Work</vt:lpstr>
      <vt:lpstr>Motivation for the Work</vt:lpstr>
      <vt:lpstr>Real-world Applications</vt:lpstr>
      <vt:lpstr>Research Gaps Identified</vt:lpstr>
      <vt:lpstr>Research Gaps Identified</vt:lpstr>
      <vt:lpstr>Proposed Method</vt:lpstr>
      <vt:lpstr>Proposed method</vt:lpstr>
      <vt:lpstr>       Flowchart</vt:lpstr>
      <vt:lpstr>Camera Input</vt:lpstr>
      <vt:lpstr>Hand tracking and segmentations</vt:lpstr>
      <vt:lpstr>     </vt:lpstr>
      <vt:lpstr>Feature Extraction</vt:lpstr>
      <vt:lpstr>Classification and regression</vt:lpstr>
      <vt:lpstr>Gesture recognized </vt:lpstr>
      <vt:lpstr>Training Database</vt:lpstr>
      <vt:lpstr>Experimental setup</vt:lpstr>
      <vt:lpstr>Technologies/libraries used</vt:lpstr>
      <vt:lpstr>Libraries</vt:lpstr>
      <vt:lpstr>Libraries</vt:lpstr>
      <vt:lpstr>System Requirements</vt:lpstr>
      <vt:lpstr>Results screenshots</vt:lpstr>
      <vt:lpstr>Results screenshots</vt:lpstr>
      <vt:lpstr>Results comparison with other approaches</vt:lpstr>
      <vt:lpstr>Results comparison with other approaches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Volume Control using Gestures</dc:title>
  <dc:creator/>
  <cp:lastModifiedBy>DELL</cp:lastModifiedBy>
  <cp:revision>13</cp:revision>
  <dcterms:created xsi:type="dcterms:W3CDTF">2023-07-13T04:07:00Z</dcterms:created>
  <dcterms:modified xsi:type="dcterms:W3CDTF">2023-08-15T18:07:20Z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582DAA026A8E4122B4699665932F97E6</vt:lpwstr>
  </property>
  <property fmtid="{D5CDD505-2E9C-101B-9397-08002B2CF9AE}" pid="3" name="KSOProductBuildVer">
    <vt:lpwstr>1033-11.2.0.11537</vt:lpwstr>
  </property>
</Properties>
</file>