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Raleway" panose="020B0604020202020204"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36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b9a0b074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b9a0b07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965474a9_3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u="sng">
                <a:latin typeface="Arial"/>
                <a:ea typeface="Arial"/>
                <a:cs typeface="Arial"/>
                <a:sym typeface="Arial"/>
              </a:rPr>
              <a:t>Porter Booking System</a:t>
            </a:r>
            <a:r>
              <a:rPr lang="en" sz="6300" u="sng"/>
              <a:t> </a:t>
            </a:r>
            <a:endParaRPr sz="6300" u="sng"/>
          </a:p>
        </p:txBody>
      </p:sp>
      <p:sp>
        <p:nvSpPr>
          <p:cNvPr id="73" name="Google Shape;73;p13"/>
          <p:cNvSpPr txBox="1">
            <a:spLocks noGrp="1"/>
          </p:cNvSpPr>
          <p:nvPr>
            <p:ph type="subTitle" idx="1"/>
          </p:nvPr>
        </p:nvSpPr>
        <p:spPr>
          <a:xfrm>
            <a:off x="2492417" y="34148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Technical Answers for Real World Problems</a:t>
            </a:r>
            <a:endParaRPr sz="2400" dirty="0"/>
          </a:p>
          <a:p>
            <a:pPr marL="0" lvl="0" indent="0" algn="l" rtl="0">
              <a:spcBef>
                <a:spcPts val="0"/>
              </a:spcBef>
              <a:spcAft>
                <a:spcPts val="0"/>
              </a:spcAft>
              <a:buNone/>
            </a:pPr>
            <a:r>
              <a:rPr lang="en" sz="2400" dirty="0"/>
              <a:t>Review 1 </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1400" dirty="0"/>
              <a:t>Done by:</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 Tarrun- 20BCE2434</a:t>
            </a:r>
            <a:endParaRPr sz="1400" dirty="0"/>
          </a:p>
          <a:p>
            <a:pPr marL="0" lvl="0" indent="0" algn="l" rtl="0">
              <a:spcBef>
                <a:spcPts val="0"/>
              </a:spcBef>
              <a:spcAft>
                <a:spcPts val="0"/>
              </a:spcAft>
              <a:buNone/>
            </a:pPr>
            <a:r>
              <a:rPr lang="en-IN" sz="1400" dirty="0"/>
              <a:t>Parth Parker – 20BCB0061</a:t>
            </a:r>
            <a:endParaRPr sz="800" dirty="0">
              <a:latin typeface="Arial"/>
              <a:ea typeface="Arial"/>
              <a:cs typeface="Arial"/>
              <a:sym typeface="Arial"/>
            </a:endParaRPr>
          </a:p>
          <a:p>
            <a:pPr marL="0" lvl="0" indent="0" algn="l" rtl="0">
              <a:spcBef>
                <a:spcPts val="0"/>
              </a:spcBef>
              <a:spcAft>
                <a:spcPts val="0"/>
              </a:spcAft>
              <a:buNone/>
            </a:pP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Product Vision</a:t>
            </a:r>
            <a:r>
              <a:rPr lang="en" sz="1400" u="sng">
                <a:solidFill>
                  <a:srgbClr val="202124"/>
                </a:solidFill>
                <a:highlight>
                  <a:srgbClr val="FFFFFF"/>
                </a:highlight>
                <a:latin typeface="Arial"/>
                <a:ea typeface="Arial"/>
                <a:cs typeface="Arial"/>
                <a:sym typeface="Arial"/>
              </a:rPr>
              <a:t> </a:t>
            </a:r>
            <a:endParaRPr sz="1400" u="sng">
              <a:solidFill>
                <a:srgbClr val="202124"/>
              </a:solidFill>
              <a:highlight>
                <a:srgbClr val="FFFFFF"/>
              </a:highlight>
              <a:latin typeface="Arial"/>
              <a:ea typeface="Arial"/>
              <a:cs typeface="Arial"/>
              <a:sym typeface="Arial"/>
            </a:endParaRPr>
          </a:p>
          <a:p>
            <a:pPr marL="0" lvl="0" indent="0" algn="l" rtl="0">
              <a:spcBef>
                <a:spcPts val="1600"/>
              </a:spcBef>
              <a:spcAft>
                <a:spcPts val="1600"/>
              </a:spcAft>
              <a:buNone/>
            </a:pPr>
            <a:endParaRPr sz="3600">
              <a:solidFill>
                <a:schemeClr val="dk1"/>
              </a:solidFill>
            </a:endParaRPr>
          </a:p>
        </p:txBody>
      </p:sp>
      <p:sp>
        <p:nvSpPr>
          <p:cNvPr id="79" name="Google Shape;79;p14"/>
          <p:cNvSpPr txBox="1">
            <a:spLocks noGrp="1"/>
          </p:cNvSpPr>
          <p:nvPr>
            <p:ph type="title" idx="4294967295"/>
          </p:nvPr>
        </p:nvSpPr>
        <p:spPr>
          <a:xfrm>
            <a:off x="535775" y="1480150"/>
            <a:ext cx="6065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endParaRPr sz="1400" u="sng">
              <a:solidFill>
                <a:srgbClr val="202124"/>
              </a:solidFill>
              <a:highlight>
                <a:srgbClr val="FFFFFF"/>
              </a:highlight>
              <a:latin typeface="Arial"/>
              <a:ea typeface="Arial"/>
              <a:cs typeface="Arial"/>
              <a:sym typeface="Arial"/>
            </a:endParaRPr>
          </a:p>
          <a:p>
            <a:pPr marL="0" lvl="0" indent="0" algn="just" rtl="0">
              <a:lnSpc>
                <a:spcPct val="115000"/>
              </a:lnSpc>
              <a:spcBef>
                <a:spcPts val="0"/>
              </a:spcBef>
              <a:spcAft>
                <a:spcPts val="0"/>
              </a:spcAft>
              <a:buClr>
                <a:schemeClr val="dk2"/>
              </a:buClr>
              <a:buSzPts val="1100"/>
              <a:buFont typeface="Arial"/>
              <a:buNone/>
            </a:pPr>
            <a:r>
              <a:rPr lang="en" sz="2000" b="0">
                <a:solidFill>
                  <a:srgbClr val="202124"/>
                </a:solidFill>
                <a:highlight>
                  <a:srgbClr val="FFFFFF"/>
                </a:highlight>
                <a:latin typeface="Arial"/>
                <a:ea typeface="Arial"/>
                <a:cs typeface="Arial"/>
                <a:sym typeface="Arial"/>
              </a:rPr>
              <a:t>The vision of an online porter booking system is to streamline the process of hiring a porter by providing a platform that allows users to easily find, book, and pay for the services of porters</a:t>
            </a:r>
            <a:endParaRPr sz="2000" b="0">
              <a:solidFill>
                <a:srgbClr val="202124"/>
              </a:solidFill>
              <a:highlight>
                <a:srgbClr val="FFFFFF"/>
              </a:highlight>
              <a:latin typeface="Arial"/>
              <a:ea typeface="Arial"/>
              <a:cs typeface="Arial"/>
              <a:sym typeface="Arial"/>
            </a:endParaRPr>
          </a:p>
          <a:p>
            <a:pPr marL="0" lvl="0" indent="0" algn="l" rtl="0">
              <a:lnSpc>
                <a:spcPct val="115000"/>
              </a:lnSpc>
              <a:spcBef>
                <a:spcPts val="0"/>
              </a:spcBef>
              <a:spcAft>
                <a:spcPts val="1600"/>
              </a:spcAft>
              <a:buNone/>
            </a:pPr>
            <a:endParaRPr sz="2600" b="0">
              <a:latin typeface="Lato"/>
              <a:ea typeface="Lato"/>
              <a:cs typeface="Lato"/>
              <a:sym typeface="Lato"/>
            </a:endParaRPr>
          </a:p>
        </p:txBody>
      </p:sp>
      <p:pic>
        <p:nvPicPr>
          <p:cNvPr id="80" name="Google Shape;80;p14" descr="Book titled, &quot;Made To Stick,&quot; standing on its side"/>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317400" y="199887"/>
            <a:ext cx="4254600" cy="4818038"/>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266750" y="158051"/>
            <a:ext cx="2072000" cy="736050"/>
          </a:xfrm>
          <a:prstGeom prst="rect">
            <a:avLst/>
          </a:prstGeom>
          <a:noFill/>
          <a:ln>
            <a:noFill/>
          </a:ln>
        </p:spPr>
      </p:pic>
      <p:sp>
        <p:nvSpPr>
          <p:cNvPr id="87" name="Google Shape;87;p15"/>
          <p:cNvSpPr txBox="1"/>
          <p:nvPr/>
        </p:nvSpPr>
        <p:spPr>
          <a:xfrm>
            <a:off x="878000" y="473872"/>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Problem</a:t>
            </a:r>
            <a:endParaRPr sz="30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562300" y="801855"/>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Unorganized</a:t>
            </a:r>
            <a:br>
              <a:rPr lang="en" sz="1400">
                <a:latin typeface="Raleway"/>
                <a:ea typeface="Raleway"/>
                <a:cs typeface="Raleway"/>
                <a:sym typeface="Raleway"/>
              </a:rPr>
            </a:br>
            <a:r>
              <a:rPr lang="en" sz="1200">
                <a:solidFill>
                  <a:srgbClr val="202124"/>
                </a:solidFill>
                <a:highlight>
                  <a:srgbClr val="FFFFFF"/>
                </a:highlight>
                <a:latin typeface="Roboto"/>
                <a:ea typeface="Roboto"/>
                <a:cs typeface="Roboto"/>
                <a:sym typeface="Roboto"/>
              </a:rPr>
              <a:t>porters are unorganized and there are too many of them at the same time which leads to most of them not getting a customer.</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Midnight </a:t>
            </a:r>
            <a:br>
              <a:rPr lang="en" sz="1400">
                <a:latin typeface="Raleway"/>
                <a:ea typeface="Raleway"/>
                <a:cs typeface="Raleway"/>
                <a:sym typeface="Raleway"/>
              </a:rPr>
            </a:br>
            <a:r>
              <a:rPr lang="en" sz="1200">
                <a:solidFill>
                  <a:srgbClr val="202124"/>
                </a:solidFill>
                <a:highlight>
                  <a:srgbClr val="FFFFFF"/>
                </a:highlight>
                <a:latin typeface="Roboto"/>
                <a:ea typeface="Roboto"/>
                <a:cs typeface="Roboto"/>
                <a:sym typeface="Roboto"/>
              </a:rPr>
              <a:t>Customers arriving in the middle of the night, especially the elderly, cannot find porters to carry luggage.</a:t>
            </a:r>
            <a:r>
              <a:rPr lang="en" sz="1200">
                <a:solidFill>
                  <a:schemeClr val="dk2"/>
                </a:solidFill>
                <a:latin typeface="Raleway"/>
                <a:ea typeface="Raleway"/>
                <a:cs typeface="Raleway"/>
                <a:sym typeface="Raleway"/>
              </a:rPr>
              <a:t>.</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Exploitation</a:t>
            </a:r>
            <a:br>
              <a:rPr lang="en" sz="1400">
                <a:latin typeface="Raleway"/>
                <a:ea typeface="Raleway"/>
                <a:cs typeface="Raleway"/>
                <a:sym typeface="Raleway"/>
              </a:rPr>
            </a:br>
            <a:r>
              <a:rPr lang="en" sz="1200">
                <a:solidFill>
                  <a:srgbClr val="202124"/>
                </a:solidFill>
                <a:highlight>
                  <a:srgbClr val="FFFFFF"/>
                </a:highlight>
                <a:latin typeface="Roboto"/>
                <a:ea typeface="Roboto"/>
                <a:cs typeface="Roboto"/>
                <a:sym typeface="Roboto"/>
              </a:rPr>
              <a:t>porters are often paid very low wages</a:t>
            </a:r>
            <a:endParaRPr sz="1200">
              <a:solidFill>
                <a:schemeClr val="dk2"/>
              </a:solidFill>
              <a:latin typeface="Raleway"/>
              <a:ea typeface="Raleway"/>
              <a:cs typeface="Raleway"/>
              <a:sym typeface="Raleway"/>
            </a:endParaRPr>
          </a:p>
        </p:txBody>
      </p:sp>
      <p:pic>
        <p:nvPicPr>
          <p:cNvPr id="89" name="Google Shape;89;p15"/>
          <p:cNvPicPr preferRelativeResize="0"/>
          <p:nvPr/>
        </p:nvPicPr>
        <p:blipFill>
          <a:blip r:embed="rId3">
            <a:alphaModFix/>
          </a:blip>
          <a:stretch>
            <a:fillRect/>
          </a:stretch>
        </p:blipFill>
        <p:spPr>
          <a:xfrm>
            <a:off x="4889400" y="199887"/>
            <a:ext cx="4254600" cy="4818038"/>
          </a:xfrm>
          <a:prstGeom prst="rect">
            <a:avLst/>
          </a:prstGeom>
          <a:noFill/>
          <a:ln>
            <a:noFill/>
          </a:ln>
        </p:spPr>
      </p:pic>
      <p:pic>
        <p:nvPicPr>
          <p:cNvPr id="90" name="Google Shape;90;p15" descr="Piece of duct tape sticking a note to the slide"/>
          <p:cNvPicPr preferRelativeResize="0"/>
          <p:nvPr/>
        </p:nvPicPr>
        <p:blipFill rotWithShape="1">
          <a:blip r:embed="rId4">
            <a:alphaModFix/>
          </a:blip>
          <a:srcRect l="9244" t="5926" r="2118" b="10011"/>
          <a:stretch/>
        </p:blipFill>
        <p:spPr>
          <a:xfrm rot="154828">
            <a:off x="3382025" y="246151"/>
            <a:ext cx="2072000" cy="736050"/>
          </a:xfrm>
          <a:prstGeom prst="rect">
            <a:avLst/>
          </a:prstGeom>
          <a:noFill/>
          <a:ln>
            <a:noFill/>
          </a:ln>
        </p:spPr>
      </p:pic>
      <p:sp>
        <p:nvSpPr>
          <p:cNvPr id="91" name="Google Shape;91;p15"/>
          <p:cNvSpPr txBox="1"/>
          <p:nvPr/>
        </p:nvSpPr>
        <p:spPr>
          <a:xfrm>
            <a:off x="5602300" y="1236475"/>
            <a:ext cx="3000000" cy="3068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Raleway"/>
              <a:buChar char="➔"/>
            </a:pPr>
            <a:r>
              <a:rPr lang="en" b="1">
                <a:solidFill>
                  <a:schemeClr val="dk1"/>
                </a:solidFill>
                <a:latin typeface="Raleway"/>
                <a:ea typeface="Raleway"/>
                <a:cs typeface="Raleway"/>
                <a:sym typeface="Raleway"/>
              </a:rPr>
              <a:t>Lack of job security</a:t>
            </a:r>
            <a:br>
              <a:rPr lang="en">
                <a:solidFill>
                  <a:schemeClr val="dk2"/>
                </a:solidFill>
                <a:latin typeface="Raleway"/>
                <a:ea typeface="Raleway"/>
                <a:cs typeface="Raleway"/>
                <a:sym typeface="Raleway"/>
              </a:rPr>
            </a:br>
            <a:r>
              <a:rPr lang="en" sz="1200">
                <a:solidFill>
                  <a:srgbClr val="202124"/>
                </a:solidFill>
                <a:highlight>
                  <a:srgbClr val="FFFFFF"/>
                </a:highlight>
                <a:latin typeface="Roboto"/>
                <a:ea typeface="Roboto"/>
                <a:cs typeface="Roboto"/>
                <a:sym typeface="Roboto"/>
              </a:rPr>
              <a:t>porters are typically not provided with any form of job security.</a:t>
            </a:r>
            <a:endParaRPr sz="1200">
              <a:solidFill>
                <a:srgbClr val="202124"/>
              </a:solidFill>
              <a:highlight>
                <a:srgbClr val="FFFFFF"/>
              </a:highlight>
              <a:latin typeface="Roboto"/>
              <a:ea typeface="Roboto"/>
              <a:cs typeface="Roboto"/>
              <a:sym typeface="Roboto"/>
            </a:endParaRPr>
          </a:p>
          <a:p>
            <a:pPr marL="457200" lvl="0" indent="-317500" algn="l" rtl="0">
              <a:lnSpc>
                <a:spcPct val="115000"/>
              </a:lnSpc>
              <a:spcBef>
                <a:spcPts val="1000"/>
              </a:spcBef>
              <a:spcAft>
                <a:spcPts val="0"/>
              </a:spcAft>
              <a:buClr>
                <a:schemeClr val="dk1"/>
              </a:buClr>
              <a:buSzPts val="1400"/>
              <a:buFont typeface="Raleway"/>
              <a:buChar char="➔"/>
            </a:pPr>
            <a:r>
              <a:rPr lang="en" b="1">
                <a:solidFill>
                  <a:schemeClr val="dk1"/>
                </a:solidFill>
                <a:latin typeface="Raleway"/>
                <a:ea typeface="Raleway"/>
                <a:cs typeface="Raleway"/>
                <a:sym typeface="Raleway"/>
              </a:rPr>
              <a:t>Lack of legal protection</a:t>
            </a:r>
            <a:br>
              <a:rPr lang="en">
                <a:solidFill>
                  <a:schemeClr val="dk2"/>
                </a:solidFill>
                <a:latin typeface="Raleway"/>
                <a:ea typeface="Raleway"/>
                <a:cs typeface="Raleway"/>
                <a:sym typeface="Raleway"/>
              </a:rPr>
            </a:br>
            <a:r>
              <a:rPr lang="en" sz="1200">
                <a:solidFill>
                  <a:srgbClr val="202124"/>
                </a:solidFill>
                <a:highlight>
                  <a:srgbClr val="FFFFFF"/>
                </a:highlight>
                <a:latin typeface="Roboto"/>
                <a:ea typeface="Roboto"/>
                <a:cs typeface="Roboto"/>
                <a:sym typeface="Roboto"/>
              </a:rPr>
              <a:t>porters are not always protected by labor laws and may not have access to legal recourse if they are mistreated or not paid for their work</a:t>
            </a:r>
            <a:endParaRPr sz="1200">
              <a:solidFill>
                <a:schemeClr val="dk2"/>
              </a:solidFill>
              <a:latin typeface="Raleway"/>
              <a:ea typeface="Raleway"/>
              <a:cs typeface="Raleway"/>
              <a:sym typeface="Raleway"/>
            </a:endParaRPr>
          </a:p>
          <a:p>
            <a:pPr marL="457200" lvl="0" indent="-317500" algn="l" rtl="0">
              <a:lnSpc>
                <a:spcPct val="115000"/>
              </a:lnSpc>
              <a:spcBef>
                <a:spcPts val="1000"/>
              </a:spcBef>
              <a:spcAft>
                <a:spcPts val="1000"/>
              </a:spcAft>
              <a:buClr>
                <a:schemeClr val="dk1"/>
              </a:buClr>
              <a:buSzPts val="1400"/>
              <a:buFont typeface="Raleway"/>
              <a:buChar char="➔"/>
            </a:pPr>
            <a:r>
              <a:rPr lang="en" b="1">
                <a:solidFill>
                  <a:schemeClr val="dk1"/>
                </a:solidFill>
                <a:latin typeface="Raleway"/>
                <a:ea typeface="Raleway"/>
                <a:cs typeface="Raleway"/>
                <a:sym typeface="Raleway"/>
              </a:rPr>
              <a:t>Weight limit</a:t>
            </a:r>
            <a:br>
              <a:rPr lang="en">
                <a:solidFill>
                  <a:schemeClr val="dk2"/>
                </a:solidFill>
                <a:latin typeface="Raleway"/>
                <a:ea typeface="Raleway"/>
                <a:cs typeface="Raleway"/>
                <a:sym typeface="Raleway"/>
              </a:rPr>
            </a:br>
            <a:r>
              <a:rPr lang="en" sz="1200">
                <a:solidFill>
                  <a:srgbClr val="202124"/>
                </a:solidFill>
                <a:highlight>
                  <a:srgbClr val="FFFFFF"/>
                </a:highlight>
                <a:latin typeface="Roboto"/>
                <a:ea typeface="Roboto"/>
                <a:cs typeface="Roboto"/>
                <a:sym typeface="Roboto"/>
              </a:rPr>
              <a:t>porters end up carrying more weight which can harm their body.</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20700" y="754200"/>
            <a:ext cx="4190100" cy="3635100"/>
          </a:xfrm>
          <a:prstGeom prst="rect">
            <a:avLst/>
          </a:prstGeom>
        </p:spPr>
        <p:txBody>
          <a:bodyPr spcFirstLastPara="1" wrap="square" lIns="91425" tIns="91425" rIns="91425" bIns="91425" anchor="ctr" anchorCtr="0">
            <a:noAutofit/>
          </a:bodyPr>
          <a:lstStyle/>
          <a:p>
            <a:pPr marL="457200" lvl="0" indent="-304800" algn="just" rtl="0">
              <a:lnSpc>
                <a:spcPct val="115000"/>
              </a:lnSpc>
              <a:spcBef>
                <a:spcPts val="2800"/>
              </a:spcBef>
              <a:spcAft>
                <a:spcPts val="0"/>
              </a:spcAft>
              <a:buClr>
                <a:srgbClr val="202124"/>
              </a:buClr>
              <a:buSzPts val="1200"/>
              <a:buFont typeface="Roboto"/>
              <a:buChar char="●"/>
            </a:pPr>
            <a:r>
              <a:rPr lang="en" sz="1200" b="0">
                <a:solidFill>
                  <a:srgbClr val="202124"/>
                </a:solidFill>
                <a:highlight>
                  <a:srgbClr val="FFFFFF"/>
                </a:highlight>
                <a:latin typeface="Roboto"/>
                <a:ea typeface="Roboto"/>
                <a:cs typeface="Roboto"/>
                <a:sym typeface="Roboto"/>
              </a:rPr>
              <a:t>to make the process of arranging for a porter more convenient and efficient for both the customer and the porter</a:t>
            </a:r>
            <a:endParaRPr sz="1200" b="0">
              <a:solidFill>
                <a:srgbClr val="202124"/>
              </a:solidFill>
              <a:highlight>
                <a:srgbClr val="FFFFFF"/>
              </a:highlight>
              <a:latin typeface="Roboto"/>
              <a:ea typeface="Roboto"/>
              <a:cs typeface="Roboto"/>
              <a:sym typeface="Roboto"/>
            </a:endParaRPr>
          </a:p>
          <a:p>
            <a:pPr marL="457200" lvl="0" indent="-304800" algn="just" rtl="0">
              <a:lnSpc>
                <a:spcPct val="115000"/>
              </a:lnSpc>
              <a:spcBef>
                <a:spcPts val="0"/>
              </a:spcBef>
              <a:spcAft>
                <a:spcPts val="0"/>
              </a:spcAft>
              <a:buClr>
                <a:srgbClr val="202124"/>
              </a:buClr>
              <a:buSzPts val="1200"/>
              <a:buFont typeface="Roboto"/>
              <a:buChar char="●"/>
            </a:pPr>
            <a:r>
              <a:rPr lang="en" sz="1200" b="0">
                <a:solidFill>
                  <a:srgbClr val="202124"/>
                </a:solidFill>
                <a:highlight>
                  <a:srgbClr val="FFFFFF"/>
                </a:highlight>
                <a:latin typeface="Roboto"/>
                <a:ea typeface="Roboto"/>
                <a:cs typeface="Roboto"/>
                <a:sym typeface="Roboto"/>
              </a:rPr>
              <a:t>customers can easily find and book a porter in advance, and porters can also easily manage and keep track of their bookings.</a:t>
            </a:r>
            <a:endParaRPr sz="1200" b="0">
              <a:solidFill>
                <a:srgbClr val="202124"/>
              </a:solidFill>
              <a:highlight>
                <a:srgbClr val="FFFFFF"/>
              </a:highlight>
              <a:latin typeface="Roboto"/>
              <a:ea typeface="Roboto"/>
              <a:cs typeface="Roboto"/>
              <a:sym typeface="Roboto"/>
            </a:endParaRPr>
          </a:p>
          <a:p>
            <a:pPr marL="457200" lvl="0" indent="-304800" algn="just" rtl="0">
              <a:lnSpc>
                <a:spcPct val="115000"/>
              </a:lnSpc>
              <a:spcBef>
                <a:spcPts val="0"/>
              </a:spcBef>
              <a:spcAft>
                <a:spcPts val="0"/>
              </a:spcAft>
              <a:buClr>
                <a:srgbClr val="202124"/>
              </a:buClr>
              <a:buSzPts val="1200"/>
              <a:buFont typeface="Roboto"/>
              <a:buChar char="●"/>
            </a:pPr>
            <a:r>
              <a:rPr lang="en" sz="1200" b="0">
                <a:solidFill>
                  <a:srgbClr val="202124"/>
                </a:solidFill>
                <a:highlight>
                  <a:srgbClr val="FFFFFF"/>
                </a:highlight>
                <a:latin typeface="Roboto"/>
                <a:ea typeface="Roboto"/>
                <a:cs typeface="Roboto"/>
                <a:sym typeface="Roboto"/>
              </a:rPr>
              <a:t>to reduce the chances of overbooking or no-shows, which can be problems with traditional manual booking methods.</a:t>
            </a:r>
            <a:endParaRPr sz="1200" b="0">
              <a:solidFill>
                <a:srgbClr val="202124"/>
              </a:solidFill>
              <a:highlight>
                <a:srgbClr val="FFFFFF"/>
              </a:highlight>
              <a:latin typeface="Roboto"/>
              <a:ea typeface="Roboto"/>
              <a:cs typeface="Roboto"/>
              <a:sym typeface="Roboto"/>
            </a:endParaRPr>
          </a:p>
          <a:p>
            <a:pPr marL="457200" lvl="0" indent="-304800" algn="just" rtl="0">
              <a:lnSpc>
                <a:spcPct val="115000"/>
              </a:lnSpc>
              <a:spcBef>
                <a:spcPts val="0"/>
              </a:spcBef>
              <a:spcAft>
                <a:spcPts val="0"/>
              </a:spcAft>
              <a:buClr>
                <a:srgbClr val="202124"/>
              </a:buClr>
              <a:buSzPts val="1200"/>
              <a:buFont typeface="Roboto"/>
              <a:buChar char="●"/>
            </a:pPr>
            <a:r>
              <a:rPr lang="en" sz="1200" b="0">
                <a:solidFill>
                  <a:srgbClr val="202124"/>
                </a:solidFill>
                <a:highlight>
                  <a:srgbClr val="FFFFFF"/>
                </a:highlight>
                <a:latin typeface="Roboto"/>
                <a:ea typeface="Roboto"/>
                <a:cs typeface="Roboto"/>
                <a:sym typeface="Roboto"/>
              </a:rPr>
              <a:t>an online system can also provide a platform for customers to rate and review porters based on their experiences, which can help improve the quality of service provided.</a:t>
            </a:r>
            <a:endParaRPr sz="1200" b="0">
              <a:solidFill>
                <a:srgbClr val="202124"/>
              </a:solidFill>
              <a:highlight>
                <a:srgbClr val="FFFFFF"/>
              </a:highlight>
              <a:latin typeface="Roboto"/>
              <a:ea typeface="Roboto"/>
              <a:cs typeface="Roboto"/>
              <a:sym typeface="Roboto"/>
            </a:endParaRPr>
          </a:p>
          <a:p>
            <a:pPr marL="457200" lvl="0" indent="-304800" algn="just" rtl="0">
              <a:lnSpc>
                <a:spcPct val="115000"/>
              </a:lnSpc>
              <a:spcBef>
                <a:spcPts val="0"/>
              </a:spcBef>
              <a:spcAft>
                <a:spcPts val="0"/>
              </a:spcAft>
              <a:buClr>
                <a:srgbClr val="202124"/>
              </a:buClr>
              <a:buSzPts val="1200"/>
              <a:buFont typeface="Roboto"/>
              <a:buChar char="●"/>
            </a:pPr>
            <a:r>
              <a:rPr lang="en" sz="1200" b="0">
                <a:solidFill>
                  <a:srgbClr val="202124"/>
                </a:solidFill>
                <a:highlight>
                  <a:srgbClr val="FFFFFF"/>
                </a:highlight>
                <a:latin typeface="Roboto"/>
                <a:ea typeface="Roboto"/>
                <a:cs typeface="Roboto"/>
                <a:sym typeface="Roboto"/>
              </a:rPr>
              <a:t>to provide financial stability to porters, which may not have regular employment or income.</a:t>
            </a:r>
            <a:endParaRPr sz="1200" b="0">
              <a:solidFill>
                <a:srgbClr val="202124"/>
              </a:solidFill>
              <a:highlight>
                <a:srgbClr val="FFFFFF"/>
              </a:highlight>
              <a:latin typeface="Roboto"/>
              <a:ea typeface="Roboto"/>
              <a:cs typeface="Roboto"/>
              <a:sym typeface="Roboto"/>
            </a:endParaRPr>
          </a:p>
          <a:p>
            <a:pPr marL="457200" lvl="0" indent="0" algn="just" rtl="0">
              <a:lnSpc>
                <a:spcPct val="115000"/>
              </a:lnSpc>
              <a:spcBef>
                <a:spcPts val="2800"/>
              </a:spcBef>
              <a:spcAft>
                <a:spcPts val="0"/>
              </a:spcAft>
              <a:buNone/>
            </a:pPr>
            <a:endParaRPr sz="1200" b="0">
              <a:solidFill>
                <a:srgbClr val="202124"/>
              </a:solidFill>
              <a:highlight>
                <a:srgbClr val="FFFFFF"/>
              </a:highlight>
              <a:latin typeface="Roboto"/>
              <a:ea typeface="Roboto"/>
              <a:cs typeface="Roboto"/>
              <a:sym typeface="Roboto"/>
            </a:endParaRPr>
          </a:p>
        </p:txBody>
      </p:sp>
      <p:pic>
        <p:nvPicPr>
          <p:cNvPr id="97" name="Google Shape;97;p16"/>
          <p:cNvPicPr preferRelativeResize="0"/>
          <p:nvPr/>
        </p:nvPicPr>
        <p:blipFill>
          <a:blip r:embed="rId3">
            <a:alphaModFix amt="54000"/>
          </a:blip>
          <a:stretch>
            <a:fillRect/>
          </a:stretch>
        </p:blipFill>
        <p:spPr>
          <a:xfrm>
            <a:off x="6259750" y="476100"/>
            <a:ext cx="2480925" cy="2480925"/>
          </a:xfrm>
          <a:prstGeom prst="rect">
            <a:avLst/>
          </a:prstGeom>
          <a:noFill/>
          <a:ln>
            <a:noFill/>
          </a:ln>
        </p:spPr>
      </p:pic>
      <p:pic>
        <p:nvPicPr>
          <p:cNvPr id="98" name="Google Shape;98;p16"/>
          <p:cNvPicPr preferRelativeResize="0"/>
          <p:nvPr/>
        </p:nvPicPr>
        <p:blipFill>
          <a:blip r:embed="rId4">
            <a:alphaModFix amt="42000"/>
          </a:blip>
          <a:stretch>
            <a:fillRect/>
          </a:stretch>
        </p:blipFill>
        <p:spPr>
          <a:xfrm>
            <a:off x="4651375" y="1297750"/>
            <a:ext cx="3031200" cy="3031200"/>
          </a:xfrm>
          <a:prstGeom prst="rect">
            <a:avLst/>
          </a:prstGeom>
          <a:noFill/>
          <a:ln>
            <a:noFill/>
          </a:ln>
        </p:spPr>
      </p:pic>
      <p:grpSp>
        <p:nvGrpSpPr>
          <p:cNvPr id="99" name="Google Shape;99;p16"/>
          <p:cNvGrpSpPr/>
          <p:nvPr/>
        </p:nvGrpSpPr>
        <p:grpSpPr>
          <a:xfrm>
            <a:off x="5683850" y="965535"/>
            <a:ext cx="2598053" cy="2763699"/>
            <a:chOff x="5744097" y="-978712"/>
            <a:chExt cx="2212050" cy="2638376"/>
          </a:xfrm>
        </p:grpSpPr>
        <p:pic>
          <p:nvPicPr>
            <p:cNvPr id="100" name="Google Shape;100;p16"/>
            <p:cNvPicPr preferRelativeResize="0"/>
            <p:nvPr/>
          </p:nvPicPr>
          <p:blipFill>
            <a:blip r:embed="rId5">
              <a:alphaModFix/>
            </a:blip>
            <a:stretch>
              <a:fillRect/>
            </a:stretch>
          </p:blipFill>
          <p:spPr>
            <a:xfrm>
              <a:off x="5744097" y="-845346"/>
              <a:ext cx="2212050" cy="2504994"/>
            </a:xfrm>
            <a:prstGeom prst="rect">
              <a:avLst/>
            </a:prstGeom>
            <a:noFill/>
            <a:ln>
              <a:noFill/>
            </a:ln>
          </p:spPr>
        </p:pic>
        <p:pic>
          <p:nvPicPr>
            <p:cNvPr id="101" name="Google Shape;101;p16" descr="Piece of duct tape sticking a note to the slide"/>
            <p:cNvPicPr preferRelativeResize="0"/>
            <p:nvPr/>
          </p:nvPicPr>
          <p:blipFill rotWithShape="1">
            <a:blip r:embed="rId6">
              <a:alphaModFix/>
            </a:blip>
            <a:srcRect l="9244" t="5926" r="2118" b="10011"/>
            <a:stretch/>
          </p:blipFill>
          <p:spPr>
            <a:xfrm rot="154826">
              <a:off x="6360518" y="-954656"/>
              <a:ext cx="1077273" cy="382687"/>
            </a:xfrm>
            <a:prstGeom prst="rect">
              <a:avLst/>
            </a:prstGeom>
            <a:noFill/>
            <a:ln>
              <a:noFill/>
            </a:ln>
          </p:spPr>
        </p:pic>
        <p:sp>
          <p:nvSpPr>
            <p:cNvPr id="102" name="Google Shape;102;p16"/>
            <p:cNvSpPr txBox="1"/>
            <p:nvPr/>
          </p:nvSpPr>
          <p:spPr>
            <a:xfrm>
              <a:off x="5885624" y="-344337"/>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800"/>
                </a:spcAft>
                <a:buNone/>
              </a:pPr>
              <a:r>
                <a:rPr lang="en" sz="2500" b="1">
                  <a:solidFill>
                    <a:schemeClr val="dk1"/>
                  </a:solidFill>
                  <a:latin typeface="Raleway"/>
                  <a:ea typeface="Raleway"/>
                  <a:cs typeface="Raleway"/>
                  <a:sym typeface="Raleway"/>
                </a:rPr>
                <a:t>Motivation to choose this topic</a:t>
              </a:r>
              <a:endParaRPr sz="2500" b="1">
                <a:solidFill>
                  <a:schemeClr val="dk1"/>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7" descr="Piece of duct tape sticking a note to the slide"/>
          <p:cNvPicPr preferRelativeResize="0"/>
          <p:nvPr/>
        </p:nvPicPr>
        <p:blipFill rotWithShape="1">
          <a:blip r:embed="rId3">
            <a:alphaModFix/>
          </a:blip>
          <a:srcRect l="9244" t="5926" r="2118" b="10011"/>
          <a:stretch/>
        </p:blipFill>
        <p:spPr>
          <a:xfrm rot="7">
            <a:off x="173300" y="434508"/>
            <a:ext cx="8312549" cy="976983"/>
          </a:xfrm>
          <a:prstGeom prst="rect">
            <a:avLst/>
          </a:prstGeom>
          <a:noFill/>
          <a:ln>
            <a:noFill/>
          </a:ln>
        </p:spPr>
      </p:pic>
      <p:sp>
        <p:nvSpPr>
          <p:cNvPr id="108" name="Google Shape;108;p17"/>
          <p:cNvSpPr txBox="1">
            <a:spLocks noGrp="1"/>
          </p:cNvSpPr>
          <p:nvPr>
            <p:ph type="title"/>
          </p:nvPr>
        </p:nvSpPr>
        <p:spPr>
          <a:xfrm>
            <a:off x="380075" y="49020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Competitors And current market position</a:t>
            </a:r>
            <a:endParaRPr>
              <a:solidFill>
                <a:schemeClr val="lt1"/>
              </a:solidFill>
            </a:endParaRPr>
          </a:p>
        </p:txBody>
      </p:sp>
      <p:sp>
        <p:nvSpPr>
          <p:cNvPr id="109" name="Google Shape;109;p17"/>
          <p:cNvSpPr txBox="1"/>
          <p:nvPr/>
        </p:nvSpPr>
        <p:spPr>
          <a:xfrm>
            <a:off x="303300" y="1582750"/>
            <a:ext cx="8424000" cy="2937600"/>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150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There is currently one competitor in India called Cab O Coolie which has been partially started up in 3 cities in north India. They claim to provide cab and coolie services in Mumbai, Varanasi, and Noida but they have not yet begun their implementation- the app and services haven’t been launched.</a:t>
            </a:r>
            <a:endParaRPr sz="1700">
              <a:solidFill>
                <a:schemeClr val="dk2"/>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1500"/>
              </a:spcBef>
              <a:spcAft>
                <a:spcPts val="0"/>
              </a:spcAft>
              <a:buNone/>
            </a:pPr>
            <a:endParaRPr sz="1700">
              <a:solidFill>
                <a:schemeClr val="dk2"/>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150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Their market position is very weak and their growth has been slow and unlike us they do not provide more specialized support for senior citizens, also there is no specialized training for illiterate people on how to use the application.</a:t>
            </a:r>
            <a:endParaRPr sz="1700">
              <a:solidFill>
                <a:schemeClr val="dk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15" name="Google Shape;115;p18" descr="Piece of duct tape sticking a note to the slide"/>
          <p:cNvPicPr preferRelativeResize="0"/>
          <p:nvPr/>
        </p:nvPicPr>
        <p:blipFill rotWithShape="1">
          <a:blip r:embed="rId4">
            <a:alphaModFix/>
          </a:blip>
          <a:srcRect l="9244" t="5926" r="2118" b="10011"/>
          <a:stretch/>
        </p:blipFill>
        <p:spPr>
          <a:xfrm rot="154828">
            <a:off x="3536000" y="8051"/>
            <a:ext cx="2072000" cy="736050"/>
          </a:xfrm>
          <a:prstGeom prst="rect">
            <a:avLst/>
          </a:prstGeom>
          <a:noFill/>
          <a:ln>
            <a:noFill/>
          </a:ln>
        </p:spPr>
      </p:pic>
      <p:sp>
        <p:nvSpPr>
          <p:cNvPr id="116" name="Google Shape;116;p18"/>
          <p:cNvSpPr txBox="1"/>
          <p:nvPr/>
        </p:nvSpPr>
        <p:spPr>
          <a:xfrm>
            <a:off x="2803850" y="576825"/>
            <a:ext cx="37353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Factors to consider</a:t>
            </a:r>
            <a:endParaRPr sz="3000" b="1">
              <a:solidFill>
                <a:schemeClr val="lt2"/>
              </a:solidFill>
              <a:latin typeface="Raleway"/>
              <a:ea typeface="Raleway"/>
              <a:cs typeface="Raleway"/>
              <a:sym typeface="Raleway"/>
            </a:endParaRPr>
          </a:p>
        </p:txBody>
      </p:sp>
      <p:sp>
        <p:nvSpPr>
          <p:cNvPr id="117" name="Google Shape;117;p18"/>
          <p:cNvSpPr txBox="1">
            <a:spLocks noGrp="1"/>
          </p:cNvSpPr>
          <p:nvPr>
            <p:ph type="body" idx="4294967295"/>
          </p:nvPr>
        </p:nvSpPr>
        <p:spPr>
          <a:xfrm>
            <a:off x="2757450" y="1509225"/>
            <a:ext cx="3639300" cy="31236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Font typeface="Roboto"/>
              <a:buChar char="●"/>
            </a:pPr>
            <a:r>
              <a:rPr lang="en" sz="1200">
                <a:latin typeface="Roboto"/>
                <a:ea typeface="Roboto"/>
                <a:cs typeface="Roboto"/>
                <a:sym typeface="Roboto"/>
              </a:rPr>
              <a:t>should be able to provide an efficient and convenient way to book porters. </a:t>
            </a:r>
            <a:endParaRPr sz="1200">
              <a:latin typeface="Roboto"/>
              <a:ea typeface="Roboto"/>
              <a:cs typeface="Roboto"/>
              <a:sym typeface="Roboto"/>
            </a:endParaRPr>
          </a:p>
          <a:p>
            <a:pPr marL="457200" lvl="0" indent="-304800" algn="just" rtl="0">
              <a:spcBef>
                <a:spcPts val="0"/>
              </a:spcBef>
              <a:spcAft>
                <a:spcPts val="0"/>
              </a:spcAft>
              <a:buSzPts val="1200"/>
              <a:buFont typeface="Roboto"/>
              <a:buChar char="●"/>
            </a:pPr>
            <a:r>
              <a:rPr lang="en" sz="1200">
                <a:latin typeface="Roboto"/>
                <a:ea typeface="Roboto"/>
                <a:cs typeface="Roboto"/>
                <a:sym typeface="Roboto"/>
              </a:rPr>
              <a:t>able to track the performance of the porters in real-time and provide easy access to customers.</a:t>
            </a:r>
            <a:endParaRPr sz="1200">
              <a:latin typeface="Roboto"/>
              <a:ea typeface="Roboto"/>
              <a:cs typeface="Roboto"/>
              <a:sym typeface="Roboto"/>
            </a:endParaRPr>
          </a:p>
          <a:p>
            <a:pPr marL="457200" lvl="0" indent="-304800" algn="just" rtl="0">
              <a:spcBef>
                <a:spcPts val="0"/>
              </a:spcBef>
              <a:spcAft>
                <a:spcPts val="0"/>
              </a:spcAft>
              <a:buSzPts val="1200"/>
              <a:buFont typeface="Roboto"/>
              <a:buChar char="●"/>
            </a:pPr>
            <a:r>
              <a:rPr lang="en" sz="1200">
                <a:latin typeface="Roboto"/>
                <a:ea typeface="Roboto"/>
                <a:cs typeface="Roboto"/>
                <a:sym typeface="Roboto"/>
              </a:rPr>
              <a:t>the cost, the ease of use, the features offered, customer service, and the security of the system</a:t>
            </a:r>
            <a:endParaRPr sz="1200">
              <a:latin typeface="Roboto"/>
              <a:ea typeface="Roboto"/>
              <a:cs typeface="Roboto"/>
              <a:sym typeface="Roboto"/>
            </a:endParaRPr>
          </a:p>
          <a:p>
            <a:pPr marL="457200" lvl="0" indent="-304800" algn="just" rtl="0">
              <a:spcBef>
                <a:spcPts val="0"/>
              </a:spcBef>
              <a:spcAft>
                <a:spcPts val="0"/>
              </a:spcAft>
              <a:buSzPts val="1200"/>
              <a:buFont typeface="Roboto"/>
              <a:buChar char="●"/>
            </a:pPr>
            <a:r>
              <a:rPr lang="en" sz="1200">
                <a:latin typeface="Roboto"/>
                <a:ea typeface="Roboto"/>
                <a:cs typeface="Roboto"/>
                <a:sym typeface="Roboto"/>
              </a:rPr>
              <a:t>make sure the system is compatible with other systems you may be using, such as payment gateways</a:t>
            </a:r>
            <a:endParaRPr sz="1200">
              <a:latin typeface="Roboto"/>
              <a:ea typeface="Roboto"/>
              <a:cs typeface="Roboto"/>
              <a:sym typeface="Roboto"/>
            </a:endParaRPr>
          </a:p>
          <a:p>
            <a:pPr marL="0" lvl="0" indent="0" algn="l" rtl="0">
              <a:spcBef>
                <a:spcPts val="0"/>
              </a:spcBef>
              <a:spcAft>
                <a:spcPts val="1200"/>
              </a:spcAft>
              <a:buNone/>
            </a:pPr>
            <a:endParaRPr sz="1200" u="sng">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471</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Raleway</vt:lpstr>
      <vt:lpstr>Times New Roman</vt:lpstr>
      <vt:lpstr>Lato</vt:lpstr>
      <vt:lpstr>Roboto</vt:lpstr>
      <vt:lpstr>Arial</vt:lpstr>
      <vt:lpstr>Swiss</vt:lpstr>
      <vt:lpstr>Porter Booking System </vt:lpstr>
      <vt:lpstr>Product Vision  </vt:lpstr>
      <vt:lpstr>PowerPoint Presentation</vt:lpstr>
      <vt:lpstr>to make the process of arranging for a porter more convenient and efficient for both the customer and the porter customers can easily find and book a porter in advance, and porters can also easily manage and keep track of their bookings. to reduce the chances of overbooking or no-shows, which can be problems with traditional manual booking methods. an online system can also provide a platform for customers to rate and review porters based on their experiences, which can help improve the quality of service provided. to provide financial stability to porters, which may not have regular employment or income. </vt:lpstr>
      <vt:lpstr>Competitors And current market position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Porter Booking System </dc:title>
  <dc:creator>infinitykills99</dc:creator>
  <cp:lastModifiedBy>parthparker249@gmail.com</cp:lastModifiedBy>
  <cp:revision>2</cp:revision>
  <dcterms:modified xsi:type="dcterms:W3CDTF">2023-02-03T06:36:21Z</dcterms:modified>
</cp:coreProperties>
</file>