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8789FA-766C-474D-801A-D7CE455F195C}">
  <a:tblStyle styleId="{A08789FA-766C-474D-801A-D7CE455F1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3e4cdb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3e4cdb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3e4cdb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3e4cdb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3e4cdbf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3e4cdbf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3e4cdb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43e4cdb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43e4cdbf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43e4cdbf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3e4cdbf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3e4cdbf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43e4cdbf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43e4cdbf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1dd589e3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1dd589e3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3e4cdbf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3e4cdbf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3e4cdb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3e4cdb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1dd589e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1dd589e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3e4cd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3e4cd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3e4cdb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3e4cdb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3e4cdb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3e4cdb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43e4cdb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43e4cdb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1150" y="2519425"/>
            <a:ext cx="7989300" cy="15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Row vs Column Oriented Databases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Storage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25898" y="4705500"/>
            <a:ext cx="3011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husseinnasser.com</a:t>
            </a:r>
            <a:endParaRPr sz="17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663" y="129064"/>
            <a:ext cx="2390350" cy="23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587" y="240238"/>
            <a:ext cx="2273725" cy="22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sum(salary) from emp 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137875"/>
            <a:ext cx="6691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1241125" y="1609175"/>
            <a:ext cx="6119400" cy="610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1001, 1, John, Smith, 111, 101,000, 1/1/1991, eng, 1/1/2011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1002</a:t>
            </a:r>
            <a:r>
              <a:rPr lang="en" sz="1600">
                <a:solidFill>
                  <a:srgbClr val="FF0000"/>
                </a:solidFill>
              </a:rPr>
              <a:t>,</a:t>
            </a:r>
            <a:r>
              <a:rPr lang="en" sz="1600">
                <a:solidFill>
                  <a:srgbClr val="FFFFFF"/>
                </a:solidFill>
              </a:rPr>
              <a:t>2,Kary,White,222,102,000,2/2/1992,mgr,2/1/2012</a:t>
            </a:r>
            <a:endParaRPr sz="1600"/>
          </a:p>
        </p:txBody>
      </p:sp>
      <p:sp>
        <p:nvSpPr>
          <p:cNvPr id="123" name="Google Shape;123;p22"/>
          <p:cNvSpPr/>
          <p:nvPr/>
        </p:nvSpPr>
        <p:spPr>
          <a:xfrm>
            <a:off x="1241125" y="2367897"/>
            <a:ext cx="6119400" cy="623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1003,3,Norman,Freeman,333,103,000,3/3/1993,mkt,3/1/2013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1004,4,Nole,Smith,444,104,000,4/4/1994,adm,4/1/2014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1241125" y="3139443"/>
            <a:ext cx="6119400" cy="584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1005,5,Dar,Sol,555,105,000,5/5/1995,adm,5/1/2015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1006,6,Yan,Thee,666,106,000,6/6/1996,mkt,6/1/2016</a:t>
            </a:r>
            <a:endParaRPr sz="1600"/>
          </a:p>
        </p:txBody>
      </p:sp>
      <p:sp>
        <p:nvSpPr>
          <p:cNvPr id="125" name="Google Shape;125;p22"/>
          <p:cNvSpPr/>
          <p:nvPr/>
        </p:nvSpPr>
        <p:spPr>
          <a:xfrm>
            <a:off x="1241125" y="3871621"/>
            <a:ext cx="6119400" cy="757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1007,7,Hasan,Ali,777,107,000,7/7/1997,acc,7/1/2017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1008,8,Ali,Bilal,888,108,000,8/8/1998,acc,8/1/2018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Column-Oriented</a:t>
            </a:r>
            <a:r>
              <a:rPr lang="en"/>
              <a:t> Database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Tables are stored as columns first in disk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single block io read to the table fetches multiple columns with all matching rows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Less IOs are required to get more values of a given column. But working with multiple columns require more IOs.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OLAP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Column-Oriented</a:t>
            </a:r>
            <a:r>
              <a:rPr lang="en"/>
              <a:t> Database</a:t>
            </a:r>
            <a:endParaRPr/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697975" y="110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{A08789FA-766C-474D-801A-D7CE455F195C}</a:tableStyleId>
              </a:tblPr>
              <a:tblGrid>
                <a:gridCol w="813400"/>
                <a:gridCol w="414100"/>
                <a:gridCol w="1081925"/>
                <a:gridCol w="1374675"/>
                <a:gridCol w="569200"/>
                <a:gridCol w="893250"/>
                <a:gridCol w="960525"/>
                <a:gridCol w="657400"/>
                <a:gridCol w="128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rowid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first_name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last_name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ssn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joined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Smith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1/1/1991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1/1/2011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White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102,000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2/2/1992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mgr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2/1/2012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Norman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Freeman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103,000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3/3/1993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mkt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3/1/2013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Smith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104,000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4/4/1994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4/1/2014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105,000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5/5/1995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5/1/2015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106,000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6/6/1996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mkt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6/1/2016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Hasan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107,000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7/7/1997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7/1/2017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Bilal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108,000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8/8/1998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8/1/2018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1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Column-Oriented</a:t>
            </a:r>
            <a:r>
              <a:rPr lang="en"/>
              <a:t> Database</a:t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429250" y="75152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1:1001, 2:1002, 3:1003, 4:1004, 5:1005, 6:1006, 7:1007, 8:1008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429250" y="125565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John:1001, Kary:1002, Norman:1003, Nole:1004,    Dar:1005, Yan:1006, Hasan:1007, Ali:1008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429250" y="176942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Smith</a:t>
            </a:r>
            <a:r>
              <a:rPr lang="en">
                <a:solidFill>
                  <a:srgbClr val="FFFFFF"/>
                </a:solidFill>
              </a:rPr>
              <a:t>:1001, White:1002, Freeman:1003, Sol:1004    Thee:1005, Ali:1006, Bilal:1007, Ali:1008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429250" y="231348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111</a:t>
            </a:r>
            <a:r>
              <a:rPr lang="en">
                <a:solidFill>
                  <a:srgbClr val="FFFFFF"/>
                </a:solidFill>
              </a:rPr>
              <a:t>:1001, 222:1002, 333:1003, 444:1004, 555:1005,     666:1006, 777:1007, 888:1008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429250" y="286718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101000</a:t>
            </a:r>
            <a:r>
              <a:rPr lang="en">
                <a:solidFill>
                  <a:srgbClr val="FFFFFF"/>
                </a:solidFill>
              </a:rPr>
              <a:t>:1001, </a:t>
            </a:r>
            <a:r>
              <a:rPr lang="en">
                <a:solidFill>
                  <a:srgbClr val="FFFFFF"/>
                </a:solidFill>
              </a:rPr>
              <a:t>102000</a:t>
            </a:r>
            <a:r>
              <a:rPr lang="en">
                <a:solidFill>
                  <a:srgbClr val="FFFFFF"/>
                </a:solidFill>
              </a:rPr>
              <a:t>:1002, </a:t>
            </a:r>
            <a:r>
              <a:rPr lang="en">
                <a:solidFill>
                  <a:srgbClr val="FFFFFF"/>
                </a:solidFill>
              </a:rPr>
              <a:t>103000</a:t>
            </a:r>
            <a:r>
              <a:rPr lang="en">
                <a:solidFill>
                  <a:srgbClr val="FFFFFF"/>
                </a:solidFill>
              </a:rPr>
              <a:t>:1003, </a:t>
            </a:r>
            <a:r>
              <a:rPr lang="en">
                <a:solidFill>
                  <a:srgbClr val="FFFFFF"/>
                </a:solidFill>
              </a:rPr>
              <a:t>104000</a:t>
            </a:r>
            <a:r>
              <a:rPr lang="en">
                <a:solidFill>
                  <a:srgbClr val="FFFFFF"/>
                </a:solidFill>
              </a:rPr>
              <a:t>:1004, </a:t>
            </a:r>
            <a:r>
              <a:rPr lang="en">
                <a:solidFill>
                  <a:srgbClr val="FFFFFF"/>
                </a:solidFill>
              </a:rPr>
              <a:t>105000</a:t>
            </a:r>
            <a:r>
              <a:rPr lang="en">
                <a:solidFill>
                  <a:srgbClr val="FFFFFF"/>
                </a:solidFill>
              </a:rPr>
              <a:t>:1005, </a:t>
            </a:r>
            <a:r>
              <a:rPr lang="en">
                <a:solidFill>
                  <a:srgbClr val="FFFFFF"/>
                </a:solidFill>
              </a:rPr>
              <a:t>106000</a:t>
            </a:r>
            <a:r>
              <a:rPr lang="en">
                <a:solidFill>
                  <a:srgbClr val="FFFFFF"/>
                </a:solidFill>
              </a:rPr>
              <a:t>:1006, </a:t>
            </a:r>
            <a:r>
              <a:rPr lang="en">
                <a:solidFill>
                  <a:srgbClr val="FFFFFF"/>
                </a:solidFill>
              </a:rPr>
              <a:t>107000</a:t>
            </a:r>
            <a:r>
              <a:rPr lang="en">
                <a:solidFill>
                  <a:srgbClr val="FFFFFF"/>
                </a:solidFill>
              </a:rPr>
              <a:t>:1007, </a:t>
            </a:r>
            <a:r>
              <a:rPr lang="en">
                <a:solidFill>
                  <a:srgbClr val="FFFFFF"/>
                </a:solidFill>
              </a:rPr>
              <a:t>108000</a:t>
            </a:r>
            <a:r>
              <a:rPr lang="en">
                <a:solidFill>
                  <a:srgbClr val="FFFFFF"/>
                </a:solidFill>
              </a:rPr>
              <a:t>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429250" y="343420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1/1/1991</a:t>
            </a:r>
            <a:r>
              <a:rPr lang="en">
                <a:solidFill>
                  <a:srgbClr val="FFFFFF"/>
                </a:solidFill>
              </a:rPr>
              <a:t>:1001, 2/</a:t>
            </a:r>
            <a:r>
              <a:rPr lang="en">
                <a:solidFill>
                  <a:srgbClr val="FFFFFF"/>
                </a:solidFill>
              </a:rPr>
              <a:t>2/1992</a:t>
            </a:r>
            <a:r>
              <a:rPr lang="en">
                <a:solidFill>
                  <a:srgbClr val="FFFFFF"/>
                </a:solidFill>
              </a:rPr>
              <a:t>:1002, 3</a:t>
            </a:r>
            <a:r>
              <a:rPr lang="en">
                <a:solidFill>
                  <a:srgbClr val="FFFFFF"/>
                </a:solidFill>
              </a:rPr>
              <a:t>/3/1993</a:t>
            </a:r>
            <a:r>
              <a:rPr lang="en">
                <a:solidFill>
                  <a:srgbClr val="FFFFFF"/>
                </a:solidFill>
              </a:rPr>
              <a:t>:1003, 4</a:t>
            </a:r>
            <a:r>
              <a:rPr lang="en">
                <a:solidFill>
                  <a:srgbClr val="FFFFFF"/>
                </a:solidFill>
              </a:rPr>
              <a:t>/4/1994</a:t>
            </a:r>
            <a:r>
              <a:rPr lang="en">
                <a:solidFill>
                  <a:srgbClr val="FFFFFF"/>
                </a:solidFill>
              </a:rPr>
              <a:t>:1004, 5</a:t>
            </a:r>
            <a:r>
              <a:rPr lang="en">
                <a:solidFill>
                  <a:srgbClr val="FFFFFF"/>
                </a:solidFill>
              </a:rPr>
              <a:t>/5/1995</a:t>
            </a:r>
            <a:r>
              <a:rPr lang="en">
                <a:solidFill>
                  <a:srgbClr val="FFFFFF"/>
                </a:solidFill>
              </a:rPr>
              <a:t>:1005, 6</a:t>
            </a:r>
            <a:r>
              <a:rPr lang="en">
                <a:solidFill>
                  <a:srgbClr val="FFFFFF"/>
                </a:solidFill>
              </a:rPr>
              <a:t>/6/1996</a:t>
            </a:r>
            <a:r>
              <a:rPr lang="en">
                <a:solidFill>
                  <a:srgbClr val="FFFFFF"/>
                </a:solidFill>
              </a:rPr>
              <a:t>:1006, 7</a:t>
            </a:r>
            <a:r>
              <a:rPr lang="en">
                <a:solidFill>
                  <a:srgbClr val="FFFFFF"/>
                </a:solidFill>
              </a:rPr>
              <a:t>/7/1997</a:t>
            </a:r>
            <a:r>
              <a:rPr lang="en">
                <a:solidFill>
                  <a:srgbClr val="FFFFFF"/>
                </a:solidFill>
              </a:rPr>
              <a:t>:1007, 8</a:t>
            </a:r>
            <a:r>
              <a:rPr lang="en">
                <a:solidFill>
                  <a:srgbClr val="FFFFFF"/>
                </a:solidFill>
              </a:rPr>
              <a:t>/8/1998</a:t>
            </a:r>
            <a:r>
              <a:rPr lang="en">
                <a:solidFill>
                  <a:srgbClr val="FFFFFF"/>
                </a:solidFill>
              </a:rPr>
              <a:t>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429250" y="397825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eng</a:t>
            </a:r>
            <a:r>
              <a:rPr lang="en">
                <a:solidFill>
                  <a:srgbClr val="FFFFFF"/>
                </a:solidFill>
              </a:rPr>
              <a:t>:1001, mgr:1002, mkt:1003, adm:1004, adm:1005, mkt:1006, acc:1007, acc:1008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429250" y="452216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1/1/2011:1001, 2/1/2012:1002, 3/1/2013:1003, 4/1/2014:1004, 5/1/2015:1005, 6/1/2016:1006, 7/1/2017:1007, 8/1/2018:1008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4415475" y="1265250"/>
            <a:ext cx="133200" cy="46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4496800" y="1784563"/>
            <a:ext cx="133200" cy="46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4652850" y="2236175"/>
            <a:ext cx="1332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first_name from emp where ssn = 666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429250" y="77812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1:1001, 2:1002, 3:1003, 4:1004, 5:1005, 6:1006, 7:1007, 8:1008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429250" y="128225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John:1001, Kary:1002, Norman:1003, Nole:1004      Dar:1005, Yan:1006, Hasan:1007, Ali:1008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29250" y="179602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Smith:1001, White:1002, Freeman:1003, Sol:1004    Thee:1005, Ali:1006, Bilal:1007, Ali:1008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29250" y="234008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111:1001, 222:1002, 333:1003, 444:1004, 555:1005    , </a:t>
            </a:r>
            <a:r>
              <a:rPr lang="en">
                <a:solidFill>
                  <a:srgbClr val="F3F3F3"/>
                </a:solidFill>
              </a:rPr>
              <a:t>666:1006</a:t>
            </a:r>
            <a:r>
              <a:rPr lang="en">
                <a:solidFill>
                  <a:srgbClr val="FFFFFF"/>
                </a:solidFill>
              </a:rPr>
              <a:t>, 777:1007, 888:1008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429250" y="289378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101000:1001, 102000:1002, 103000:1003, 104000:1004, 105000:1005, 106000:1006, 107000:1007, 108000:1008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429250" y="346080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1/1/1991:1001, 2/2/1992:1002, 3/3/1993:1003, 4/4/1994:1004, 5/5/1995:1005, 6/6/1996:1006, 7/7/1997:1007, 8/8/1998:1008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429250" y="400485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eng:1001, mgr:1002, mkt:1003, adm:1004, adm:1005, mkt:1006, acc:1007, acc:1008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429250" y="454876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1/1/2011:1001, 2/1/2012:1002, 3/1/2013:1003, 4/1/2014:1004, 5/1/2015:1005, 6/1/2016:1006, 7/1/2017:1007, 8/1/2018:1008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66550" y="2371525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4856250" y="2344900"/>
            <a:ext cx="879300" cy="467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5389900" y="1287075"/>
            <a:ext cx="879300" cy="467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4415475" y="1265250"/>
            <a:ext cx="133200" cy="46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96800" y="1784563"/>
            <a:ext cx="133200" cy="46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4190800" y="1287075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4646850" y="2295325"/>
            <a:ext cx="1332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0" y="2291725"/>
            <a:ext cx="627300" cy="6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/>
          <p:nvPr/>
        </p:nvSpPr>
        <p:spPr>
          <a:xfrm>
            <a:off x="4415475" y="2339175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425" y="2294138"/>
            <a:ext cx="627300" cy="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id = 1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429250" y="77812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1:1001, 2:1002, 3:1003, 4:1004, 5:1005, 6:1006, 7:1007, 8:1008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429250" y="128225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John:1001, Kary:1002, Norman:1003, Nole:1004,    Dar:1005, Yan:1006, Hasan:1007, Ali:1008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429250" y="179602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Smith:1001, White:1002, Freeman:1003, Sol:1004,    Thee:1005, Ali:1006, Bilal:1007, Ali:1008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429250" y="234008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111:1001, 222:1002, 333:1003, 444:1004, 555:1005,   </a:t>
            </a:r>
            <a:r>
              <a:rPr lang="en">
                <a:solidFill>
                  <a:srgbClr val="F3F3F3"/>
                </a:solidFill>
              </a:rPr>
              <a:t>666:1006</a:t>
            </a:r>
            <a:r>
              <a:rPr lang="en">
                <a:solidFill>
                  <a:srgbClr val="FFFFFF"/>
                </a:solidFill>
              </a:rPr>
              <a:t>, 777:1007, 888:1008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429250" y="289378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101000:1001, 102000:1002, 103000:1003, 104000:1004, 105000:1005, 106000:1006, 107000:1007, 108000:1008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429250" y="346080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1/1/1991:1001, 2/2/1992:1002, 3/3/1993:1003, 4/4/1994:1004, 5/5/1995:1005, 6/6/1996:1006, 7/7/1997:1007, 8/8/1998:1008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429250" y="400485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eng:1001, mgr:1002, mkt:1003, adm:1004, adm:1005, mkt:1006, acc:1007, acc:1008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429250" y="454876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1/1/2011:1001, 2/1/2012:1002, 3/1/2013:1003, 4/1/2014:1004, 5/1/2015:1005, 6/1/2016:1006, 7/1/2017:1007, 8/1/2018:1008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93375" y="758825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93375" y="1287075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429250" y="756425"/>
            <a:ext cx="675600" cy="467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429250" y="1325675"/>
            <a:ext cx="1038300" cy="467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152600" y="1791863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488475" y="1830463"/>
            <a:ext cx="1038300" cy="467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152600" y="2342825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488475" y="2381425"/>
            <a:ext cx="1038300" cy="467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152600" y="2901813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488475" y="2940418"/>
            <a:ext cx="1038300" cy="1881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79963" y="3480588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15838" y="3519193"/>
            <a:ext cx="1038300" cy="1881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79963" y="4014675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415850" y="4047782"/>
            <a:ext cx="1038300" cy="440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9950" y="4548750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415850" y="4581853"/>
            <a:ext cx="1038300" cy="263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415475" y="1265250"/>
            <a:ext cx="133200" cy="46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505400" y="1802650"/>
            <a:ext cx="133200" cy="46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4646850" y="2295325"/>
            <a:ext cx="1332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5" y="698325"/>
            <a:ext cx="627300" cy="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1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sum(salary) from emp </a:t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429250" y="77812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1:1001, 2:1002, 3:1003, 4:1004, 5:1005, 6:1006, 7:1007, 8:1008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429250" y="128225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John:1001, Kary:1002, Norman:1003, Nole:1004,    Dar:1005, Yan:1006, Hasan:1007, Ali:1008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429250" y="179602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Smith:1001, White:1002, Freeman:1003, Sol:1004,   Thee:1005, Ali:1006, Bilal:1007, Ali:1008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429250" y="234008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111:1001, 222:1002, 333:1003, 444:1004, 555:1005,   </a:t>
            </a:r>
            <a:r>
              <a:rPr lang="en">
                <a:solidFill>
                  <a:srgbClr val="F3F3F3"/>
                </a:solidFill>
              </a:rPr>
              <a:t>666:1006</a:t>
            </a:r>
            <a:r>
              <a:rPr lang="en">
                <a:solidFill>
                  <a:srgbClr val="FFFFFF"/>
                </a:solidFill>
              </a:rPr>
              <a:t>, 777:1007, 888:1008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429250" y="289378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101000:1001, 102000:1002, 103000:1003, 104000:1004, 105000:1005, 106000:1006, 107000:1007, 108000:1008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29250" y="3460800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1/1/1991:1001, 2/2/1992:1002, 3/3/1993:1003, 4/4/1994:1004, 5/5/1995:1005, 6/6/1996:1006, 7/7/1997:1007, 8/8/1998:1008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429250" y="400485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eng:1001, mgr:1002, mkt:1003, adm:1004, adm:1005, mkt:1006, acc:1007, acc:1008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29250" y="4548765"/>
            <a:ext cx="8115900" cy="4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1/1/2011:1001, 2/1/2012:1002, 3/1/2013:1003, 4/1/2014:1004, 5/1/2015:1005, 6/1/2016:1006, 7/1/2017:1007, 8/1/2018:1008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0" y="2813925"/>
            <a:ext cx="439200" cy="4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439200" y="2900450"/>
            <a:ext cx="8013000" cy="467700"/>
          </a:xfrm>
          <a:prstGeom prst="rect">
            <a:avLst/>
          </a:prstGeom>
          <a:solidFill>
            <a:srgbClr val="FFFF00">
              <a:alpha val="477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4415475" y="1265250"/>
            <a:ext cx="133200" cy="46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4505400" y="1802650"/>
            <a:ext cx="133200" cy="46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4646850" y="2295325"/>
            <a:ext cx="1332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11700" y="947050"/>
            <a:ext cx="42603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Row-Based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Optimal for read/writes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OLTP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Compression isn’t efficient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Aggregation isn’t </a:t>
            </a:r>
            <a:r>
              <a:rPr lang="en" sz="2400"/>
              <a:t>efficient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Efficient queries w/multi-columns</a:t>
            </a:r>
            <a:endParaRPr sz="2400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4723325" y="947050"/>
            <a:ext cx="42603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Column-Based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Writes are slower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OLAP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Compress greatly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Amazing for </a:t>
            </a:r>
            <a:r>
              <a:rPr lang="en" sz="2400"/>
              <a:t>aggregation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Inefficient queries w/multi-columns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Row-Oriented Database (Row store)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Column-Oriented Database (Column store)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Pros &amp; Cons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697975" y="110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{A08789FA-766C-474D-801A-D7CE455F195C}</a:tableStyleId>
              </a:tblPr>
              <a:tblGrid>
                <a:gridCol w="813400"/>
                <a:gridCol w="414100"/>
                <a:gridCol w="1081925"/>
                <a:gridCol w="1374675"/>
                <a:gridCol w="569200"/>
                <a:gridCol w="893250"/>
                <a:gridCol w="960525"/>
                <a:gridCol w="657400"/>
                <a:gridCol w="128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rowid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first_name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last_name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ssn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joined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Smith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1/1/1991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1/1/2011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White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102,000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2/2/1992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mgr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2/1/2012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Norman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Freeman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103,000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3/3/1993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mkt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3/1/2013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Smith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104,000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4/4/1994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4/1/2014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105,000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5/5/1995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5/1/2015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106,000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6/6/1996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mkt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6/1/2016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Hasan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107,000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7/7/1997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7/1/2017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Bilal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108,000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8/8/1998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8/1/2018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8881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47055"/>
            <a:ext cx="8520600" cy="3990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 indexes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first_name from emp where ssn = 666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* from emp where id = 1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sum(salary) from emp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Row-Oriented Database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4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Tables are stored as rows in disk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single block io read to the table fetches multiple rows with all their columns.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IOs are required to find a particular row in a table scan but once you find the row you get all columns for that row.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Row-Oriented Database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697975" y="110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{A08789FA-766C-474D-801A-D7CE455F195C}</a:tableStyleId>
              </a:tblPr>
              <a:tblGrid>
                <a:gridCol w="813400"/>
                <a:gridCol w="414100"/>
                <a:gridCol w="1081925"/>
                <a:gridCol w="1374675"/>
                <a:gridCol w="569200"/>
                <a:gridCol w="893250"/>
                <a:gridCol w="960525"/>
                <a:gridCol w="657400"/>
                <a:gridCol w="128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rowid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first_name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last_name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ssn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salary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joined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John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Smith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101,000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1/1/1991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1/1/2011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Kary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White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/2/1992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mgr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/1/2012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Norman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Freeman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/3/1993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mkt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/1/2013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Smith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/4/1994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/1/2014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/5/1995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/1/2015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Thee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106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/6/1996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mkt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/1/2016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Hasan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107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/7/1997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7/1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/2017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Ali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Bilal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108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,000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/8/1998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/1/2018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Row-Oriented Database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974925" y="1186975"/>
            <a:ext cx="6119400" cy="610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1001, 1, John, Smith, 111, 101,000, 1/1/1991, eng, 1/1/2011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1002</a:t>
            </a:r>
            <a:r>
              <a:rPr lang="en" sz="1600">
                <a:solidFill>
                  <a:srgbClr val="FF0000"/>
                </a:solidFill>
              </a:rPr>
              <a:t>,</a:t>
            </a:r>
            <a:r>
              <a:rPr lang="en" sz="1600">
                <a:solidFill>
                  <a:srgbClr val="FFFFFF"/>
                </a:solidFill>
              </a:rPr>
              <a:t>2,Kary,White,222,102,000,2/2/1992,mgr,2/1/2012</a:t>
            </a:r>
            <a:endParaRPr sz="1600"/>
          </a:p>
        </p:txBody>
      </p:sp>
      <p:sp>
        <p:nvSpPr>
          <p:cNvPr id="95" name="Google Shape;95;p19"/>
          <p:cNvSpPr/>
          <p:nvPr/>
        </p:nvSpPr>
        <p:spPr>
          <a:xfrm>
            <a:off x="974925" y="1945697"/>
            <a:ext cx="6119400" cy="623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1003,3,Norman,Freeman,333,103,000,3/3/1993,mkt,3/1/2013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1004,</a:t>
            </a:r>
            <a:r>
              <a:rPr lang="en" sz="1600">
                <a:solidFill>
                  <a:srgbClr val="FFFFFF"/>
                </a:solidFill>
              </a:rPr>
              <a:t>4,Nole,Smith,444,104,000,4/4/1994,adm,4/1/2014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974925" y="2717243"/>
            <a:ext cx="6119400" cy="584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1005,5,Dar,Sol,555,105,000,5/5/1995,adm,5/1/2015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1006,6,Yan,Thee,666,106,000,6/6/1996,mkt,6/1/2016</a:t>
            </a:r>
            <a:endParaRPr sz="1600"/>
          </a:p>
        </p:txBody>
      </p:sp>
      <p:sp>
        <p:nvSpPr>
          <p:cNvPr id="97" name="Google Shape;97;p19"/>
          <p:cNvSpPr/>
          <p:nvPr/>
        </p:nvSpPr>
        <p:spPr>
          <a:xfrm>
            <a:off x="974925" y="3449421"/>
            <a:ext cx="6119400" cy="757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1007,7,Hasan,Ali,777,107,000,7/7/1997,acc,7/1/2017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1008,</a:t>
            </a:r>
            <a:r>
              <a:rPr lang="en" sz="1600">
                <a:solidFill>
                  <a:srgbClr val="FFFFFF"/>
                </a:solidFill>
              </a:rPr>
              <a:t>8,Ali,Bilal,888,108,000,8/8/1998,acc,8/1/2018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first_name from emp where ssn=666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227800" y="1502775"/>
            <a:ext cx="6119400" cy="610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1001, 1, John, Smith, 111, 101,000, 1/1/1991, eng, 1/1/2011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1002</a:t>
            </a:r>
            <a:r>
              <a:rPr lang="en" sz="1600">
                <a:solidFill>
                  <a:srgbClr val="FF0000"/>
                </a:solidFill>
              </a:rPr>
              <a:t>,</a:t>
            </a:r>
            <a:r>
              <a:rPr lang="en" sz="1600">
                <a:solidFill>
                  <a:srgbClr val="FFFFFF"/>
                </a:solidFill>
              </a:rPr>
              <a:t>2,Kary,White,222,102,000,2/2/1992,mgr,2/1/2012</a:t>
            </a:r>
            <a:endParaRPr sz="1600"/>
          </a:p>
        </p:txBody>
      </p:sp>
      <p:sp>
        <p:nvSpPr>
          <p:cNvPr id="104" name="Google Shape;104;p20"/>
          <p:cNvSpPr/>
          <p:nvPr/>
        </p:nvSpPr>
        <p:spPr>
          <a:xfrm>
            <a:off x="1227800" y="2261497"/>
            <a:ext cx="6119400" cy="623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1003,3,Norman,Freeman,333,103,000,3/3/1993,mkt,3/1/2013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1004,4,Nole,Smith,444,104,000,4/4/1994,adm,4/1/2014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227800" y="3033043"/>
            <a:ext cx="6119400" cy="5841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1005,5,Dar,Sol,555,105,000,5/5/1995,adm,5/1/2015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1006,6,Yan,Thee,666,106,000,6/6/1996,mkt,6/1/2016</a:t>
            </a:r>
            <a:endParaRPr sz="1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900" y="1486350"/>
            <a:ext cx="627300" cy="6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900" y="2343363"/>
            <a:ext cx="627300" cy="6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900" y="3120838"/>
            <a:ext cx="627300" cy="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id = 1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275" y="1611875"/>
            <a:ext cx="627300" cy="6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1227800" y="1620125"/>
            <a:ext cx="6119400" cy="610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1001, 1, John, Smith, 111, 101,000, 1/1/1991, eng, 1/1/2011</a:t>
            </a:r>
            <a:r>
              <a:rPr lang="en" sz="1600">
                <a:solidFill>
                  <a:srgbClr val="FF0000"/>
                </a:solidFill>
              </a:rPr>
              <a:t>|||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1002</a:t>
            </a:r>
            <a:r>
              <a:rPr lang="en" sz="1600">
                <a:solidFill>
                  <a:srgbClr val="FF0000"/>
                </a:solidFill>
              </a:rPr>
              <a:t>,</a:t>
            </a:r>
            <a:r>
              <a:rPr lang="en" sz="1600">
                <a:solidFill>
                  <a:srgbClr val="FFFFFF"/>
                </a:solidFill>
              </a:rPr>
              <a:t>2,Kary,White,222,102,000,2/2/1992,mgr,2/1/2012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