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A6A615-9A03-4133-B530-D4FAE24B6587}">
  <a:tblStyle styleId="{48A6A615-9A03-4133-B530-D4FAE24B6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ca7a29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ca7a29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4df6d3143522a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4df6d3143522a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ca7a29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ca7a29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ca7a29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ca7a29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f6a8525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f6a8525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f6a852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f6a852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6c0321f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6c0321f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ca7a29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ca7a29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ca7a29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ca7a29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150" y="2519425"/>
            <a:ext cx="79893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Partitioning Explained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37113" y="3448850"/>
            <a:ext cx="36075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husseinnasser.com</a:t>
            </a:r>
            <a:endParaRPr sz="2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39" y="-142675"/>
            <a:ext cx="5661324" cy="31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Partitioning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60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Updates that move rows from a partition to another (slow or fail sometimes)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Inefficient queries could accidently scan all partitions resulting in slower performance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Schema changes can be challenging (DBMS could manage it though)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Partitioning?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Horizontal Partitioning vs Vertical Partitioning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Partitioning Types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Partitioning vs Sharding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Partitioning?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Horizontal Partitioning vs </a:t>
            </a:r>
            <a:r>
              <a:rPr lang="en" sz="2400"/>
              <a:t>Vertical</a:t>
            </a:r>
            <a:r>
              <a:rPr lang="en" sz="2400"/>
              <a:t> Partitioning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Partitioning Types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Partitioning vs Sharding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667550" y="3316950"/>
            <a:ext cx="1714500" cy="374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Partitioning?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25" y="1556250"/>
            <a:ext cx="1714526" cy="2148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5"/>
          <p:cNvGraphicFramePr/>
          <p:nvPr/>
        </p:nvGraphicFramePr>
        <p:xfrm>
          <a:off x="6667250" y="11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Ali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Mike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Edmond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….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70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0,001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Kim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70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0,002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Ali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6667250" y="370775"/>
            <a:ext cx="2476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CUSTOMERS Table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38049"/>
            <a:ext cx="1811425" cy="158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3" idx="3"/>
            <a:endCxn id="70" idx="1"/>
          </p:cNvCxnSpPr>
          <p:nvPr/>
        </p:nvCxnSpPr>
        <p:spPr>
          <a:xfrm>
            <a:off x="2123125" y="2630549"/>
            <a:ext cx="257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2171675" y="1741251"/>
            <a:ext cx="2607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SELECT</a:t>
            </a:r>
            <a:r>
              <a:rPr lang="en" sz="1200"/>
              <a:t> Name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FROM</a:t>
            </a:r>
            <a:r>
              <a:rPr lang="en" sz="1200"/>
              <a:t> CUSTOMERS_TABLE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WHERE </a:t>
            </a:r>
            <a:r>
              <a:rPr lang="en" sz="1200"/>
              <a:t>ID = 700,001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8662150" y="1288675"/>
            <a:ext cx="11100" cy="3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6541350" y="3299700"/>
            <a:ext cx="1811400" cy="344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7158725" y="1022928"/>
            <a:ext cx="1994700" cy="2074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39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Partitioning</a:t>
            </a:r>
            <a:r>
              <a:rPr lang="en"/>
              <a:t>?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0287"/>
            <a:ext cx="1381675" cy="12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93375" y="1878013"/>
            <a:ext cx="28665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Which “partition” is customer 700,001 </a:t>
            </a:r>
            <a:r>
              <a:rPr lang="en" sz="1200">
                <a:solidFill>
                  <a:schemeClr val="dk1"/>
                </a:solidFill>
              </a:rPr>
              <a:t> in?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Partition CUSTOMERS_800K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029175" y="1217176"/>
            <a:ext cx="2607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</a:rPr>
              <a:t>SELECT</a:t>
            </a:r>
            <a:r>
              <a:rPr lang="en" sz="1200">
                <a:solidFill>
                  <a:schemeClr val="dk1"/>
                </a:solidFill>
              </a:rPr>
              <a:t> Name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</a:rPr>
              <a:t>FROM</a:t>
            </a:r>
            <a:r>
              <a:rPr lang="en" sz="1200">
                <a:solidFill>
                  <a:schemeClr val="dk1"/>
                </a:solidFill>
              </a:rPr>
              <a:t> CUSTOMERS_TABLE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</a:rPr>
              <a:t>WHERE </a:t>
            </a:r>
            <a:r>
              <a:rPr lang="en" sz="1200">
                <a:solidFill>
                  <a:schemeClr val="dk1"/>
                </a:solidFill>
              </a:rPr>
              <a:t>ID = 700,001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cxnSp>
        <p:nvCxnSpPr>
          <p:cNvPr id="87" name="Google Shape;87;p16"/>
          <p:cNvCxnSpPr>
            <a:stCxn id="84" idx="3"/>
          </p:cNvCxnSpPr>
          <p:nvPr/>
        </p:nvCxnSpPr>
        <p:spPr>
          <a:xfrm flipH="1" rot="10800000">
            <a:off x="1693375" y="2595575"/>
            <a:ext cx="34959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1872700" y="3271975"/>
            <a:ext cx="2234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1 million rows table into 5 tables called partitions.. Same schema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54091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Ali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Edmond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5409125" y="20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200,001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James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r>
                        <a:rPr lang="en" sz="900"/>
                        <a:t>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Smith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5409125" y="38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r>
                        <a:rPr lang="en" sz="900"/>
                        <a:t>00,001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Nasser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r>
                        <a:rPr lang="en" sz="900"/>
                        <a:t>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Karen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7337675" y="10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600,001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Nada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700,001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Kim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800,000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Tyler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6"/>
          <p:cNvGraphicFramePr/>
          <p:nvPr/>
        </p:nvGraphicFramePr>
        <p:xfrm>
          <a:off x="7313713" y="3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{48A6A615-9A03-4133-B530-D4FAE24B6587}</a:tableStyleId>
              </a:tblPr>
              <a:tblGrid>
                <a:gridCol w="902450"/>
                <a:gridCol w="782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800,001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Paul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1,000,000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Rick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6"/>
          <p:cNvSpPr txBox="1"/>
          <p:nvPr/>
        </p:nvSpPr>
        <p:spPr>
          <a:xfrm>
            <a:off x="5319000" y="56100"/>
            <a:ext cx="1994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CUSTOMERS_200K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254138" y="1728225"/>
            <a:ext cx="1994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CUSTOMERS_400K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254150" y="3373925"/>
            <a:ext cx="1994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CUSTOMERS_600K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224274" y="673625"/>
            <a:ext cx="1863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CUSTOMERS_800K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248124" y="3219275"/>
            <a:ext cx="1815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CUSTOMERS_1M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158725" y="2023776"/>
            <a:ext cx="1994700" cy="344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vs </a:t>
            </a:r>
            <a:r>
              <a:rPr lang="en"/>
              <a:t>Horizontal</a:t>
            </a:r>
            <a:r>
              <a:rPr lang="en"/>
              <a:t> Partitioning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Horizontal Partitioning splits rows into partitions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Range or list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Vertical</a:t>
            </a:r>
            <a:r>
              <a:rPr lang="en" sz="2400"/>
              <a:t> partitioning splits columns partitions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Large column (blob) that you can store in a slow access drive in its own tablespace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Types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Range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Dates, ids (e.g. by logdate or customerid from to)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List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Discrete</a:t>
            </a:r>
            <a:r>
              <a:rPr lang="en" sz="2400"/>
              <a:t> values (e.g. states CA, AL, etc.) or zip codes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Hash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Hash functions (consistent hashing)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</a:t>
            </a:r>
            <a:r>
              <a:rPr lang="en"/>
              <a:t> Partitioning vs Sharding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9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HP splits big table into multiple tables in the same database, client is agnostic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Sharding splits big table into multiple tables across multiple database servers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HP table name changes (or schema)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Sharding everything is the same but server changes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</a:t>
            </a:r>
            <a:r>
              <a:rPr lang="en"/>
              <a:t>Example with Postgres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Spin up a postgres instance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table and Insert 10 million rows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partitions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r>
              <a:rPr lang="en"/>
              <a:t> of Partitioning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42150"/>
            <a:ext cx="8520600" cy="340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Improves query performance when accessing a single partition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Sequential scan vs scattered index scan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bulk loading (attach partition)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Archive old data that are barely accessed into cheap storage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