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4F839-7119-4C54-843B-0EEFD78ED499}">
  <a:tblStyle styleId="{E994F839-7119-4C54-843B-0EEFD78ED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ca7a29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ca7a29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ca7a29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ca7a29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ca7a291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ca7a291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ca7a29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ca7a29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ca7a29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ca7a29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ca7a29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ca7a29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ca7a29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ca7a29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ca7a291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ca7a291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6c0321f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6c0321f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ca7a29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ca7a29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canva.com/design/DADrSCuKg4I/5sKekxVdctoGGq7Ri9O5GQ/edit" TargetMode="External"/><Relationship Id="rId5" Type="http://schemas.openxmlformats.org/officeDocument/2006/relationships/hyperlink" Target="https://en.wikipedia.org/wiki/Shard_(database_architecture)#Database_architecture" TargetMode="External"/><Relationship Id="rId6" Type="http://schemas.openxmlformats.org/officeDocument/2006/relationships/hyperlink" Target="https://www.quora.com/How-does-base64-encoding-work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150" y="2519425"/>
            <a:ext cx="7989300" cy="8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 &amp; Consistent Hashing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475" y="304800"/>
            <a:ext cx="2329866" cy="22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875" y="3388825"/>
            <a:ext cx="693758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975" y="3388825"/>
            <a:ext cx="693758" cy="86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925" y="3388825"/>
            <a:ext cx="693758" cy="869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55425" y="253100"/>
            <a:ext cx="52431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husseinnasser.com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r>
              <a:rPr lang="en"/>
              <a:t> of Sharding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Scalability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Memory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Security (users can access certain shards)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Optimal and Smaller index size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Sharding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60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 client (aware of the shard)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Transactions across shards problem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Rollbacks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Schema changes are hard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Joins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to be something you know in the query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sharding?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Consistent Hashing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Horizontal Partitioning vs Sharding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 (Code with Postgres)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54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is sharding?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Consistent Hashing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Horizontal</a:t>
            </a:r>
            <a:r>
              <a:rPr lang="en" sz="2400"/>
              <a:t> Partitioning vs Sharding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 (Code with Postgres)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Summary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Sharding?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25" y="1556250"/>
            <a:ext cx="1714526" cy="2148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6667250" y="119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{E994F839-7119-4C54-843B-0EEFD78ED499}</a:tableStyleId>
              </a:tblPr>
              <a:tblGrid>
                <a:gridCol w="550925"/>
                <a:gridCol w="1133800"/>
                <a:gridCol w="591400"/>
              </a:tblGrid>
              <a:tr h="31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Url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urlid*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8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https://www.canva.com/design/DADrSCuKg4I/5sKekxVdctoGGq7Ri9O5GQ/edit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5FTOJ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98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https://en.wikipedia.org/wiki/Shard_(database_architecture)#Database_architecture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CeG0z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….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….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….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….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6"/>
                        </a:rPr>
                        <a:t>https://www.quora.com/How-does-base64-encoding-work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J9COp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6667250" y="370775"/>
            <a:ext cx="2476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</a:t>
            </a:r>
            <a:r>
              <a:rPr lang="en"/>
              <a:t>shortener</a:t>
            </a:r>
            <a:r>
              <a:rPr lang="en"/>
              <a:t> table with 1 million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URL_TABLE</a:t>
            </a:r>
            <a:endParaRPr b="1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838049"/>
            <a:ext cx="1811425" cy="158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>
            <a:stCxn id="75" idx="3"/>
            <a:endCxn id="72" idx="1"/>
          </p:cNvCxnSpPr>
          <p:nvPr/>
        </p:nvCxnSpPr>
        <p:spPr>
          <a:xfrm>
            <a:off x="2123125" y="2630549"/>
            <a:ext cx="257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2171675" y="1741251"/>
            <a:ext cx="2607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SELECT</a:t>
            </a:r>
            <a:r>
              <a:rPr lang="en" sz="1200"/>
              <a:t> URL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FROM</a:t>
            </a:r>
            <a:r>
              <a:rPr lang="en" sz="1200"/>
              <a:t> URL_TABLE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WHERE </a:t>
            </a:r>
            <a:r>
              <a:rPr lang="en" sz="1200"/>
              <a:t>URLID = </a:t>
            </a:r>
            <a:r>
              <a:rPr lang="en" sz="1200">
                <a:solidFill>
                  <a:srgbClr val="CC0000"/>
                </a:solidFill>
              </a:rPr>
              <a:t>“</a:t>
            </a:r>
            <a:r>
              <a:rPr lang="en" sz="1200">
                <a:solidFill>
                  <a:srgbClr val="CC0000"/>
                </a:solidFill>
              </a:rPr>
              <a:t>5FTOJ“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39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Sharding?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309675"/>
            <a:ext cx="677500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866750" y="523738"/>
            <a:ext cx="1114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200k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S1</a:t>
            </a:r>
            <a:endParaRPr b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0287"/>
            <a:ext cx="1381675" cy="12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121717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217647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313577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3984800"/>
            <a:ext cx="677500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693375" y="2056138"/>
            <a:ext cx="28665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Which database server is </a:t>
            </a:r>
            <a:r>
              <a:rPr b="1" lang="en" sz="1200">
                <a:solidFill>
                  <a:srgbClr val="FF0000"/>
                </a:solidFill>
              </a:rPr>
              <a:t>5FTOJ</a:t>
            </a:r>
            <a:r>
              <a:rPr lang="en" sz="1200">
                <a:solidFill>
                  <a:schemeClr val="dk1"/>
                </a:solidFill>
              </a:rPr>
              <a:t> in?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Server 3!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866750" y="1457125"/>
            <a:ext cx="1114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S2 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5866750" y="2390525"/>
            <a:ext cx="1114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S3 </a:t>
            </a: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5866750" y="3323913"/>
            <a:ext cx="1114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S4 </a:t>
            </a:r>
            <a:endParaRPr b="1"/>
          </a:p>
        </p:txBody>
      </p:sp>
      <p:sp>
        <p:nvSpPr>
          <p:cNvPr id="94" name="Google Shape;94;p16"/>
          <p:cNvSpPr txBox="1"/>
          <p:nvPr/>
        </p:nvSpPr>
        <p:spPr>
          <a:xfrm>
            <a:off x="5866750" y="4198850"/>
            <a:ext cx="1114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200k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S5 </a:t>
            </a:r>
            <a:endParaRPr b="1"/>
          </a:p>
        </p:txBody>
      </p:sp>
      <p:sp>
        <p:nvSpPr>
          <p:cNvPr id="95" name="Google Shape;95;p16"/>
          <p:cNvSpPr txBox="1"/>
          <p:nvPr/>
        </p:nvSpPr>
        <p:spPr>
          <a:xfrm>
            <a:off x="2186425" y="1765651"/>
            <a:ext cx="2607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SELECT</a:t>
            </a:r>
            <a:r>
              <a:rPr lang="en" sz="1200"/>
              <a:t> URL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FROM</a:t>
            </a:r>
            <a:r>
              <a:rPr lang="en" sz="1200"/>
              <a:t> URL_TABLE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WHERE </a:t>
            </a:r>
            <a:r>
              <a:rPr lang="en" sz="1200"/>
              <a:t>URLID = </a:t>
            </a:r>
            <a:r>
              <a:rPr lang="en" sz="1200">
                <a:solidFill>
                  <a:srgbClr val="CC0000"/>
                </a:solidFill>
              </a:rPr>
              <a:t>“5FTOJ“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96" name="Google Shape;96;p16"/>
          <p:cNvCxnSpPr>
            <a:stCxn id="85" idx="3"/>
          </p:cNvCxnSpPr>
          <p:nvPr/>
        </p:nvCxnSpPr>
        <p:spPr>
          <a:xfrm flipH="1" rot="10800000">
            <a:off x="1693375" y="2595575"/>
            <a:ext cx="3495900" cy="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6757150" y="2096675"/>
            <a:ext cx="19611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1 million rows table into 5 database instances.. Same schema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25" y="836350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7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843625" y="1685375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postgres:5432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99142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postgres:5433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87977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postgres:5434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930250" y="2431575"/>
            <a:ext cx="32835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Hash(“</a:t>
            </a:r>
            <a:r>
              <a:rPr lang="en" sz="3000">
                <a:solidFill>
                  <a:srgbClr val="FF0000"/>
                </a:solidFill>
              </a:rPr>
              <a:t>Input1</a:t>
            </a:r>
            <a:r>
              <a:rPr lang="en" sz="3000"/>
              <a:t>”)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5432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067100" y="2566025"/>
            <a:ext cx="32835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Hash(“</a:t>
            </a:r>
            <a:r>
              <a:rPr lang="en" sz="3000">
                <a:solidFill>
                  <a:srgbClr val="FF0000"/>
                </a:solidFill>
              </a:rPr>
              <a:t>Input2</a:t>
            </a:r>
            <a:r>
              <a:rPr lang="en" sz="3000"/>
              <a:t>”)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5433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971850" y="2431563"/>
            <a:ext cx="32835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Hash(“</a:t>
            </a:r>
            <a:r>
              <a:rPr lang="en" sz="3000">
                <a:solidFill>
                  <a:srgbClr val="FF0000"/>
                </a:solidFill>
              </a:rPr>
              <a:t>Input3</a:t>
            </a:r>
            <a:r>
              <a:rPr lang="en" sz="3000"/>
              <a:t>”)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5434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25" y="836350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7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843625" y="1685375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postgres:5432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99142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postgres:5433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87977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postgres:5434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067100" y="2566025"/>
            <a:ext cx="32835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Hash(“</a:t>
            </a:r>
            <a:r>
              <a:rPr lang="en" sz="3000">
                <a:solidFill>
                  <a:srgbClr val="FF0000"/>
                </a:solidFill>
              </a:rPr>
              <a:t>Input2</a:t>
            </a:r>
            <a:r>
              <a:rPr lang="en" sz="3000"/>
              <a:t>”)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5433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067100" y="2716638"/>
            <a:ext cx="32835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Hash(“</a:t>
            </a:r>
            <a:r>
              <a:rPr lang="en" sz="3000">
                <a:solidFill>
                  <a:srgbClr val="FF0000"/>
                </a:solidFill>
              </a:rPr>
              <a:t>Input3</a:t>
            </a:r>
            <a:r>
              <a:rPr lang="en" sz="3000"/>
              <a:t>”)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5434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Hashing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25" y="836350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07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2285525"/>
            <a:ext cx="677500" cy="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3843625" y="1685375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postgres:5432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99142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postgres:5433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79775" y="3134550"/>
            <a:ext cx="1546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postgres:5434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510900" y="2411700"/>
            <a:ext cx="42054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</a:t>
            </a:r>
            <a:r>
              <a:rPr lang="en" sz="3000"/>
              <a:t>(“</a:t>
            </a:r>
            <a:r>
              <a:rPr lang="en" sz="3000">
                <a:solidFill>
                  <a:srgbClr val="FF0000"/>
                </a:solidFill>
              </a:rPr>
              <a:t>Input2</a:t>
            </a:r>
            <a:r>
              <a:rPr lang="en" sz="3000"/>
              <a:t>”) % 3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1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+5432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=5433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</a:t>
            </a:r>
            <a:r>
              <a:rPr lang="en"/>
              <a:t> Partitioning vs Sharding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349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HP splits big table into multiple tables in the same database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Sharding splits big table into multiple tables across multiple database servers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HP table name changes (or schema)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Sharding everything is the same but server changes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with Postgres (Url </a:t>
            </a:r>
            <a:r>
              <a:rPr lang="en"/>
              <a:t>shortener</a:t>
            </a:r>
            <a:r>
              <a:rPr lang="en"/>
              <a:t>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Spin up 3 postgres instances with </a:t>
            </a:r>
            <a:r>
              <a:rPr lang="en" sz="2400"/>
              <a:t>identical</a:t>
            </a:r>
            <a:r>
              <a:rPr lang="en" sz="2400"/>
              <a:t> </a:t>
            </a:r>
            <a:r>
              <a:rPr lang="en" sz="2400"/>
              <a:t>schema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5432, 5433, 5434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to the sharded databases.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Reads from the sharded databases.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