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55cfdbd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5cfdbd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b320e59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320e59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b320e59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b320e59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b320e59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b320e59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ef99eba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ef99eba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ef99eba6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ef99eba6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f99eba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f99eba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96050" y="2460425"/>
            <a:ext cx="7989300" cy="168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Homomorphic</a:t>
            </a:r>
            <a:endParaRPr/>
          </a:p>
          <a:p>
            <a:pPr indent="0" lvl="0" marL="0" rtl="0" algn="ctr">
              <a:spcBef>
                <a:spcPts val="0"/>
              </a:spcBef>
              <a:spcAft>
                <a:spcPts val="0"/>
              </a:spcAft>
              <a:buNone/>
            </a:pPr>
            <a:r>
              <a:rPr lang="en"/>
              <a:t>Encryption</a:t>
            </a:r>
            <a:endParaRPr/>
          </a:p>
        </p:txBody>
      </p:sp>
      <p:sp>
        <p:nvSpPr>
          <p:cNvPr id="55" name="Google Shape;55;p13"/>
          <p:cNvSpPr txBox="1"/>
          <p:nvPr>
            <p:ph idx="1" type="subTitle"/>
          </p:nvPr>
        </p:nvSpPr>
        <p:spPr>
          <a:xfrm>
            <a:off x="311700" y="42640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husseinnasser.com</a:t>
            </a:r>
            <a:endParaRPr/>
          </a:p>
        </p:txBody>
      </p:sp>
      <p:pic>
        <p:nvPicPr>
          <p:cNvPr id="56" name="Google Shape;56;p13"/>
          <p:cNvPicPr preferRelativeResize="0"/>
          <p:nvPr/>
        </p:nvPicPr>
        <p:blipFill>
          <a:blip r:embed="rId3">
            <a:alphaModFix/>
          </a:blip>
          <a:stretch>
            <a:fillRect/>
          </a:stretch>
        </p:blipFill>
        <p:spPr>
          <a:xfrm>
            <a:off x="3135400" y="6725"/>
            <a:ext cx="2873175" cy="287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Homomorphic</a:t>
            </a:r>
            <a:r>
              <a:rPr lang="en"/>
              <a:t> Encryption</a:t>
            </a:r>
            <a:endParaRPr/>
          </a:p>
        </p:txBody>
      </p:sp>
      <p:sp>
        <p:nvSpPr>
          <p:cNvPr id="62" name="Google Shape;62;p14"/>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50000"/>
              </a:lnSpc>
              <a:spcBef>
                <a:spcPts val="1200"/>
              </a:spcBef>
              <a:spcAft>
                <a:spcPts val="0"/>
              </a:spcAft>
              <a:buSzPts val="2400"/>
              <a:buChar char="●"/>
            </a:pPr>
            <a:r>
              <a:rPr lang="en" sz="2400"/>
              <a:t>What is</a:t>
            </a:r>
            <a:r>
              <a:rPr lang="en" sz="2400"/>
              <a:t> </a:t>
            </a:r>
            <a:r>
              <a:rPr lang="en" sz="2400"/>
              <a:t>Encryption?</a:t>
            </a:r>
            <a:endParaRPr sz="2400"/>
          </a:p>
          <a:p>
            <a:pPr indent="-381000" lvl="0" marL="457200" rtl="0" algn="l">
              <a:lnSpc>
                <a:spcPct val="150000"/>
              </a:lnSpc>
              <a:spcBef>
                <a:spcPts val="0"/>
              </a:spcBef>
              <a:spcAft>
                <a:spcPts val="0"/>
              </a:spcAft>
              <a:buSzPts val="2400"/>
              <a:buChar char="●"/>
            </a:pPr>
            <a:r>
              <a:rPr lang="en" sz="2400"/>
              <a:t>Why we can’t always Encrypt?</a:t>
            </a:r>
            <a:endParaRPr sz="2400"/>
          </a:p>
          <a:p>
            <a:pPr indent="-381000" lvl="0" marL="457200" rtl="0" algn="l">
              <a:lnSpc>
                <a:spcPct val="150000"/>
              </a:lnSpc>
              <a:spcBef>
                <a:spcPts val="0"/>
              </a:spcBef>
              <a:spcAft>
                <a:spcPts val="0"/>
              </a:spcAft>
              <a:buSzPts val="2400"/>
              <a:buChar char="●"/>
            </a:pPr>
            <a:r>
              <a:rPr lang="en" sz="2400"/>
              <a:t>Homomorphic Encryption</a:t>
            </a:r>
            <a:endParaRPr sz="2400"/>
          </a:p>
          <a:p>
            <a:pPr indent="-381000" lvl="0" marL="457200" rtl="0" algn="l">
              <a:lnSpc>
                <a:spcPct val="150000"/>
              </a:lnSpc>
              <a:spcBef>
                <a:spcPts val="0"/>
              </a:spcBef>
              <a:spcAft>
                <a:spcPts val="0"/>
              </a:spcAft>
              <a:buSzPts val="2400"/>
              <a:buChar char="●"/>
            </a:pPr>
            <a:r>
              <a:rPr lang="en" sz="2400"/>
              <a:t>Demo (IBM FHE toolkit)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Encryption</a:t>
            </a:r>
            <a:endParaRPr/>
          </a:p>
        </p:txBody>
      </p:sp>
      <p:sp>
        <p:nvSpPr>
          <p:cNvPr id="68" name="Google Shape;68;p15"/>
          <p:cNvSpPr txBox="1"/>
          <p:nvPr/>
        </p:nvSpPr>
        <p:spPr>
          <a:xfrm>
            <a:off x="2747525" y="1387625"/>
            <a:ext cx="3996300" cy="2257200"/>
          </a:xfrm>
          <a:prstGeom prst="rect">
            <a:avLst/>
          </a:prstGeom>
          <a:noFill/>
          <a:ln>
            <a:noFill/>
          </a:ln>
        </p:spPr>
        <p:txBody>
          <a:bodyPr anchorCtr="0" anchor="t" bIns="91425" lIns="91425" spcFirstLastPara="1" rIns="91425" wrap="square" tIns="91425">
            <a:noAutofit/>
          </a:bodyPr>
          <a:lstStyle/>
          <a:p>
            <a:pPr indent="0" lvl="0" marL="279400" marR="139700" rtl="0" algn="just">
              <a:lnSpc>
                <a:spcPct val="115000"/>
              </a:lnSpc>
              <a:spcBef>
                <a:spcPts val="0"/>
              </a:spcBef>
              <a:spcAft>
                <a:spcPts val="0"/>
              </a:spcAft>
              <a:buClr>
                <a:schemeClr val="dk1"/>
              </a:buClr>
              <a:buSzPts val="1100"/>
              <a:buFont typeface="Arial"/>
              <a:buNone/>
            </a:pPr>
            <a:r>
              <a:rPr b="1" lang="en" sz="1050">
                <a:solidFill>
                  <a:schemeClr val="dk1"/>
                </a:solidFill>
              </a:rPr>
              <a:t>Lorem Ipsum</a:t>
            </a:r>
            <a:r>
              <a:rPr lang="en" sz="1050">
                <a:solidFill>
                  <a:schemeClr val="dk1"/>
                </a:solidFill>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1050">
              <a:solidFill>
                <a:schemeClr val="dk1"/>
              </a:solidFill>
            </a:endParaRPr>
          </a:p>
          <a:p>
            <a:pPr indent="0" lvl="0" marL="279400" marR="139700" rtl="0" algn="l">
              <a:lnSpc>
                <a:spcPct val="115000"/>
              </a:lnSpc>
              <a:spcBef>
                <a:spcPts val="110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3588088" y="1742275"/>
            <a:ext cx="2315175" cy="143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Encryption</a:t>
            </a:r>
            <a:endParaRPr/>
          </a:p>
        </p:txBody>
      </p:sp>
      <p:sp>
        <p:nvSpPr>
          <p:cNvPr id="75" name="Google Shape;75;p16"/>
          <p:cNvSpPr txBox="1"/>
          <p:nvPr/>
        </p:nvSpPr>
        <p:spPr>
          <a:xfrm>
            <a:off x="2747525" y="1318775"/>
            <a:ext cx="3996300" cy="3575400"/>
          </a:xfrm>
          <a:prstGeom prst="rect">
            <a:avLst/>
          </a:prstGeom>
          <a:noFill/>
          <a:ln>
            <a:noFill/>
          </a:ln>
        </p:spPr>
        <p:txBody>
          <a:bodyPr anchorCtr="0" anchor="t" bIns="91425" lIns="91425" spcFirstLastPara="1" rIns="91425" wrap="square" tIns="91425">
            <a:noAutofit/>
          </a:bodyPr>
          <a:lstStyle/>
          <a:p>
            <a:pPr indent="0" lvl="0" marL="279400" marR="139700" rtl="0" algn="just">
              <a:lnSpc>
                <a:spcPct val="115000"/>
              </a:lnSpc>
              <a:spcBef>
                <a:spcPts val="0"/>
              </a:spcBef>
              <a:spcAft>
                <a:spcPts val="0"/>
              </a:spcAft>
              <a:buNone/>
            </a:pPr>
            <a:r>
              <a:rPr lang="en" sz="1050">
                <a:solidFill>
                  <a:schemeClr val="dk1"/>
                </a:solidFill>
              </a:rPr>
              <a:t>A38b8q1TmcKDXmDOzwoyEbS2JNailCX89Dgx25yspz7lKp/REHIFHFx6MA72SjZ9n+LiEK0kSnHd9jj9aDFyisVF5Q/vU4XcVamhZI1wqPY9/sZIuFF6a51N4QRRZ9jL54YUruLN4GhmkabD12Gv2Jr1RwjXJ9ZB/J1ogdr5Jk8+InPllDJfWvrxs3QKLVQRBULnvRUqF0kBo0Nylxxeo9rZXyRQKxazu7vuh2H3kZBDRPlR/4QWfBEQC9yfeSeyP/QyXwA4VFApR+4wQatEdOIj0JHwhY406FQpiJg7Otvzbm+X0jZbSPLeZ+DBHYmtLx4EfOeRVyjx4z62dnFQNtrw2RejlTRYqFVGLDuHXgUXtBKPDp+1JCop9nbjrRnrKLBnoZKnccEUoL4+boxYP2DV94MAfLTRuITsRHlvWihXC0r+s9MNcAdBV90MWIqgaUzerI9Jm/DMA1RgtGbWbvvERky/J2/Nvq//ghfxa7/EneaDBaGuKKswIesv2gzTk/wmOOXhz9Xq8k/oD0rWL6kQ3oGcrEzt2GLxKj1TeXfgMg56fVLVGlY/oCW+ky2/92t4Dv6CplIgbUGenCK+DlzH/b+Ekhjb2QoC5S+p9BG1VI1dWLRionc0e9Bui60iz8na3gJYcunyb95qqBG8P7Jb5drDc5w1d7+mLnE0yfUGvX70bg2Et+sC4vJ9Wk65B/UdLy2nhyhqdqhHWy4qjt4VggpsbLliQStQJ7UCQssOU0iZBtdk1wFOVyatCUQw</a:t>
            </a:r>
            <a:endParaRPr sz="1050">
              <a:solidFill>
                <a:schemeClr val="dk1"/>
              </a:solidFill>
            </a:endParaRPr>
          </a:p>
          <a:p>
            <a:pPr indent="0" lvl="0" marL="279400" marR="139700" rtl="0" algn="l">
              <a:lnSpc>
                <a:spcPct val="115000"/>
              </a:lnSpc>
              <a:spcBef>
                <a:spcPts val="1100"/>
              </a:spcBef>
              <a:spcAft>
                <a:spcPts val="0"/>
              </a:spcAft>
              <a:buNone/>
            </a:pPr>
            <a:r>
              <a:t/>
            </a:r>
            <a:endParaRPr sz="1050">
              <a:solidFill>
                <a:schemeClr val="dk1"/>
              </a:solidFill>
            </a:endParaRPr>
          </a:p>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3588075" y="2132350"/>
            <a:ext cx="2315175" cy="143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Encryption</a:t>
            </a:r>
            <a:endParaRPr/>
          </a:p>
        </p:txBody>
      </p:sp>
      <p:sp>
        <p:nvSpPr>
          <p:cNvPr id="82" name="Google Shape;82;p17"/>
          <p:cNvSpPr txBox="1"/>
          <p:nvPr/>
        </p:nvSpPr>
        <p:spPr>
          <a:xfrm>
            <a:off x="2747525" y="1387625"/>
            <a:ext cx="3996300" cy="2257200"/>
          </a:xfrm>
          <a:prstGeom prst="rect">
            <a:avLst/>
          </a:prstGeom>
          <a:noFill/>
          <a:ln>
            <a:noFill/>
          </a:ln>
        </p:spPr>
        <p:txBody>
          <a:bodyPr anchorCtr="0" anchor="t" bIns="91425" lIns="91425" spcFirstLastPara="1" rIns="91425" wrap="square" tIns="91425">
            <a:noAutofit/>
          </a:bodyPr>
          <a:lstStyle/>
          <a:p>
            <a:pPr indent="0" lvl="0" marL="279400" marR="139700" rtl="0" algn="just">
              <a:lnSpc>
                <a:spcPct val="115000"/>
              </a:lnSpc>
              <a:spcBef>
                <a:spcPts val="0"/>
              </a:spcBef>
              <a:spcAft>
                <a:spcPts val="0"/>
              </a:spcAft>
              <a:buNone/>
            </a:pPr>
            <a:r>
              <a:rPr b="1" lang="en" sz="1050">
                <a:solidFill>
                  <a:schemeClr val="dk1"/>
                </a:solidFill>
              </a:rPr>
              <a:t>Lorem Ipsum</a:t>
            </a:r>
            <a:r>
              <a:rPr lang="en" sz="1050">
                <a:solidFill>
                  <a:schemeClr val="dk1"/>
                </a:solidFill>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1050">
              <a:solidFill>
                <a:schemeClr val="dk1"/>
              </a:solidFill>
            </a:endParaRPr>
          </a:p>
          <a:p>
            <a:pPr indent="0" lvl="0" marL="279400" marR="139700" rtl="0" algn="l">
              <a:lnSpc>
                <a:spcPct val="115000"/>
              </a:lnSpc>
              <a:spcBef>
                <a:spcPts val="1100"/>
              </a:spcBef>
              <a:spcAft>
                <a:spcPts val="0"/>
              </a:spcAft>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can’t always encrypt</a:t>
            </a:r>
            <a:endParaRPr/>
          </a:p>
        </p:txBody>
      </p:sp>
      <p:sp>
        <p:nvSpPr>
          <p:cNvPr id="88" name="Google Shape;88;p18"/>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50000"/>
              </a:lnSpc>
              <a:spcBef>
                <a:spcPts val="1200"/>
              </a:spcBef>
              <a:spcAft>
                <a:spcPts val="0"/>
              </a:spcAft>
              <a:buSzPts val="2400"/>
              <a:buChar char="●"/>
            </a:pPr>
            <a:r>
              <a:rPr lang="en" sz="2400"/>
              <a:t>Database Queries can only be performed on plain text </a:t>
            </a:r>
            <a:endParaRPr sz="2400"/>
          </a:p>
          <a:p>
            <a:pPr indent="-381000" lvl="0" marL="457200" rtl="0" algn="l">
              <a:lnSpc>
                <a:spcPct val="150000"/>
              </a:lnSpc>
              <a:spcBef>
                <a:spcPts val="0"/>
              </a:spcBef>
              <a:spcAft>
                <a:spcPts val="0"/>
              </a:spcAft>
              <a:buSzPts val="2400"/>
              <a:buChar char="●"/>
            </a:pPr>
            <a:r>
              <a:rPr lang="en" sz="2400"/>
              <a:t>Analysis, Indexing, tuning</a:t>
            </a:r>
            <a:endParaRPr sz="2400"/>
          </a:p>
          <a:p>
            <a:pPr indent="-381000" lvl="0" marL="457200" rtl="0" algn="l">
              <a:lnSpc>
                <a:spcPct val="150000"/>
              </a:lnSpc>
              <a:spcBef>
                <a:spcPts val="0"/>
              </a:spcBef>
              <a:spcAft>
                <a:spcPts val="0"/>
              </a:spcAft>
              <a:buSzPts val="2400"/>
              <a:buChar char="●"/>
            </a:pPr>
            <a:r>
              <a:rPr lang="en" sz="2400"/>
              <a:t>Applications must read data to process it </a:t>
            </a:r>
            <a:endParaRPr sz="2400"/>
          </a:p>
          <a:p>
            <a:pPr indent="-381000" lvl="0" marL="457200" rtl="0" algn="l">
              <a:lnSpc>
                <a:spcPct val="150000"/>
              </a:lnSpc>
              <a:spcBef>
                <a:spcPts val="0"/>
              </a:spcBef>
              <a:spcAft>
                <a:spcPts val="0"/>
              </a:spcAft>
              <a:buSzPts val="2400"/>
              <a:buChar char="●"/>
            </a:pPr>
            <a:r>
              <a:rPr lang="en" sz="2400"/>
              <a:t>TLS Termination Layer 7 Reverse Proxies and Load Balancing</a:t>
            </a:r>
            <a:endParaRPr sz="2400"/>
          </a:p>
          <a:p>
            <a:pPr indent="0" lvl="0" marL="0" rtl="0" algn="l">
              <a:lnSpc>
                <a:spcPct val="150000"/>
              </a:lnSpc>
              <a:spcBef>
                <a:spcPts val="1200"/>
              </a:spcBef>
              <a:spcAft>
                <a:spcPts val="12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Homomorphic Encryption!</a:t>
            </a:r>
            <a:endParaRPr/>
          </a:p>
        </p:txBody>
      </p:sp>
      <p:sp>
        <p:nvSpPr>
          <p:cNvPr id="94" name="Google Shape;94;p19"/>
          <p:cNvSpPr txBox="1"/>
          <p:nvPr>
            <p:ph idx="1" type="body"/>
          </p:nvPr>
        </p:nvSpPr>
        <p:spPr>
          <a:xfrm>
            <a:off x="311700" y="1152475"/>
            <a:ext cx="8520600" cy="343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50000"/>
              </a:lnSpc>
              <a:spcBef>
                <a:spcPts val="1200"/>
              </a:spcBef>
              <a:spcAft>
                <a:spcPts val="0"/>
              </a:spcAft>
              <a:buSzPts val="2400"/>
              <a:buChar char="●"/>
            </a:pPr>
            <a:r>
              <a:rPr lang="en" sz="2400"/>
              <a:t>Ability to perform </a:t>
            </a:r>
            <a:r>
              <a:rPr lang="en" sz="2400"/>
              <a:t>arithmetic</a:t>
            </a:r>
            <a:r>
              <a:rPr lang="en" sz="2400"/>
              <a:t> operations on encrypted data</a:t>
            </a:r>
            <a:endParaRPr sz="2400"/>
          </a:p>
          <a:p>
            <a:pPr indent="-381000" lvl="0" marL="457200" rtl="0" algn="l">
              <a:lnSpc>
                <a:spcPct val="150000"/>
              </a:lnSpc>
              <a:spcBef>
                <a:spcPts val="0"/>
              </a:spcBef>
              <a:spcAft>
                <a:spcPts val="0"/>
              </a:spcAft>
              <a:buSzPts val="2400"/>
              <a:buChar char="●"/>
            </a:pPr>
            <a:r>
              <a:rPr lang="en" sz="2400"/>
              <a:t>No need to decrypt! </a:t>
            </a:r>
            <a:endParaRPr sz="2400"/>
          </a:p>
          <a:p>
            <a:pPr indent="-381000" lvl="0" marL="457200" rtl="0" algn="l">
              <a:lnSpc>
                <a:spcPct val="150000"/>
              </a:lnSpc>
              <a:spcBef>
                <a:spcPts val="0"/>
              </a:spcBef>
              <a:spcAft>
                <a:spcPts val="0"/>
              </a:spcAft>
              <a:buSzPts val="2400"/>
              <a:buChar char="●"/>
            </a:pPr>
            <a:r>
              <a:rPr lang="en" sz="2400"/>
              <a:t>You can query a database that is encrypted! </a:t>
            </a:r>
            <a:endParaRPr sz="2400"/>
          </a:p>
          <a:p>
            <a:pPr indent="-381000" lvl="0" marL="457200" rtl="0" algn="l">
              <a:lnSpc>
                <a:spcPct val="150000"/>
              </a:lnSpc>
              <a:spcBef>
                <a:spcPts val="0"/>
              </a:spcBef>
              <a:spcAft>
                <a:spcPts val="0"/>
              </a:spcAft>
              <a:buSzPts val="2400"/>
              <a:buChar char="●"/>
            </a:pPr>
            <a:r>
              <a:rPr lang="en" sz="2400"/>
              <a:t>Layer 7 Reverse Proxies don’t have to terminate TLS, can route traffic based on rules without decrypting traffic </a:t>
            </a:r>
            <a:endParaRPr sz="2400"/>
          </a:p>
          <a:p>
            <a:pPr indent="-381000" lvl="0" marL="457200" rtl="0" algn="l">
              <a:lnSpc>
                <a:spcPct val="150000"/>
              </a:lnSpc>
              <a:spcBef>
                <a:spcPts val="0"/>
              </a:spcBef>
              <a:spcAft>
                <a:spcPts val="0"/>
              </a:spcAft>
              <a:buSzPts val="2400"/>
              <a:buChar char="●"/>
            </a:pPr>
            <a:r>
              <a:rPr lang="en" sz="2400"/>
              <a:t>Databases can index and optimize without decrypting data</a:t>
            </a:r>
            <a:endParaRPr sz="2400"/>
          </a:p>
          <a:p>
            <a:pPr indent="0" lvl="0" marL="0" rtl="0" algn="l">
              <a:lnSpc>
                <a:spcPct val="150000"/>
              </a:lnSpc>
              <a:spcBef>
                <a:spcPts val="12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Homomorphic Encryption toolkit by IBM</a:t>
            </a:r>
            <a:endParaRPr/>
          </a:p>
        </p:txBody>
      </p:sp>
      <p:sp>
        <p:nvSpPr>
          <p:cNvPr id="100" name="Google Shape;100;p20"/>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50000"/>
              </a:lnSpc>
              <a:spcBef>
                <a:spcPts val="1200"/>
              </a:spcBef>
              <a:spcAft>
                <a:spcPts val="0"/>
              </a:spcAft>
              <a:buSzPts val="2400"/>
              <a:buChar char="●"/>
            </a:pPr>
            <a:r>
              <a:rPr lang="en" sz="2400"/>
              <a:t>Download &amp; run the source code</a:t>
            </a:r>
            <a:endParaRPr sz="2400"/>
          </a:p>
          <a:p>
            <a:pPr indent="-381000" lvl="0" marL="457200" rtl="0" algn="l">
              <a:lnSpc>
                <a:spcPct val="150000"/>
              </a:lnSpc>
              <a:spcBef>
                <a:spcPts val="0"/>
              </a:spcBef>
              <a:spcAft>
                <a:spcPts val="0"/>
              </a:spcAft>
              <a:buSzPts val="2400"/>
              <a:buChar char="●"/>
            </a:pPr>
            <a:r>
              <a:rPr lang="en" sz="2400"/>
              <a:t>Search an encrypted database (countries/capital)</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