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sldIdLst>
    <p:sldId id="300" r:id="rId2"/>
    <p:sldId id="321" r:id="rId3"/>
    <p:sldId id="329" r:id="rId4"/>
    <p:sldId id="299" r:id="rId5"/>
    <p:sldId id="322" r:id="rId6"/>
    <p:sldId id="304" r:id="rId7"/>
    <p:sldId id="302" r:id="rId8"/>
    <p:sldId id="305" r:id="rId9"/>
    <p:sldId id="303" r:id="rId10"/>
    <p:sldId id="324" r:id="rId11"/>
    <p:sldId id="331" r:id="rId12"/>
    <p:sldId id="326" r:id="rId13"/>
    <p:sldId id="327" r:id="rId14"/>
    <p:sldId id="328" r:id="rId15"/>
    <p:sldId id="309" r:id="rId16"/>
    <p:sldId id="33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ssio Barreto" initials="T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91BBBA"/>
    <a:srgbClr val="D6B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7" autoAdjust="0"/>
    <p:restoredTop sz="94484" autoAdjust="0"/>
  </p:normalViewPr>
  <p:slideViewPr>
    <p:cSldViewPr snapToGrid="0">
      <p:cViewPr varScale="1">
        <p:scale>
          <a:sx n="74" d="100"/>
          <a:sy n="74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58EC-B22E-46FA-973F-466FC1E82B9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EAC46-CEF1-402F-AF5D-2C2BF6D4CB0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2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AC46-CEF1-402F-AF5D-2C2BF6D4CB0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44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00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4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4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2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9296-D52E-4352-825B-DD381D708AEE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D0AF-5157-4CE8-B9C0-1ED83807D9E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9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static.wixstatic.com/media/463218_d625bb3a01f54c32b24450e3061bd3cc~mv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r="5029"/>
          <a:stretch/>
        </p:blipFill>
        <p:spPr bwMode="auto">
          <a:xfrm>
            <a:off x="-9525" y="1507168"/>
            <a:ext cx="9153525" cy="38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5337568"/>
            <a:ext cx="9144000" cy="1520432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00" b="1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598942" y="5337567"/>
            <a:ext cx="3545058" cy="151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507168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lang="pt-BR" sz="2700" b="1" cap="all" spc="-50" dirty="0"/>
              <a:t>estimação dos atributos relevantes na satisfação de usuários de transporte </a:t>
            </a:r>
            <a:r>
              <a:rPr lang="pt-BR" sz="2700" b="1" i="1" cap="all" spc="-50" dirty="0" err="1"/>
              <a:t>intercampi</a:t>
            </a:r>
            <a:r>
              <a:rPr lang="pt-BR" sz="2700" b="1" cap="all" spc="-50" dirty="0"/>
              <a:t> </a:t>
            </a:r>
            <a:r>
              <a:rPr lang="pt-BR" sz="2700" b="1" cap="all" spc="-50" dirty="0" smtClean="0"/>
              <a:t>por </a:t>
            </a:r>
            <a:r>
              <a:rPr lang="pt-BR" sz="2700" b="1" i="1" cap="all" spc="-50" dirty="0" err="1" smtClean="0"/>
              <a:t>random</a:t>
            </a:r>
            <a:r>
              <a:rPr lang="pt-BR" sz="2700" b="1" i="1" cap="all" spc="-50" dirty="0" smtClean="0"/>
              <a:t> </a:t>
            </a:r>
            <a:r>
              <a:rPr lang="pt-BR" sz="2700" b="1" i="1" cap="all" spc="-50" dirty="0" err="1" smtClean="0"/>
              <a:t>forest</a:t>
            </a:r>
            <a:endParaRPr lang="pt-BR" sz="2700" b="1" i="1" cap="all" spc="-50" dirty="0"/>
          </a:p>
        </p:txBody>
      </p:sp>
      <p:sp>
        <p:nvSpPr>
          <p:cNvPr id="6" name="Retângulo 5"/>
          <p:cNvSpPr/>
          <p:nvPr/>
        </p:nvSpPr>
        <p:spPr>
          <a:xfrm>
            <a:off x="115616" y="5421976"/>
            <a:ext cx="5469260" cy="132343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Autores: Tarssio Brito Barreto;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Ícaro Bernardes dos Santos Coutinho;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Jorge Ubirajara Pedreira Júnior e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Karla </a:t>
            </a:r>
            <a:r>
              <a:rPr lang="pt-BR" sz="2000" b="1" dirty="0">
                <a:solidFill>
                  <a:schemeClr val="bg1"/>
                </a:solidFill>
              </a:rPr>
              <a:t>Patricia Santos Oliveira Rodríguez Esquerre</a:t>
            </a:r>
          </a:p>
        </p:txBody>
      </p:sp>
      <p:pic>
        <p:nvPicPr>
          <p:cNvPr id="45060" name="Picture 4" descr="Resultado de imagem para ufba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3246" y="5503167"/>
            <a:ext cx="770405" cy="1188000"/>
          </a:xfrm>
          <a:prstGeom prst="rect">
            <a:avLst/>
          </a:prstGeom>
          <a:noFill/>
        </p:spPr>
      </p:pic>
      <p:pic>
        <p:nvPicPr>
          <p:cNvPr id="8" name="Imagem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9994" y="5719167"/>
            <a:ext cx="2314178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314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Resultados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Análise Descritiva</a:t>
            </a:r>
            <a:endParaRPr lang="pt-BR" sz="2400" b="1" dirty="0"/>
          </a:p>
        </p:txBody>
      </p:sp>
      <p:pic>
        <p:nvPicPr>
          <p:cNvPr id="12" name="Picture 11" descr="C:\Users\tarss\Desktop\Trabalho BUZUFBA\desloc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5" y="1517604"/>
            <a:ext cx="6480000" cy="3239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2"/>
          <p:cNvSpPr txBox="1"/>
          <p:nvPr/>
        </p:nvSpPr>
        <p:spPr>
          <a:xfrm>
            <a:off x="306000" y="5116230"/>
            <a:ext cx="853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Distâncias a pé curtas podem estar relacionadas ao </a:t>
            </a:r>
            <a:r>
              <a:rPr lang="pt-BR" sz="2000" b="1" dirty="0" smtClean="0"/>
              <a:t>desnível</a:t>
            </a:r>
            <a:r>
              <a:rPr lang="pt-BR" sz="2000" dirty="0" smtClean="0"/>
              <a:t> e </a:t>
            </a:r>
            <a:r>
              <a:rPr lang="pt-BR" sz="2000" b="1" dirty="0" smtClean="0"/>
              <a:t>violência urbana</a:t>
            </a:r>
            <a:r>
              <a:rPr lang="pt-BR" sz="2000" dirty="0" smtClean="0"/>
              <a:t>;</a:t>
            </a:r>
          </a:p>
          <a:p>
            <a:pPr algn="ctr"/>
            <a:endParaRPr lang="pt-BR" sz="2000" dirty="0" smtClean="0"/>
          </a:p>
          <a:p>
            <a:pPr algn="ctr"/>
            <a:r>
              <a:rPr lang="pt-BR" sz="2000" dirty="0"/>
              <a:t>S</a:t>
            </a:r>
            <a:r>
              <a:rPr lang="pt-BR" sz="2000" dirty="0" smtClean="0"/>
              <a:t>e </a:t>
            </a:r>
            <a:r>
              <a:rPr lang="pt-BR" sz="2000" dirty="0"/>
              <a:t>houvesse </a:t>
            </a:r>
            <a:r>
              <a:rPr lang="pt-BR" sz="2000" b="1" dirty="0"/>
              <a:t>transportes internos </a:t>
            </a:r>
            <a:r>
              <a:rPr lang="pt-BR" sz="2000" dirty="0"/>
              <a:t>capazes de vencer </a:t>
            </a:r>
            <a:r>
              <a:rPr lang="pt-BR" sz="2000" dirty="0" smtClean="0"/>
              <a:t>a </a:t>
            </a:r>
            <a:r>
              <a:rPr lang="pt-BR" sz="2000" dirty="0"/>
              <a:t>diferença de cota entre os </a:t>
            </a:r>
            <a:r>
              <a:rPr lang="pt-BR" sz="2000" i="1" dirty="0"/>
              <a:t>campi</a:t>
            </a:r>
            <a:r>
              <a:rPr lang="pt-BR" sz="2000" dirty="0"/>
              <a:t>, poderia ser pensado em sistemas mais inteligentes </a:t>
            </a:r>
            <a:r>
              <a:rPr lang="pt-BR" sz="2000" dirty="0" smtClean="0"/>
              <a:t>que proporcionariam melhor </a:t>
            </a:r>
            <a:r>
              <a:rPr lang="pt-BR" sz="2000" dirty="0"/>
              <a:t>avaliação por parte dos usuários quanto a qualidade do serviço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9" name="Conector reto 8"/>
          <p:cNvCxnSpPr/>
          <p:nvPr/>
        </p:nvCxnSpPr>
        <p:spPr>
          <a:xfrm rot="16200000" flipH="1">
            <a:off x="4572000" y="477680"/>
            <a:ext cx="0" cy="900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913187" y="4031345"/>
            <a:ext cx="28800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869860" y="4003635"/>
            <a:ext cx="21585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Figura </a:t>
            </a:r>
            <a:r>
              <a:rPr lang="pt-BR" sz="1400" b="1" dirty="0" smtClean="0"/>
              <a:t>3</a:t>
            </a:r>
            <a:r>
              <a:rPr lang="pt-BR" sz="1400" dirty="0" smtClean="0"/>
              <a:t> </a:t>
            </a:r>
            <a:r>
              <a:rPr lang="pt-BR" sz="1400" dirty="0"/>
              <a:t>– Análise da distribuição das distâncias</a:t>
            </a:r>
          </a:p>
          <a:p>
            <a:r>
              <a:rPr lang="pt-BR" sz="1400" dirty="0"/>
              <a:t>Fonte: Autores, 2019</a:t>
            </a:r>
          </a:p>
        </p:txBody>
      </p:sp>
    </p:spTree>
    <p:extLst>
      <p:ext uri="{BB962C8B-B14F-4D97-AF65-F5344CB8AC3E}">
        <p14:creationId xmlns:p14="http://schemas.microsoft.com/office/powerpoint/2010/main" val="1046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tarss\Desktop\Trabalho BUZUFBA\likert_I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 bwMode="auto">
          <a:xfrm>
            <a:off x="44290" y="1582574"/>
            <a:ext cx="4500000" cy="30964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m 3" descr="C:\Users\Icaro Bernardes\Desktop\IX Sem\Ciencia de Dados\Trabalho BUZUFBA\likert_S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"/>
          <a:stretch/>
        </p:blipFill>
        <p:spPr bwMode="auto">
          <a:xfrm>
            <a:off x="4599595" y="1573023"/>
            <a:ext cx="4500000" cy="3116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Resultados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Análise Descritiva</a:t>
            </a:r>
            <a:endParaRPr lang="pt-BR" sz="2400" b="1" dirty="0"/>
          </a:p>
        </p:txBody>
      </p:sp>
      <p:cxnSp>
        <p:nvCxnSpPr>
          <p:cNvPr id="9" name="Conector reto 8"/>
          <p:cNvCxnSpPr/>
          <p:nvPr/>
        </p:nvCxnSpPr>
        <p:spPr>
          <a:xfrm rot="16200000" flipH="1">
            <a:off x="4572000" y="1073445"/>
            <a:ext cx="0" cy="900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/>
          <p:nvPr/>
        </p:nvSpPr>
        <p:spPr>
          <a:xfrm>
            <a:off x="306000" y="5731783"/>
            <a:ext cx="853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É perceptível, desde já, que existe uma </a:t>
            </a:r>
            <a:r>
              <a:rPr lang="pt-BR" sz="2000" b="1" dirty="0"/>
              <a:t>discrepância</a:t>
            </a:r>
            <a:r>
              <a:rPr lang="pt-BR" sz="2000" dirty="0"/>
              <a:t> entre a importância dada </a:t>
            </a:r>
            <a:r>
              <a:rPr lang="pt-BR" sz="2000" dirty="0" smtClean="0"/>
              <a:t>à </a:t>
            </a:r>
            <a:r>
              <a:rPr lang="pt-BR" sz="2000" b="1" dirty="0" smtClean="0"/>
              <a:t>frequência </a:t>
            </a:r>
            <a:r>
              <a:rPr lang="pt-BR" sz="2000" dirty="0" smtClean="0"/>
              <a:t>de passagem dos veículos </a:t>
            </a:r>
            <a:r>
              <a:rPr lang="pt-BR" sz="2000" dirty="0"/>
              <a:t>e </a:t>
            </a:r>
            <a:r>
              <a:rPr lang="pt-BR" sz="2000" dirty="0" smtClean="0"/>
              <a:t>aquela notada pelos usuários, </a:t>
            </a:r>
            <a:r>
              <a:rPr lang="pt-BR" sz="2000" dirty="0"/>
              <a:t>fato que deve influenciar de forma interessante a avaliação do sistema.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158632" y="1645318"/>
            <a:ext cx="4356000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743377" y="3804318"/>
            <a:ext cx="4320000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4289" y="4707943"/>
            <a:ext cx="4500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4</a:t>
            </a:r>
            <a:r>
              <a:rPr lang="pt-BR" sz="1400" dirty="0" smtClean="0"/>
              <a:t> </a:t>
            </a:r>
            <a:r>
              <a:rPr lang="pt-BR" sz="1400" dirty="0"/>
              <a:t>– Partição das respostas referentes à importância dos atributos de qualidade para os usuários do </a:t>
            </a:r>
            <a:r>
              <a:rPr lang="pt-BR" sz="1400" dirty="0" err="1"/>
              <a:t>Buzufba</a:t>
            </a:r>
            <a:endParaRPr lang="pt-BR" sz="1400" dirty="0"/>
          </a:p>
          <a:p>
            <a:pPr algn="ctr"/>
            <a:r>
              <a:rPr lang="pt-BR" sz="1400" dirty="0"/>
              <a:t>Fonte: Autores, 2019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99595" y="4723898"/>
            <a:ext cx="4499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spc="-50" dirty="0"/>
              <a:t>Figura 5</a:t>
            </a:r>
            <a:r>
              <a:rPr lang="pt-BR" sz="1400" spc="-50" dirty="0" smtClean="0"/>
              <a:t> </a:t>
            </a:r>
            <a:r>
              <a:rPr lang="pt-BR" sz="1400" spc="-50" dirty="0"/>
              <a:t>– Partição das respostas referente à qualidade percebida nos atributos de qualidade para os usuários do </a:t>
            </a:r>
            <a:r>
              <a:rPr lang="pt-BR" sz="1400" spc="-50" dirty="0" err="1"/>
              <a:t>Buzufba</a:t>
            </a:r>
            <a:endParaRPr lang="pt-BR" sz="1400" spc="-50" dirty="0"/>
          </a:p>
          <a:p>
            <a:pPr algn="ctr"/>
            <a:r>
              <a:rPr lang="pt-BR" sz="1400" dirty="0"/>
              <a:t>Fonte: Autores, 2019</a:t>
            </a:r>
          </a:p>
        </p:txBody>
      </p:sp>
    </p:spTree>
    <p:extLst>
      <p:ext uri="{BB962C8B-B14F-4D97-AF65-F5344CB8AC3E}">
        <p14:creationId xmlns:p14="http://schemas.microsoft.com/office/powerpoint/2010/main" val="40632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Resultados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Modelagem</a:t>
            </a:r>
            <a:endParaRPr lang="pt-BR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8440"/>
              </p:ext>
            </p:extLst>
          </p:nvPr>
        </p:nvGraphicFramePr>
        <p:xfrm>
          <a:off x="360000" y="1579300"/>
          <a:ext cx="8424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2926369190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3556168847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324946183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Parâmetro de complexidade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Método para definição da função custo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Método de poda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978679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0,0559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Método Quadrático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Número total de erros de classificação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42952976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853486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Tabela 1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– Parâmetros ótimos da</a:t>
            </a:r>
            <a:r>
              <a:rPr kumimoji="0" lang="pt-BR" altLang="pt-BR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Random</a:t>
            </a:r>
            <a:r>
              <a:rPr kumimoji="0" lang="pt-BR" altLang="pt-BR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Forest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Fonte: Autores, 2019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89402"/>
              </p:ext>
            </p:extLst>
          </p:nvPr>
        </p:nvGraphicFramePr>
        <p:xfrm>
          <a:off x="1731570" y="3486946"/>
          <a:ext cx="568086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8697104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5990666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821145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305332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0442353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42996314"/>
                    </a:ext>
                  </a:extLst>
                </a:gridCol>
              </a:tblGrid>
              <a:tr h="20002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Taxa (%)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45876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87781295"/>
                  </a:ext>
                </a:extLst>
              </a:tr>
              <a:tr h="200025"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Predito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122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5569629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127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9522608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85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5895855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4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31101258"/>
                  </a:ext>
                </a:extLst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6313252"/>
            <a:ext cx="9143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Tabela 2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– Resultados de precisão do teste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Fonte: Autores, 2019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6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Resultados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Importância</a:t>
            </a:r>
            <a:endParaRPr lang="pt-BR" sz="2400" b="1" dirty="0"/>
          </a:p>
        </p:txBody>
      </p:sp>
      <p:pic>
        <p:nvPicPr>
          <p:cNvPr id="3073" name="Picture 2" descr="importan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b="1720"/>
          <a:stretch>
            <a:fillRect/>
          </a:stretch>
        </p:blipFill>
        <p:spPr bwMode="auto">
          <a:xfrm>
            <a:off x="3927604" y="1875221"/>
            <a:ext cx="5220000" cy="337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2688" y="1590674"/>
            <a:ext cx="363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Muitos alunos precisam se locomover entre os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campi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da UFBA </a:t>
            </a:r>
            <a:r>
              <a:rPr lang="pt-BR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rapidamente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estar presente nas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aulas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, por isto a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pontualidade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frequência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dos veículos se destacam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claramente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frente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às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outras variáveis.</a:t>
            </a:r>
          </a:p>
          <a:p>
            <a:pPr algn="r"/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Em segunda instância, aparecem variáveis ligadas a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gestão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do serviço, nestas estão inclusas a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disponibilidade de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informação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acerca do serviço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72184" y="1590674"/>
            <a:ext cx="0" cy="504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539604" y="5516571"/>
            <a:ext cx="39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400" b="1" dirty="0"/>
              <a:t>Figura 5</a:t>
            </a:r>
            <a:r>
              <a:rPr lang="pt-BR" sz="1400" dirty="0"/>
              <a:t> – Ordem de importância das variáveis na geração do modelo</a:t>
            </a:r>
          </a:p>
          <a:p>
            <a:pPr algn="ctr"/>
            <a:r>
              <a:rPr lang="pt-BR" sz="1400" dirty="0"/>
              <a:t>Fonte: Autores, 2019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107444" y="2028050"/>
            <a:ext cx="4680000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0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36000" y="1438261"/>
            <a:ext cx="9216000" cy="1224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Conclusão</a:t>
            </a:r>
            <a:endParaRPr lang="pt-BR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140274" y="3397846"/>
            <a:ext cx="7313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a typeface="Calibri" panose="020F0502020204030204" pitchFamily="34" charset="0"/>
                <a:cs typeface="AngsanaUPC" panose="02020603050405020304" pitchFamily="18" charset="-34"/>
              </a:rPr>
              <a:t>As variáveis que mais influenciam na avaliação </a:t>
            </a:r>
            <a:r>
              <a:rPr lang="pt-BR" sz="2000" dirty="0" smtClean="0">
                <a:ea typeface="Calibri" panose="020F0502020204030204" pitchFamily="34" charset="0"/>
                <a:cs typeface="AngsanaUPC" panose="02020603050405020304" pitchFamily="18" charset="-34"/>
              </a:rPr>
              <a:t>global da </a:t>
            </a:r>
            <a:r>
              <a:rPr lang="pt-BR" sz="2000" dirty="0">
                <a:ea typeface="Calibri" panose="020F0502020204030204" pitchFamily="34" charset="0"/>
                <a:cs typeface="AngsanaUPC" panose="02020603050405020304" pitchFamily="18" charset="-34"/>
              </a:rPr>
              <a:t>qualidade do serviço são a </a:t>
            </a:r>
            <a:r>
              <a:rPr lang="pt-BR" sz="2000" b="1" dirty="0">
                <a:ea typeface="Calibri" panose="020F0502020204030204" pitchFamily="34" charset="0"/>
                <a:cs typeface="AngsanaUPC" panose="02020603050405020304" pitchFamily="18" charset="-34"/>
              </a:rPr>
              <a:t>pontualidade</a:t>
            </a:r>
            <a:r>
              <a:rPr lang="pt-BR" sz="2000" dirty="0">
                <a:ea typeface="Calibri" panose="020F0502020204030204" pitchFamily="34" charset="0"/>
                <a:cs typeface="AngsanaUPC" panose="02020603050405020304" pitchFamily="18" charset="-34"/>
              </a:rPr>
              <a:t> e a </a:t>
            </a:r>
            <a:r>
              <a:rPr lang="pt-BR" sz="2000" b="1" dirty="0" smtClean="0">
                <a:ea typeface="Calibri" panose="020F0502020204030204" pitchFamily="34" charset="0"/>
                <a:cs typeface="AngsanaUPC" panose="02020603050405020304" pitchFamily="18" charset="-34"/>
              </a:rPr>
              <a:t>frequência </a:t>
            </a:r>
            <a:r>
              <a:rPr lang="pt-BR" sz="2000" dirty="0" smtClean="0">
                <a:ea typeface="Calibri" panose="020F0502020204030204" pitchFamily="34" charset="0"/>
                <a:cs typeface="AngsanaUPC" panose="02020603050405020304" pitchFamily="18" charset="-34"/>
              </a:rPr>
              <a:t>dos veículos</a:t>
            </a:r>
            <a:endParaRPr lang="pt-BR" sz="2000" dirty="0"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4957995"/>
            <a:ext cx="62974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ea typeface="Calibri" panose="020F0502020204030204" pitchFamily="34" charset="0"/>
                <a:cs typeface="AngsanaUPC" panose="02020603050405020304" pitchFamily="18" charset="-34"/>
              </a:rPr>
              <a:t>O uso </a:t>
            </a:r>
            <a:r>
              <a:rPr lang="pt-BR" sz="2000" dirty="0">
                <a:ea typeface="Calibri" panose="020F0502020204030204" pitchFamily="34" charset="0"/>
                <a:cs typeface="AngsanaUPC" panose="02020603050405020304" pitchFamily="18" charset="-34"/>
              </a:rPr>
              <a:t>de um ambiente de programação como o </a:t>
            </a:r>
            <a:r>
              <a:rPr lang="pt-BR" sz="2000" b="1" dirty="0">
                <a:ea typeface="Calibri" panose="020F0502020204030204" pitchFamily="34" charset="0"/>
                <a:cs typeface="AngsanaUPC" panose="02020603050405020304" pitchFamily="18" charset="-34"/>
              </a:rPr>
              <a:t>R</a:t>
            </a:r>
            <a:r>
              <a:rPr lang="pt-BR" sz="2000" dirty="0">
                <a:ea typeface="Calibri" panose="020F0502020204030204" pitchFamily="34" charset="0"/>
                <a:cs typeface="AngsanaUPC" panose="02020603050405020304" pitchFamily="18" charset="-34"/>
              </a:rPr>
              <a:t> foi fundamental para o </a:t>
            </a:r>
            <a:r>
              <a:rPr lang="pt-BR" sz="2000" b="1" dirty="0">
                <a:ea typeface="Calibri" panose="020F0502020204030204" pitchFamily="34" charset="0"/>
                <a:cs typeface="AngsanaUPC" panose="02020603050405020304" pitchFamily="18" charset="-34"/>
              </a:rPr>
              <a:t>acesso</a:t>
            </a:r>
            <a:r>
              <a:rPr lang="pt-BR" sz="2000" dirty="0">
                <a:ea typeface="Calibri" panose="020F0502020204030204" pitchFamily="34" charset="0"/>
                <a:cs typeface="AngsanaUPC" panose="02020603050405020304" pitchFamily="18" charset="-34"/>
              </a:rPr>
              <a:t> a uma </a:t>
            </a:r>
            <a:r>
              <a:rPr lang="pt-BR" sz="2000" b="1" dirty="0">
                <a:ea typeface="Calibri" panose="020F0502020204030204" pitchFamily="34" charset="0"/>
                <a:cs typeface="AngsanaUPC" panose="02020603050405020304" pitchFamily="18" charset="-34"/>
              </a:rPr>
              <a:t>API</a:t>
            </a:r>
            <a:r>
              <a:rPr lang="pt-BR" sz="2000" dirty="0">
                <a:ea typeface="Calibri" panose="020F0502020204030204" pitchFamily="34" charset="0"/>
                <a:cs typeface="AngsanaUPC" panose="02020603050405020304" pitchFamily="18" charset="-34"/>
              </a:rPr>
              <a:t> (Bing Maps) capaz de estimar o tamanho dos trajetos e as distâncias consideradas relevantes para este estudo e na criação de </a:t>
            </a:r>
            <a:r>
              <a:rPr lang="pt-BR" sz="2000" b="1" dirty="0">
                <a:ea typeface="Calibri" panose="020F0502020204030204" pitchFamily="34" charset="0"/>
                <a:cs typeface="AngsanaUPC" panose="02020603050405020304" pitchFamily="18" charset="-34"/>
              </a:rPr>
              <a:t>modelos confiáveis </a:t>
            </a:r>
            <a:r>
              <a:rPr lang="pt-BR" sz="2000" dirty="0">
                <a:ea typeface="Calibri" panose="020F0502020204030204" pitchFamily="34" charset="0"/>
                <a:cs typeface="AngsanaUPC" panose="02020603050405020304" pitchFamily="18" charset="-34"/>
              </a:rPr>
              <a:t>a </a:t>
            </a:r>
            <a:r>
              <a:rPr lang="pt-BR" sz="2000" b="1" dirty="0">
                <a:ea typeface="Calibri" panose="020F0502020204030204" pitchFamily="34" charset="0"/>
                <a:cs typeface="AngsanaUPC" panose="02020603050405020304" pitchFamily="18" charset="-34"/>
              </a:rPr>
              <a:t>baixo custo </a:t>
            </a:r>
            <a:r>
              <a:rPr lang="pt-BR" sz="2000" b="1" dirty="0" smtClean="0">
                <a:ea typeface="Calibri" panose="020F0502020204030204" pitchFamily="34" charset="0"/>
                <a:cs typeface="AngsanaUPC" panose="02020603050405020304" pitchFamily="18" charset="-34"/>
              </a:rPr>
              <a:t>computacional</a:t>
            </a:r>
            <a:endParaRPr lang="pt-BR" sz="2000" b="1" dirty="0"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/>
          </a:p>
        </p:txBody>
      </p:sp>
      <p:pic>
        <p:nvPicPr>
          <p:cNvPr id="5122" name="Picture 2" descr="Resultado de imagem para missing tar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" r="5051"/>
          <a:stretch/>
        </p:blipFill>
        <p:spPr bwMode="auto">
          <a:xfrm>
            <a:off x="222069" y="1510261"/>
            <a:ext cx="328313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/>
          <p:nvPr/>
        </p:nvSpPr>
        <p:spPr>
          <a:xfrm>
            <a:off x="3676642" y="1542428"/>
            <a:ext cx="536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ea typeface="Calibri" panose="020F0502020204030204" pitchFamily="34" charset="0"/>
                <a:cs typeface="AngsanaUPC" panose="02020603050405020304" pitchFamily="18" charset="-34"/>
              </a:rPr>
              <a:t>Grande </a:t>
            </a:r>
            <a:r>
              <a:rPr lang="pt-BR" sz="2000" b="1" dirty="0" smtClean="0">
                <a:ea typeface="Calibri" panose="020F0502020204030204" pitchFamily="34" charset="0"/>
                <a:cs typeface="AngsanaUPC" panose="02020603050405020304" pitchFamily="18" charset="-34"/>
              </a:rPr>
              <a:t>distanciamento</a:t>
            </a:r>
            <a:r>
              <a:rPr lang="pt-BR" sz="2000" dirty="0" smtClean="0">
                <a:ea typeface="Calibri" panose="020F0502020204030204" pitchFamily="34" charset="0"/>
                <a:cs typeface="AngsanaUPC" panose="02020603050405020304" pitchFamily="18" charset="-34"/>
              </a:rPr>
              <a:t> entre a </a:t>
            </a:r>
            <a:r>
              <a:rPr lang="pt-BR" sz="2000" b="1" dirty="0" smtClean="0">
                <a:ea typeface="Calibri" panose="020F0502020204030204" pitchFamily="34" charset="0"/>
                <a:cs typeface="AngsanaUPC" panose="02020603050405020304" pitchFamily="18" charset="-34"/>
              </a:rPr>
              <a:t>satisfação</a:t>
            </a:r>
            <a:r>
              <a:rPr lang="pt-BR" sz="2000" dirty="0" smtClean="0">
                <a:ea typeface="Calibri" panose="020F0502020204030204" pitchFamily="34" charset="0"/>
                <a:cs typeface="AngsanaUPC" panose="02020603050405020304" pitchFamily="18" charset="-34"/>
              </a:rPr>
              <a:t> dos usuários e a </a:t>
            </a:r>
            <a:r>
              <a:rPr lang="pt-BR" sz="2000" b="1" dirty="0" smtClean="0">
                <a:ea typeface="Calibri" panose="020F0502020204030204" pitchFamily="34" charset="0"/>
                <a:cs typeface="AngsanaUPC" panose="02020603050405020304" pitchFamily="18" charset="-34"/>
              </a:rPr>
              <a:t>importância</a:t>
            </a:r>
            <a:r>
              <a:rPr lang="pt-BR" sz="2000" dirty="0" smtClean="0">
                <a:ea typeface="Calibri" panose="020F0502020204030204" pitchFamily="34" charset="0"/>
                <a:cs typeface="AngsanaUPC" panose="02020603050405020304" pitchFamily="18" charset="-34"/>
              </a:rPr>
              <a:t> que eles dão a cada uma das variáveis referentes à qualidade deste serviço</a:t>
            </a:r>
            <a:endParaRPr lang="pt-BR" sz="2000" dirty="0">
              <a:cs typeface="AngsanaUPC" panose="02020603050405020304" pitchFamily="18" charset="-34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2788" y="2662261"/>
            <a:ext cx="2441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Fonte: The </a:t>
            </a:r>
            <a:r>
              <a:rPr lang="en-US" sz="1000" dirty="0"/>
              <a:t>Friends of Israel Gospel Ministry</a:t>
            </a:r>
            <a:endParaRPr lang="pt-BR" sz="1000" dirty="0"/>
          </a:p>
        </p:txBody>
      </p:sp>
      <p:pic>
        <p:nvPicPr>
          <p:cNvPr id="5128" name="Picture 8" descr="File:R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3" y="4873603"/>
            <a:ext cx="232299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-36000" y="4801603"/>
            <a:ext cx="9216000" cy="1944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32" name="Picture 12" descr="Resultado de imagem para chronomete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58" y="3121789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-36000" y="3013789"/>
            <a:ext cx="9216000" cy="1476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823099" y="4475934"/>
            <a:ext cx="9589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smtClean="0"/>
              <a:t>Fonte: </a:t>
            </a:r>
            <a:r>
              <a:rPr lang="pt-BR" sz="1000" dirty="0" err="1" smtClean="0"/>
              <a:t>Flaticon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041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1" grpId="0"/>
      <p:bldP spid="13" grpId="0"/>
      <p:bldP spid="18" grpId="0" animBg="1"/>
      <p:bldP spid="21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Referências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1581665"/>
            <a:ext cx="8640000" cy="511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a typeface="Calibri"/>
                <a:cs typeface="Arial"/>
              </a:rPr>
              <a:t>LAI, W. T.; CHEN, C. F. </a:t>
            </a:r>
            <a:r>
              <a:rPr lang="pt-BR" sz="1600" dirty="0" err="1">
                <a:ea typeface="Calibri"/>
                <a:cs typeface="Arial"/>
              </a:rPr>
              <a:t>Behavioral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intentions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of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public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transit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passengers</a:t>
            </a:r>
            <a:r>
              <a:rPr lang="pt-BR" sz="1600" dirty="0">
                <a:ea typeface="Calibri"/>
                <a:cs typeface="Arial"/>
              </a:rPr>
              <a:t>-The roles </a:t>
            </a:r>
            <a:r>
              <a:rPr lang="pt-BR" sz="1600" dirty="0" err="1">
                <a:ea typeface="Calibri"/>
                <a:cs typeface="Arial"/>
              </a:rPr>
              <a:t>of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service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quality</a:t>
            </a:r>
            <a:r>
              <a:rPr lang="pt-BR" sz="1600" dirty="0">
                <a:ea typeface="Calibri"/>
                <a:cs typeface="Arial"/>
              </a:rPr>
              <a:t>, </a:t>
            </a:r>
            <a:r>
              <a:rPr lang="pt-BR" sz="1600" dirty="0" err="1">
                <a:ea typeface="Calibri"/>
                <a:cs typeface="Arial"/>
              </a:rPr>
              <a:t>perceived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value</a:t>
            </a:r>
            <a:r>
              <a:rPr lang="pt-BR" sz="1600" dirty="0">
                <a:ea typeface="Calibri"/>
                <a:cs typeface="Arial"/>
              </a:rPr>
              <a:t>, </a:t>
            </a:r>
            <a:r>
              <a:rPr lang="pt-BR" sz="1600" dirty="0" err="1">
                <a:ea typeface="Calibri"/>
                <a:cs typeface="Arial"/>
              </a:rPr>
              <a:t>satisfaction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and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involvement</a:t>
            </a:r>
            <a:r>
              <a:rPr lang="pt-BR" sz="1600" dirty="0">
                <a:ea typeface="Calibri"/>
                <a:cs typeface="Arial"/>
              </a:rPr>
              <a:t>. </a:t>
            </a:r>
            <a:r>
              <a:rPr lang="pt-BR" sz="1600" b="1" dirty="0" err="1">
                <a:ea typeface="Calibri"/>
                <a:cs typeface="Arial"/>
              </a:rPr>
              <a:t>Transport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Policy</a:t>
            </a:r>
            <a:r>
              <a:rPr lang="pt-BR" sz="1600" dirty="0">
                <a:ea typeface="Calibri"/>
                <a:cs typeface="Arial"/>
              </a:rPr>
              <a:t>, v. 18, n. 2, p. 318–325, 2011. </a:t>
            </a:r>
            <a:endParaRPr lang="pt-BR" sz="1600" dirty="0"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a typeface="Calibri"/>
                <a:cs typeface="Arial"/>
              </a:rPr>
              <a:t>FREITAS, A. L. P. </a:t>
            </a:r>
            <a:r>
              <a:rPr lang="pt-BR" sz="1600" dirty="0" err="1">
                <a:ea typeface="Calibri"/>
                <a:cs typeface="Arial"/>
              </a:rPr>
              <a:t>Assessing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the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quality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of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intercity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road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transportation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of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passengers</a:t>
            </a:r>
            <a:r>
              <a:rPr lang="pt-BR" sz="1600" dirty="0">
                <a:ea typeface="Calibri"/>
                <a:cs typeface="Arial"/>
              </a:rPr>
              <a:t>: </a:t>
            </a:r>
            <a:r>
              <a:rPr lang="pt-BR" sz="1600" dirty="0" err="1">
                <a:ea typeface="Calibri"/>
                <a:cs typeface="Arial"/>
              </a:rPr>
              <a:t>An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exploratory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study</a:t>
            </a:r>
            <a:r>
              <a:rPr lang="pt-BR" sz="1600" dirty="0">
                <a:ea typeface="Calibri"/>
                <a:cs typeface="Arial"/>
              </a:rPr>
              <a:t> in </a:t>
            </a:r>
            <a:r>
              <a:rPr lang="pt-BR" sz="1600" dirty="0" err="1">
                <a:ea typeface="Calibri"/>
                <a:cs typeface="Arial"/>
              </a:rPr>
              <a:t>Brazil</a:t>
            </a:r>
            <a:r>
              <a:rPr lang="pt-BR" sz="1600" dirty="0">
                <a:ea typeface="Calibri"/>
                <a:cs typeface="Arial"/>
              </a:rPr>
              <a:t>. </a:t>
            </a:r>
            <a:r>
              <a:rPr lang="pt-BR" sz="1600" b="1" dirty="0" err="1">
                <a:ea typeface="Calibri"/>
                <a:cs typeface="Arial"/>
              </a:rPr>
              <a:t>Transportation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Research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Part</a:t>
            </a:r>
            <a:r>
              <a:rPr lang="pt-BR" sz="1600" b="1" dirty="0">
                <a:ea typeface="Calibri"/>
                <a:cs typeface="Arial"/>
              </a:rPr>
              <a:t> A: </a:t>
            </a:r>
            <a:r>
              <a:rPr lang="pt-BR" sz="1600" b="1" dirty="0" err="1">
                <a:ea typeface="Calibri"/>
                <a:cs typeface="Arial"/>
              </a:rPr>
              <a:t>Policy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and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Practice</a:t>
            </a:r>
            <a:r>
              <a:rPr lang="pt-BR" sz="1600" dirty="0">
                <a:ea typeface="Calibri"/>
                <a:cs typeface="Arial"/>
              </a:rPr>
              <a:t>, v. 49, n. 2013, p. 379–392, 2013. </a:t>
            </a:r>
            <a:endParaRPr lang="pt-BR" sz="1600" dirty="0"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a typeface="Calibri"/>
                <a:cs typeface="Arial"/>
              </a:rPr>
              <a:t>PARASURAMAN, A.; ZEITHAML, V. A.; BERRY, L. L. A Conceptual </a:t>
            </a:r>
            <a:r>
              <a:rPr lang="pt-BR" sz="1600" dirty="0" err="1">
                <a:ea typeface="Calibri"/>
                <a:cs typeface="Arial"/>
              </a:rPr>
              <a:t>Model</a:t>
            </a:r>
            <a:r>
              <a:rPr lang="pt-BR" sz="1600" dirty="0">
                <a:ea typeface="Calibri"/>
                <a:cs typeface="Arial"/>
              </a:rPr>
              <a:t> Service Its </a:t>
            </a:r>
            <a:r>
              <a:rPr lang="pt-BR" sz="1600" dirty="0" err="1">
                <a:ea typeface="Calibri"/>
                <a:cs typeface="Arial"/>
              </a:rPr>
              <a:t>Quality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and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Implications</a:t>
            </a:r>
            <a:r>
              <a:rPr lang="pt-BR" sz="1600" dirty="0">
                <a:ea typeface="Calibri"/>
                <a:cs typeface="Arial"/>
              </a:rPr>
              <a:t> for Future </a:t>
            </a:r>
            <a:r>
              <a:rPr lang="pt-BR" sz="1600" dirty="0" err="1">
                <a:ea typeface="Calibri"/>
                <a:cs typeface="Arial"/>
              </a:rPr>
              <a:t>Research</a:t>
            </a:r>
            <a:r>
              <a:rPr lang="pt-BR" sz="1600" dirty="0">
                <a:ea typeface="Calibri"/>
                <a:cs typeface="Arial"/>
              </a:rPr>
              <a:t>. </a:t>
            </a:r>
            <a:r>
              <a:rPr lang="pt-BR" sz="1600" b="1" dirty="0" err="1">
                <a:ea typeface="Calibri"/>
                <a:cs typeface="Arial"/>
              </a:rPr>
              <a:t>Research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Paper</a:t>
            </a:r>
            <a:r>
              <a:rPr lang="pt-BR" sz="1600" dirty="0">
                <a:ea typeface="Calibri"/>
                <a:cs typeface="Arial"/>
              </a:rPr>
              <a:t>, v. 49, n. 4, p. 41–50, 1985. </a:t>
            </a:r>
            <a:endParaRPr lang="pt-BR" sz="1600" dirty="0"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a typeface="Calibri"/>
                <a:cs typeface="Arial"/>
              </a:rPr>
              <a:t>GUIRAO, B.; GARCÍA-PASTOR, A.; LÓPEZ-LAMBAS, M. E. The </a:t>
            </a:r>
            <a:r>
              <a:rPr lang="pt-BR" sz="1600" dirty="0" err="1">
                <a:ea typeface="Calibri"/>
                <a:cs typeface="Arial"/>
              </a:rPr>
              <a:t>importance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of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service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quality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attributes</a:t>
            </a:r>
            <a:r>
              <a:rPr lang="pt-BR" sz="1600" dirty="0">
                <a:ea typeface="Calibri"/>
                <a:cs typeface="Arial"/>
              </a:rPr>
              <a:t> in </a:t>
            </a:r>
            <a:r>
              <a:rPr lang="pt-BR" sz="1600" dirty="0" err="1">
                <a:ea typeface="Calibri"/>
                <a:cs typeface="Arial"/>
              </a:rPr>
              <a:t>public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transportation</a:t>
            </a:r>
            <a:r>
              <a:rPr lang="pt-BR" sz="1600" dirty="0">
                <a:ea typeface="Calibri"/>
                <a:cs typeface="Arial"/>
              </a:rPr>
              <a:t>: </a:t>
            </a:r>
            <a:r>
              <a:rPr lang="pt-BR" sz="1600" dirty="0" err="1">
                <a:ea typeface="Calibri"/>
                <a:cs typeface="Arial"/>
              </a:rPr>
              <a:t>Narrowing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the</a:t>
            </a:r>
            <a:r>
              <a:rPr lang="pt-BR" sz="1600" dirty="0">
                <a:ea typeface="Calibri"/>
                <a:cs typeface="Arial"/>
              </a:rPr>
              <a:t> gap </a:t>
            </a:r>
            <a:r>
              <a:rPr lang="pt-BR" sz="1600" dirty="0" err="1">
                <a:ea typeface="Calibri"/>
                <a:cs typeface="Arial"/>
              </a:rPr>
              <a:t>between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scientific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research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and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practitioners</a:t>
            </a:r>
            <a:r>
              <a:rPr lang="pt-BR" sz="1600" dirty="0">
                <a:ea typeface="Calibri"/>
                <a:cs typeface="Arial"/>
              </a:rPr>
              <a:t>’ </a:t>
            </a:r>
            <a:r>
              <a:rPr lang="pt-BR" sz="1600" dirty="0" err="1">
                <a:ea typeface="Calibri"/>
                <a:cs typeface="Arial"/>
              </a:rPr>
              <a:t>needs</a:t>
            </a:r>
            <a:r>
              <a:rPr lang="pt-BR" sz="1600" dirty="0">
                <a:ea typeface="Calibri"/>
                <a:cs typeface="Arial"/>
              </a:rPr>
              <a:t>. </a:t>
            </a:r>
            <a:r>
              <a:rPr lang="pt-BR" sz="1600" b="1" dirty="0" err="1">
                <a:ea typeface="Calibri"/>
                <a:cs typeface="Arial"/>
              </a:rPr>
              <a:t>Transport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Policy</a:t>
            </a:r>
            <a:r>
              <a:rPr lang="pt-BR" sz="1600" dirty="0">
                <a:ea typeface="Calibri"/>
                <a:cs typeface="Arial"/>
              </a:rPr>
              <a:t>, v. 49, p. 68–77, 2016. </a:t>
            </a:r>
            <a:endParaRPr lang="pt-BR" sz="1600" dirty="0" smtClean="0">
              <a:ea typeface="Calibri"/>
              <a:cs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a typeface="Calibri"/>
                <a:cs typeface="Arial"/>
              </a:rPr>
              <a:t>R CORE TEAM. </a:t>
            </a:r>
            <a:r>
              <a:rPr lang="pt-BR" sz="1600" b="1" dirty="0">
                <a:ea typeface="Calibri"/>
                <a:cs typeface="Arial"/>
              </a:rPr>
              <a:t>R: A </a:t>
            </a:r>
            <a:r>
              <a:rPr lang="pt-BR" sz="1600" b="1" dirty="0" err="1">
                <a:ea typeface="Calibri"/>
                <a:cs typeface="Arial"/>
              </a:rPr>
              <a:t>Language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and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>
                <a:ea typeface="Calibri"/>
                <a:cs typeface="Arial"/>
              </a:rPr>
              <a:t>Environment</a:t>
            </a:r>
            <a:r>
              <a:rPr lang="pt-BR" sz="1600" b="1" dirty="0">
                <a:ea typeface="Calibri"/>
                <a:cs typeface="Arial"/>
              </a:rPr>
              <a:t> for </a:t>
            </a:r>
            <a:r>
              <a:rPr lang="pt-BR" sz="1600" b="1" dirty="0" err="1">
                <a:ea typeface="Calibri"/>
                <a:cs typeface="Arial"/>
              </a:rPr>
              <a:t>Statistical</a:t>
            </a:r>
            <a:r>
              <a:rPr lang="pt-BR" sz="1600" b="1" dirty="0">
                <a:ea typeface="Calibri"/>
                <a:cs typeface="Arial"/>
              </a:rPr>
              <a:t> </a:t>
            </a:r>
            <a:r>
              <a:rPr lang="pt-BR" sz="1600" b="1" dirty="0" err="1" smtClean="0">
                <a:ea typeface="Calibri"/>
                <a:cs typeface="Arial"/>
              </a:rPr>
              <a:t>Computing</a:t>
            </a:r>
            <a:r>
              <a:rPr lang="pt-BR" sz="1600" b="1" dirty="0" smtClean="0">
                <a:ea typeface="Calibri"/>
                <a:cs typeface="Arial"/>
              </a:rPr>
              <a:t> </a:t>
            </a:r>
            <a:r>
              <a:rPr lang="pt-BR" sz="1600" dirty="0" err="1" smtClean="0">
                <a:ea typeface="Calibri"/>
                <a:cs typeface="Arial"/>
              </a:rPr>
              <a:t>Vienna</a:t>
            </a:r>
            <a:r>
              <a:rPr lang="pt-BR" sz="1600" dirty="0">
                <a:ea typeface="Calibri"/>
                <a:cs typeface="Arial"/>
              </a:rPr>
              <a:t>, </a:t>
            </a:r>
            <a:r>
              <a:rPr lang="pt-BR" sz="1600" dirty="0" err="1" smtClean="0">
                <a:ea typeface="Calibri"/>
                <a:cs typeface="Arial"/>
              </a:rPr>
              <a:t>Austria</a:t>
            </a:r>
            <a:r>
              <a:rPr lang="pt-BR" sz="1600" dirty="0" smtClean="0">
                <a:ea typeface="Calibri"/>
                <a:cs typeface="Arial"/>
              </a:rPr>
              <a:t> R </a:t>
            </a:r>
            <a:r>
              <a:rPr lang="pt-BR" sz="1600" dirty="0">
                <a:ea typeface="Calibri"/>
                <a:cs typeface="Arial"/>
              </a:rPr>
              <a:t>Foundation for </a:t>
            </a:r>
            <a:r>
              <a:rPr lang="pt-BR" sz="1600" dirty="0" err="1">
                <a:ea typeface="Calibri"/>
                <a:cs typeface="Arial"/>
              </a:rPr>
              <a:t>Statistical</a:t>
            </a:r>
            <a:r>
              <a:rPr lang="pt-BR" sz="1600" dirty="0">
                <a:ea typeface="Calibri"/>
                <a:cs typeface="Arial"/>
              </a:rPr>
              <a:t> </a:t>
            </a:r>
            <a:r>
              <a:rPr lang="pt-BR" sz="1600" dirty="0" err="1">
                <a:ea typeface="Calibri"/>
                <a:cs typeface="Arial"/>
              </a:rPr>
              <a:t>Computing</a:t>
            </a:r>
            <a:r>
              <a:rPr lang="pt-BR" sz="1600" dirty="0" smtClean="0">
                <a:ea typeface="Calibri"/>
                <a:cs typeface="Arial"/>
              </a:rPr>
              <a:t>, </a:t>
            </a:r>
            <a:r>
              <a:rPr lang="pt-BR" sz="1600" dirty="0">
                <a:ea typeface="Calibri"/>
                <a:cs typeface="Arial"/>
              </a:rPr>
              <a:t>2018. 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06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ado de imagem para small tree draw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1" r="36501"/>
          <a:stretch/>
        </p:blipFill>
        <p:spPr bwMode="auto">
          <a:xfrm>
            <a:off x="1600207" y="4585857"/>
            <a:ext cx="1648692" cy="213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1807180"/>
            <a:ext cx="9144000" cy="19924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Estimação </a:t>
            </a:r>
            <a:r>
              <a:rPr lang="pt-BR" sz="4000" b="1" dirty="0"/>
              <a:t>dos atributos relevantes na satisfação de usuários de transporte </a:t>
            </a:r>
            <a:r>
              <a:rPr lang="pt-BR" sz="4000" b="1" i="1" dirty="0" err="1"/>
              <a:t>intercampi</a:t>
            </a:r>
            <a:r>
              <a:rPr lang="pt-BR" sz="4000" b="1" i="1" dirty="0"/>
              <a:t> </a:t>
            </a:r>
            <a:r>
              <a:rPr lang="pt-BR" sz="4000" b="1" dirty="0" smtClean="0"/>
              <a:t>por</a:t>
            </a:r>
            <a:r>
              <a:rPr lang="pt-BR" sz="4000" b="1" i="1" dirty="0" smtClean="0"/>
              <a:t> </a:t>
            </a:r>
            <a:r>
              <a:rPr lang="pt-BR" sz="4000" b="1" i="1" dirty="0" err="1" smtClean="0"/>
              <a:t>Random</a:t>
            </a:r>
            <a:r>
              <a:rPr lang="pt-BR" sz="4000" b="1" i="1" dirty="0" smtClean="0"/>
              <a:t> Forest</a:t>
            </a:r>
            <a:endParaRPr lang="pt-BR" sz="4000" b="1" i="1" dirty="0"/>
          </a:p>
        </p:txBody>
      </p:sp>
      <p:sp>
        <p:nvSpPr>
          <p:cNvPr id="5" name="Retângulo 4"/>
          <p:cNvSpPr/>
          <p:nvPr/>
        </p:nvSpPr>
        <p:spPr>
          <a:xfrm>
            <a:off x="0" y="3882751"/>
            <a:ext cx="9144000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Espaço para perguntas</a:t>
            </a:r>
            <a:endParaRPr lang="pt-BR" sz="2800" b="1" dirty="0"/>
          </a:p>
        </p:txBody>
      </p:sp>
      <p:pic>
        <p:nvPicPr>
          <p:cNvPr id="6" name="Picture 4" descr="Resultado de imagem para ufb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9275" y="193683"/>
            <a:ext cx="840443" cy="1296000"/>
          </a:xfrm>
          <a:prstGeom prst="rect">
            <a:avLst/>
          </a:prstGeom>
          <a:noFill/>
        </p:spPr>
      </p:pic>
      <p:pic>
        <p:nvPicPr>
          <p:cNvPr id="7" name="Imagem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138" y="301683"/>
            <a:ext cx="3305968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87251" y="5317895"/>
            <a:ext cx="44750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2000" dirty="0" err="1" smtClean="0">
                <a:solidFill>
                  <a:sysClr val="windowText" lastClr="000000"/>
                </a:solidFill>
              </a:rPr>
              <a:t>Tarssio</a:t>
            </a:r>
            <a:r>
              <a:rPr lang="pt-BR" sz="2000" dirty="0" smtClean="0">
                <a:solidFill>
                  <a:sysClr val="windowText" lastClr="000000"/>
                </a:solidFill>
              </a:rPr>
              <a:t> Barreto: tarssioesa@gmail.com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 err="1" smtClean="0">
                <a:solidFill>
                  <a:sysClr val="windowText" lastClr="000000"/>
                </a:solidFill>
              </a:rPr>
              <a:t>Ícaro</a:t>
            </a:r>
            <a:r>
              <a:rPr lang="pt-BR" sz="2000" dirty="0" smtClean="0">
                <a:solidFill>
                  <a:sysClr val="windowText" lastClr="000000"/>
                </a:solidFill>
              </a:rPr>
              <a:t> Bernardes: asaicaro@gmail.com</a:t>
            </a:r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3918" y="6516382"/>
            <a:ext cx="13612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/>
              <a:t>Fonte: Design </a:t>
            </a:r>
            <a:r>
              <a:rPr lang="pt-BR" sz="1000" dirty="0" err="1"/>
              <a:t>TutsPlus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7260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Introdução</a:t>
            </a:r>
            <a:endParaRPr lang="pt-BR" sz="3000" b="1" dirty="0"/>
          </a:p>
        </p:txBody>
      </p:sp>
      <p:sp>
        <p:nvSpPr>
          <p:cNvPr id="2" name="Rectangle 1"/>
          <p:cNvSpPr/>
          <p:nvPr/>
        </p:nvSpPr>
        <p:spPr>
          <a:xfrm>
            <a:off x="2881750" y="1640741"/>
            <a:ext cx="612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assiduidade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dos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usuários ao modal público é diretamente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influenciada pela </a:t>
            </a:r>
            <a:r>
              <a:rPr lang="pt-BR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satisfação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(qualidade </a:t>
            </a:r>
            <a:r>
              <a:rPr lang="pt-BR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esperada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x qualidade </a:t>
            </a:r>
            <a:r>
              <a:rPr lang="pt-BR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percebida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 que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estes têm ao utilizar o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serviço (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LAI; CHEN,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2011,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FREITAS,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2013).</a:t>
            </a:r>
          </a:p>
          <a:p>
            <a:pPr algn="just"/>
            <a:endParaRPr lang="pt-BR" sz="2000" dirty="0"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Qualidade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de serviços e satisfação dos clientes são conceitos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subjetivos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: Intangibilidade; Heterogeneidade e Inseparabilidade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Uma vez que a qualidade é uma construção social (PARASURAMAN; ZEITHAML; BERRY, 1985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), a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satisfação dos usuários e a importância dada a aspectos do serviço é função de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características socioeconômicas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como gênero, idade, ocupação, 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renda, nível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educacional e outros (GUIRAO; GARCÍA-PASTOR; LÓPEZ-LAMBAS, 2016). 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2722219" y="1590674"/>
            <a:ext cx="0" cy="504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expect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8" y="1875153"/>
            <a:ext cx="2160000" cy="205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0" y="3746514"/>
            <a:ext cx="2722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Fonte</a:t>
            </a:r>
            <a:r>
              <a:rPr lang="pt-BR" sz="1000" dirty="0"/>
              <a:t>: </a:t>
            </a:r>
            <a:r>
              <a:rPr lang="pt-BR" sz="1000" dirty="0" err="1"/>
              <a:t>LiquidPlanner</a:t>
            </a:r>
            <a:endParaRPr lang="pt-BR" sz="1000" dirty="0"/>
          </a:p>
        </p:txBody>
      </p:sp>
      <p:pic>
        <p:nvPicPr>
          <p:cNvPr id="1034" name="Picture 10" descr="Resultado de imagem para buzufb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8" y="4660222"/>
            <a:ext cx="2340000" cy="13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-1" y="6017078"/>
            <a:ext cx="272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Fonte</a:t>
            </a:r>
            <a:r>
              <a:rPr lang="pt-BR" sz="1000" dirty="0" smtClean="0"/>
              <a:t>: A </a:t>
            </a:r>
            <a:r>
              <a:rPr lang="pt-BR" sz="1000" dirty="0"/>
              <a:t>Tarde - </a:t>
            </a:r>
            <a:r>
              <a:rPr lang="pt-BR" sz="1000" dirty="0" err="1" smtClean="0"/>
              <a:t>Uol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3905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Introdução</a:t>
            </a:r>
            <a:endParaRPr lang="pt-BR" sz="3000" b="1" dirty="0"/>
          </a:p>
        </p:txBody>
      </p:sp>
      <p:sp>
        <p:nvSpPr>
          <p:cNvPr id="8" name="Retângulo 7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/>
          </a:p>
        </p:txBody>
      </p:sp>
      <p:pic>
        <p:nvPicPr>
          <p:cNvPr id="2052" name="Picture 4" descr="Resultado de imagem para buzufb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2" b="10543"/>
          <a:stretch/>
        </p:blipFill>
        <p:spPr bwMode="auto">
          <a:xfrm>
            <a:off x="252763" y="1590674"/>
            <a:ext cx="3435930" cy="4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-1" y="6427602"/>
            <a:ext cx="39414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/>
              <a:t>Fonte: APKPure.com</a:t>
            </a:r>
            <a:endParaRPr lang="pt-BR" sz="1000" dirty="0"/>
          </a:p>
        </p:txBody>
      </p:sp>
      <p:sp>
        <p:nvSpPr>
          <p:cNvPr id="18" name="Rectangle 1"/>
          <p:cNvSpPr/>
          <p:nvPr/>
        </p:nvSpPr>
        <p:spPr>
          <a:xfrm>
            <a:off x="4100944" y="1590674"/>
            <a:ext cx="49008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Buzufba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consiste em um serviço de transporte por ônibus que realiza percursos entre os campi espacialmente dispersos da UFBA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Atualmente opera com 6 veículos que realizam as rotas B1, B2, B3, B4, B5 e Expresso. </a:t>
            </a:r>
          </a:p>
          <a:p>
            <a:pPr algn="just"/>
            <a:endParaRPr lang="pt-BR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Apesar da melhoria na mobilidade promovida pelo 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Buzufba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, expressões de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descontentamento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com a qualidade do serviço ofertado são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recorrentes</a:t>
            </a:r>
            <a:r>
              <a: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955314" y="1590674"/>
            <a:ext cx="0" cy="504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t="16975" r="32358" b="39342"/>
          <a:stretch/>
        </p:blipFill>
        <p:spPr bwMode="auto">
          <a:xfrm>
            <a:off x="252000" y="1543049"/>
            <a:ext cx="8640000" cy="322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Metodologia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Aspectos Gerais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540000" y="5116230"/>
            <a:ext cx="806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Questionário online aplicado via plataforma Google 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, cerca de 1600 membros da comunidade acadêmica responderam perguntas relativas ao seu perfil </a:t>
            </a:r>
            <a:r>
              <a:rPr lang="pt-BR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sociodemográfico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, às características dos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deslocamentos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realizados e qual importância e grau de </a:t>
            </a: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satisfação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conferem a certos atributos da qualidade no serviço do 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Buzufba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cxnSp>
        <p:nvCxnSpPr>
          <p:cNvPr id="7" name="Conector reto 6"/>
          <p:cNvCxnSpPr/>
          <p:nvPr/>
        </p:nvCxnSpPr>
        <p:spPr>
          <a:xfrm rot="16200000" flipH="1">
            <a:off x="4572000" y="477680"/>
            <a:ext cx="0" cy="900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4918341" y="4032735"/>
            <a:ext cx="27432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Figura 1</a:t>
            </a:r>
            <a:r>
              <a:rPr lang="pt-BR" sz="1400" dirty="0"/>
              <a:t> – </a:t>
            </a:r>
            <a:r>
              <a:rPr lang="pt-BR" sz="1400" dirty="0" smtClean="0"/>
              <a:t>Trecho do questionário aplicado aos usuários</a:t>
            </a:r>
            <a:endParaRPr lang="pt-BR" sz="1400" dirty="0"/>
          </a:p>
          <a:p>
            <a:r>
              <a:rPr lang="pt-BR" sz="1400" dirty="0"/>
              <a:t>Fonte: Autores, 2019</a:t>
            </a:r>
          </a:p>
        </p:txBody>
      </p:sp>
    </p:spTree>
    <p:extLst>
      <p:ext uri="{BB962C8B-B14F-4D97-AF65-F5344CB8AC3E}">
        <p14:creationId xmlns:p14="http://schemas.microsoft.com/office/powerpoint/2010/main" val="23395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 cstate="print"/>
          <a:srcRect l="3855" t="8148" r="10416" b="4630"/>
          <a:stretch/>
        </p:blipFill>
        <p:spPr>
          <a:xfrm>
            <a:off x="2677297" y="1590675"/>
            <a:ext cx="6283798" cy="359619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Metodologia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 Cálculo das distâncias num trajeto</a:t>
            </a:r>
            <a:endParaRPr lang="pt-BR" sz="2400" b="1" dirty="0"/>
          </a:p>
        </p:txBody>
      </p:sp>
      <p:cxnSp>
        <p:nvCxnSpPr>
          <p:cNvPr id="56" name="Conector reto 55"/>
          <p:cNvCxnSpPr/>
          <p:nvPr/>
        </p:nvCxnSpPr>
        <p:spPr>
          <a:xfrm>
            <a:off x="2528249" y="1590674"/>
            <a:ext cx="0" cy="396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344458" y="1590675"/>
            <a:ext cx="2183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Busca pelas coordenadas dos pontos </a:t>
            </a:r>
            <a:r>
              <a:rPr lang="pt-BR" sz="2000" dirty="0"/>
              <a:t>de trânsito dos </a:t>
            </a:r>
            <a:r>
              <a:rPr lang="pt-BR" sz="2000" dirty="0" smtClean="0"/>
              <a:t>usuários e de parada do </a:t>
            </a:r>
            <a:r>
              <a:rPr lang="pt-BR" sz="2000" dirty="0" err="1" smtClean="0"/>
              <a:t>Buzufba</a:t>
            </a:r>
            <a:endParaRPr lang="pt-BR" sz="20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40046" y="3230129"/>
            <a:ext cx="2388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19 paradas do </a:t>
            </a:r>
            <a:r>
              <a:rPr lang="pt-BR" sz="1600" dirty="0" err="1" smtClean="0"/>
              <a:t>Buzufba</a:t>
            </a:r>
            <a:endParaRPr lang="pt-BR" sz="1600" dirty="0" smtClean="0"/>
          </a:p>
          <a:p>
            <a:pPr algn="r"/>
            <a:r>
              <a:rPr lang="pt-BR" sz="1600" dirty="0" smtClean="0"/>
              <a:t>84 pontos de trânsito</a:t>
            </a:r>
            <a:endParaRPr lang="pt-BR" sz="16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344458" y="4171207"/>
            <a:ext cx="2183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Associação dos locais de </a:t>
            </a:r>
            <a:r>
              <a:rPr lang="pt-BR" sz="2000" dirty="0"/>
              <a:t>trânsito </a:t>
            </a:r>
            <a:r>
              <a:rPr lang="pt-BR" sz="2000" dirty="0" smtClean="0"/>
              <a:t>à parada mais próxima</a:t>
            </a:r>
            <a:endParaRPr lang="pt-BR" sz="2000" dirty="0"/>
          </a:p>
        </p:txBody>
      </p:sp>
      <p:cxnSp>
        <p:nvCxnSpPr>
          <p:cNvPr id="87" name="Conector em curva 86"/>
          <p:cNvCxnSpPr>
            <a:stCxn id="99" idx="2"/>
            <a:endCxn id="95" idx="2"/>
          </p:cNvCxnSpPr>
          <p:nvPr/>
        </p:nvCxnSpPr>
        <p:spPr>
          <a:xfrm rot="10800000" flipH="1">
            <a:off x="4545224" y="2551800"/>
            <a:ext cx="93049" cy="480923"/>
          </a:xfrm>
          <a:prstGeom prst="curvedConnector3">
            <a:avLst>
              <a:gd name="adj1" fmla="val -245677"/>
            </a:avLst>
          </a:prstGeom>
          <a:ln w="19050">
            <a:solidFill>
              <a:srgbClr val="00B0F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em curva 89"/>
          <p:cNvCxnSpPr>
            <a:stCxn id="93" idx="4"/>
            <a:endCxn id="95" idx="6"/>
          </p:cNvCxnSpPr>
          <p:nvPr/>
        </p:nvCxnSpPr>
        <p:spPr>
          <a:xfrm rot="5400000">
            <a:off x="4780664" y="2052754"/>
            <a:ext cx="502706" cy="495385"/>
          </a:xfrm>
          <a:prstGeom prst="curvedConnector2">
            <a:avLst/>
          </a:prstGeom>
          <a:ln w="19050">
            <a:solidFill>
              <a:srgbClr val="00B0F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o 105"/>
          <p:cNvGrpSpPr/>
          <p:nvPr/>
        </p:nvGrpSpPr>
        <p:grpSpPr>
          <a:xfrm>
            <a:off x="5206684" y="1590674"/>
            <a:ext cx="325025" cy="458419"/>
            <a:chOff x="5206684" y="1590674"/>
            <a:chExt cx="325025" cy="458419"/>
          </a:xfrm>
        </p:grpSpPr>
        <p:sp>
          <p:nvSpPr>
            <p:cNvPr id="93" name="Elipse 92"/>
            <p:cNvSpPr/>
            <p:nvPr/>
          </p:nvSpPr>
          <p:spPr>
            <a:xfrm>
              <a:off x="5206684" y="1978431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0" name="Grupo 69"/>
            <p:cNvGrpSpPr/>
            <p:nvPr/>
          </p:nvGrpSpPr>
          <p:grpSpPr>
            <a:xfrm>
              <a:off x="5279709" y="1590674"/>
              <a:ext cx="252000" cy="423088"/>
              <a:chOff x="5279709" y="1590674"/>
              <a:chExt cx="252000" cy="423088"/>
            </a:xfrm>
          </p:grpSpPr>
          <p:sp>
            <p:nvSpPr>
              <p:cNvPr id="68" name="Fluxograma: Fita perfurada 67"/>
              <p:cNvSpPr/>
              <p:nvPr/>
            </p:nvSpPr>
            <p:spPr>
              <a:xfrm>
                <a:off x="5279709" y="1590674"/>
                <a:ext cx="252000" cy="216000"/>
              </a:xfrm>
              <a:prstGeom prst="flowChartPunchedTap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T</a:t>
                </a:r>
                <a:endParaRPr lang="pt-BR" sz="1100" dirty="0"/>
              </a:p>
            </p:txBody>
          </p:sp>
          <p:cxnSp>
            <p:nvCxnSpPr>
              <p:cNvPr id="69" name="Conector reto 68"/>
              <p:cNvCxnSpPr/>
              <p:nvPr/>
            </p:nvCxnSpPr>
            <p:spPr>
              <a:xfrm>
                <a:off x="5279709" y="1617762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upo 106"/>
          <p:cNvGrpSpPr/>
          <p:nvPr/>
        </p:nvGrpSpPr>
        <p:grpSpPr>
          <a:xfrm>
            <a:off x="4638274" y="2134748"/>
            <a:ext cx="325024" cy="452382"/>
            <a:chOff x="4638274" y="2134748"/>
            <a:chExt cx="325024" cy="452382"/>
          </a:xfrm>
        </p:grpSpPr>
        <p:grpSp>
          <p:nvGrpSpPr>
            <p:cNvPr id="71" name="Grupo 70"/>
            <p:cNvGrpSpPr/>
            <p:nvPr/>
          </p:nvGrpSpPr>
          <p:grpSpPr>
            <a:xfrm>
              <a:off x="4711298" y="2134748"/>
              <a:ext cx="252000" cy="423088"/>
              <a:chOff x="4711298" y="2134748"/>
              <a:chExt cx="252000" cy="423088"/>
            </a:xfrm>
          </p:grpSpPr>
          <p:sp>
            <p:nvSpPr>
              <p:cNvPr id="64" name="Fluxograma: Fita perfurada 63"/>
              <p:cNvSpPr/>
              <p:nvPr/>
            </p:nvSpPr>
            <p:spPr>
              <a:xfrm>
                <a:off x="4711298" y="2134748"/>
                <a:ext cx="252000" cy="21600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P</a:t>
                </a:r>
                <a:endParaRPr lang="pt-BR" sz="1400" dirty="0"/>
              </a:p>
            </p:txBody>
          </p:sp>
          <p:cxnSp>
            <p:nvCxnSpPr>
              <p:cNvPr id="65" name="Conector reto 64"/>
              <p:cNvCxnSpPr/>
              <p:nvPr/>
            </p:nvCxnSpPr>
            <p:spPr>
              <a:xfrm>
                <a:off x="4711298" y="2161836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Elipse 94"/>
            <p:cNvSpPr/>
            <p:nvPr/>
          </p:nvSpPr>
          <p:spPr>
            <a:xfrm>
              <a:off x="4638274" y="2516468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4545225" y="2601400"/>
            <a:ext cx="325025" cy="466653"/>
            <a:chOff x="4545225" y="2601400"/>
            <a:chExt cx="325025" cy="466653"/>
          </a:xfrm>
        </p:grpSpPr>
        <p:grpSp>
          <p:nvGrpSpPr>
            <p:cNvPr id="72" name="Grupo 71"/>
            <p:cNvGrpSpPr/>
            <p:nvPr/>
          </p:nvGrpSpPr>
          <p:grpSpPr>
            <a:xfrm>
              <a:off x="4618250" y="2601400"/>
              <a:ext cx="252000" cy="423088"/>
              <a:chOff x="4618250" y="2601400"/>
              <a:chExt cx="252000" cy="423088"/>
            </a:xfrm>
          </p:grpSpPr>
          <p:sp>
            <p:nvSpPr>
              <p:cNvPr id="66" name="Fluxograma: Fita perfurada 65"/>
              <p:cNvSpPr/>
              <p:nvPr/>
            </p:nvSpPr>
            <p:spPr>
              <a:xfrm>
                <a:off x="4618250" y="2601400"/>
                <a:ext cx="252000" cy="216000"/>
              </a:xfrm>
              <a:prstGeom prst="flowChartPunchedTap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T</a:t>
                </a:r>
                <a:endParaRPr lang="pt-BR" dirty="0"/>
              </a:p>
            </p:txBody>
          </p:sp>
          <p:cxnSp>
            <p:nvCxnSpPr>
              <p:cNvPr id="67" name="Conector reto 66"/>
              <p:cNvCxnSpPr/>
              <p:nvPr/>
            </p:nvCxnSpPr>
            <p:spPr>
              <a:xfrm>
                <a:off x="4618250" y="2628488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Elipse 98"/>
            <p:cNvSpPr/>
            <p:nvPr/>
          </p:nvSpPr>
          <p:spPr>
            <a:xfrm>
              <a:off x="4545225" y="2997391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5840998" y="3071795"/>
            <a:ext cx="325025" cy="458419"/>
            <a:chOff x="5840998" y="3071795"/>
            <a:chExt cx="325025" cy="458419"/>
          </a:xfrm>
        </p:grpSpPr>
        <p:grpSp>
          <p:nvGrpSpPr>
            <p:cNvPr id="73" name="Grupo 72"/>
            <p:cNvGrpSpPr/>
            <p:nvPr/>
          </p:nvGrpSpPr>
          <p:grpSpPr>
            <a:xfrm>
              <a:off x="5914023" y="3071795"/>
              <a:ext cx="252000" cy="423088"/>
              <a:chOff x="5914023" y="3071795"/>
              <a:chExt cx="252000" cy="423088"/>
            </a:xfrm>
          </p:grpSpPr>
          <p:sp>
            <p:nvSpPr>
              <p:cNvPr id="60" name="Fluxograma: Fita perfurada 59"/>
              <p:cNvSpPr/>
              <p:nvPr/>
            </p:nvSpPr>
            <p:spPr>
              <a:xfrm>
                <a:off x="5914023" y="3071795"/>
                <a:ext cx="252000" cy="216000"/>
              </a:xfrm>
              <a:prstGeom prst="flowChartPunchedTap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T</a:t>
                </a:r>
                <a:endParaRPr lang="pt-BR" dirty="0"/>
              </a:p>
            </p:txBody>
          </p:sp>
          <p:cxnSp>
            <p:nvCxnSpPr>
              <p:cNvPr id="61" name="Conector reto 60"/>
              <p:cNvCxnSpPr/>
              <p:nvPr/>
            </p:nvCxnSpPr>
            <p:spPr>
              <a:xfrm>
                <a:off x="5914023" y="3098883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Elipse 102"/>
            <p:cNvSpPr/>
            <p:nvPr/>
          </p:nvSpPr>
          <p:spPr>
            <a:xfrm>
              <a:off x="5840998" y="3459552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6578284" y="2921201"/>
            <a:ext cx="325025" cy="466508"/>
            <a:chOff x="6578284" y="2921201"/>
            <a:chExt cx="325025" cy="466508"/>
          </a:xfrm>
        </p:grpSpPr>
        <p:grpSp>
          <p:nvGrpSpPr>
            <p:cNvPr id="74" name="Grupo 73"/>
            <p:cNvGrpSpPr/>
            <p:nvPr/>
          </p:nvGrpSpPr>
          <p:grpSpPr>
            <a:xfrm>
              <a:off x="6651309" y="2921201"/>
              <a:ext cx="252000" cy="423088"/>
              <a:chOff x="6651309" y="2921201"/>
              <a:chExt cx="252000" cy="423088"/>
            </a:xfrm>
          </p:grpSpPr>
          <p:sp>
            <p:nvSpPr>
              <p:cNvPr id="55" name="Fluxograma: Fita perfurada 54"/>
              <p:cNvSpPr/>
              <p:nvPr/>
            </p:nvSpPr>
            <p:spPr>
              <a:xfrm>
                <a:off x="6651309" y="2921201"/>
                <a:ext cx="252000" cy="216000"/>
              </a:xfrm>
              <a:prstGeom prst="flowChartPunchedTap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T</a:t>
                </a:r>
                <a:endParaRPr lang="pt-BR" dirty="0"/>
              </a:p>
            </p:txBody>
          </p:sp>
          <p:cxnSp>
            <p:nvCxnSpPr>
              <p:cNvPr id="54" name="Conector reto 53"/>
              <p:cNvCxnSpPr/>
              <p:nvPr/>
            </p:nvCxnSpPr>
            <p:spPr>
              <a:xfrm>
                <a:off x="6651309" y="2948289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Elipse 103"/>
            <p:cNvSpPr/>
            <p:nvPr/>
          </p:nvSpPr>
          <p:spPr>
            <a:xfrm>
              <a:off x="6578284" y="3317047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6134954" y="3386883"/>
            <a:ext cx="325025" cy="458419"/>
            <a:chOff x="6134954" y="3386883"/>
            <a:chExt cx="325025" cy="458419"/>
          </a:xfrm>
        </p:grpSpPr>
        <p:grpSp>
          <p:nvGrpSpPr>
            <p:cNvPr id="75" name="Grupo 74"/>
            <p:cNvGrpSpPr/>
            <p:nvPr/>
          </p:nvGrpSpPr>
          <p:grpSpPr>
            <a:xfrm>
              <a:off x="6207979" y="3386883"/>
              <a:ext cx="252000" cy="423088"/>
              <a:chOff x="6207979" y="3386883"/>
              <a:chExt cx="252000" cy="423088"/>
            </a:xfrm>
          </p:grpSpPr>
          <p:sp>
            <p:nvSpPr>
              <p:cNvPr id="62" name="Fluxograma: Fita perfurada 61"/>
              <p:cNvSpPr/>
              <p:nvPr/>
            </p:nvSpPr>
            <p:spPr>
              <a:xfrm>
                <a:off x="6207979" y="3386883"/>
                <a:ext cx="252000" cy="21600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P</a:t>
                </a:r>
                <a:endParaRPr lang="pt-BR" dirty="0"/>
              </a:p>
            </p:txBody>
          </p:sp>
          <p:cxnSp>
            <p:nvCxnSpPr>
              <p:cNvPr id="63" name="Conector reto 62"/>
              <p:cNvCxnSpPr/>
              <p:nvPr/>
            </p:nvCxnSpPr>
            <p:spPr>
              <a:xfrm>
                <a:off x="6207979" y="3413971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Elipse 104"/>
            <p:cNvSpPr/>
            <p:nvPr/>
          </p:nvSpPr>
          <p:spPr>
            <a:xfrm>
              <a:off x="6134954" y="3774640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13" name="Conector em curva 112"/>
          <p:cNvCxnSpPr>
            <a:stCxn id="103" idx="4"/>
            <a:endCxn id="105" idx="2"/>
          </p:cNvCxnSpPr>
          <p:nvPr/>
        </p:nvCxnSpPr>
        <p:spPr>
          <a:xfrm rot="16200000" flipH="1">
            <a:off x="5884610" y="3559626"/>
            <a:ext cx="279757" cy="220931"/>
          </a:xfrm>
          <a:prstGeom prst="curvedConnector2">
            <a:avLst/>
          </a:prstGeom>
          <a:ln w="19050">
            <a:solidFill>
              <a:srgbClr val="00B0F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stCxn id="104" idx="4"/>
            <a:endCxn id="105" idx="6"/>
          </p:cNvCxnSpPr>
          <p:nvPr/>
        </p:nvCxnSpPr>
        <p:spPr>
          <a:xfrm rot="5400000">
            <a:off x="6255026" y="3413688"/>
            <a:ext cx="422262" cy="370305"/>
          </a:xfrm>
          <a:prstGeom prst="curvedConnector2">
            <a:avLst/>
          </a:prstGeom>
          <a:ln w="19050">
            <a:solidFill>
              <a:srgbClr val="00B0F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2677297" y="5261372"/>
            <a:ext cx="6283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/>
              <a:t>Fonte: Google </a:t>
            </a:r>
            <a:r>
              <a:rPr lang="pt-BR" sz="1000" dirty="0" err="1" smtClean="0"/>
              <a:t>Maps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5586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 cstate="print"/>
          <a:srcRect l="3855" t="8148" r="10416" b="4630"/>
          <a:stretch/>
        </p:blipFill>
        <p:spPr>
          <a:xfrm>
            <a:off x="2677297" y="1590675"/>
            <a:ext cx="6283798" cy="359619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Metodologia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 Cálculo das distâncias num trajeto</a:t>
            </a:r>
            <a:endParaRPr lang="pt-BR" sz="2400" b="1" dirty="0"/>
          </a:p>
        </p:txBody>
      </p:sp>
      <p:cxnSp>
        <p:nvCxnSpPr>
          <p:cNvPr id="56" name="Conector reto 55"/>
          <p:cNvCxnSpPr/>
          <p:nvPr/>
        </p:nvCxnSpPr>
        <p:spPr>
          <a:xfrm>
            <a:off x="2528249" y="1590674"/>
            <a:ext cx="0" cy="396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131805" y="1590675"/>
            <a:ext cx="2396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/>
              <a:t>Cálculo das distâncias </a:t>
            </a:r>
            <a:r>
              <a:rPr lang="pt-BR" sz="2000" dirty="0" smtClean="0"/>
              <a:t>percorridas pelo </a:t>
            </a:r>
            <a:r>
              <a:rPr lang="pt-BR" sz="2000" dirty="0" err="1" smtClean="0"/>
              <a:t>Buzufba</a:t>
            </a:r>
            <a:r>
              <a:rPr lang="pt-BR" sz="2000" dirty="0" smtClean="0"/>
              <a:t> entre os pontos para cada roteiro</a:t>
            </a:r>
            <a:endParaRPr lang="pt-BR" sz="2000" dirty="0"/>
          </a:p>
        </p:txBody>
      </p:sp>
      <p:cxnSp>
        <p:nvCxnSpPr>
          <p:cNvPr id="86" name="Conector em curva 85"/>
          <p:cNvCxnSpPr>
            <a:stCxn id="105" idx="4"/>
            <a:endCxn id="45" idx="2"/>
          </p:cNvCxnSpPr>
          <p:nvPr/>
        </p:nvCxnSpPr>
        <p:spPr>
          <a:xfrm rot="16200000" flipH="1">
            <a:off x="6315079" y="3738201"/>
            <a:ext cx="66632" cy="280833"/>
          </a:xfrm>
          <a:prstGeom prst="curvedConnector2">
            <a:avLst/>
          </a:prstGeom>
          <a:ln w="19050">
            <a:solidFill>
              <a:srgbClr val="D09E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em curva 87"/>
          <p:cNvCxnSpPr>
            <a:stCxn id="45" idx="6"/>
            <a:endCxn id="50" idx="4"/>
          </p:cNvCxnSpPr>
          <p:nvPr/>
        </p:nvCxnSpPr>
        <p:spPr>
          <a:xfrm flipH="1" flipV="1">
            <a:off x="6560743" y="3317567"/>
            <a:ext cx="74119" cy="594367"/>
          </a:xfrm>
          <a:prstGeom prst="curvedConnector4">
            <a:avLst>
              <a:gd name="adj1" fmla="val -308423"/>
              <a:gd name="adj2" fmla="val 52972"/>
            </a:avLst>
          </a:prstGeom>
          <a:ln w="19050">
            <a:solidFill>
              <a:srgbClr val="D09E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em curva 88"/>
          <p:cNvCxnSpPr>
            <a:stCxn id="50" idx="0"/>
            <a:endCxn id="78" idx="6"/>
          </p:cNvCxnSpPr>
          <p:nvPr/>
        </p:nvCxnSpPr>
        <p:spPr>
          <a:xfrm rot="16200000" flipV="1">
            <a:off x="6146260" y="2832422"/>
            <a:ext cx="417051" cy="411916"/>
          </a:xfrm>
          <a:prstGeom prst="curvedConnector2">
            <a:avLst/>
          </a:prstGeom>
          <a:ln w="19050">
            <a:solidFill>
              <a:srgbClr val="D09E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>
            <a:stCxn id="78" idx="2"/>
            <a:endCxn id="83" idx="6"/>
          </p:cNvCxnSpPr>
          <p:nvPr/>
        </p:nvCxnSpPr>
        <p:spPr>
          <a:xfrm rot="10800000" flipV="1">
            <a:off x="5411889" y="2829853"/>
            <a:ext cx="590889" cy="228513"/>
          </a:xfrm>
          <a:prstGeom prst="curvedConnector3">
            <a:avLst>
              <a:gd name="adj1" fmla="val 50000"/>
            </a:avLst>
          </a:prstGeom>
          <a:ln w="19050">
            <a:solidFill>
              <a:srgbClr val="D09E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em curva 91"/>
          <p:cNvCxnSpPr>
            <a:stCxn id="83" idx="0"/>
            <a:endCxn id="95" idx="5"/>
          </p:cNvCxnSpPr>
          <p:nvPr/>
        </p:nvCxnSpPr>
        <p:spPr>
          <a:xfrm rot="16200000" flipV="1">
            <a:off x="4827772" y="2511945"/>
            <a:ext cx="446254" cy="575928"/>
          </a:xfrm>
          <a:prstGeom prst="curvedConnector3">
            <a:avLst>
              <a:gd name="adj1" fmla="val 50000"/>
            </a:avLst>
          </a:prstGeom>
          <a:ln w="19050">
            <a:solidFill>
              <a:srgbClr val="D09E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/>
          <p:cNvGrpSpPr/>
          <p:nvPr/>
        </p:nvGrpSpPr>
        <p:grpSpPr>
          <a:xfrm>
            <a:off x="4638274" y="2134748"/>
            <a:ext cx="325024" cy="452382"/>
            <a:chOff x="4638274" y="2134748"/>
            <a:chExt cx="325024" cy="452382"/>
          </a:xfrm>
        </p:grpSpPr>
        <p:grpSp>
          <p:nvGrpSpPr>
            <p:cNvPr id="71" name="Grupo 70"/>
            <p:cNvGrpSpPr/>
            <p:nvPr/>
          </p:nvGrpSpPr>
          <p:grpSpPr>
            <a:xfrm>
              <a:off x="4711298" y="2134748"/>
              <a:ext cx="252000" cy="423088"/>
              <a:chOff x="4711298" y="2134748"/>
              <a:chExt cx="252000" cy="423088"/>
            </a:xfrm>
          </p:grpSpPr>
          <p:sp>
            <p:nvSpPr>
              <p:cNvPr id="64" name="Fluxograma: Fita perfurada 63"/>
              <p:cNvSpPr/>
              <p:nvPr/>
            </p:nvSpPr>
            <p:spPr>
              <a:xfrm>
                <a:off x="4711298" y="2134748"/>
                <a:ext cx="252000" cy="21600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P</a:t>
                </a:r>
                <a:endParaRPr lang="pt-BR" sz="1400" dirty="0"/>
              </a:p>
            </p:txBody>
          </p:sp>
          <p:cxnSp>
            <p:nvCxnSpPr>
              <p:cNvPr id="65" name="Conector reto 64"/>
              <p:cNvCxnSpPr/>
              <p:nvPr/>
            </p:nvCxnSpPr>
            <p:spPr>
              <a:xfrm>
                <a:off x="4711298" y="2161836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Elipse 94"/>
            <p:cNvSpPr/>
            <p:nvPr/>
          </p:nvSpPr>
          <p:spPr>
            <a:xfrm>
              <a:off x="4638274" y="2516468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6134954" y="3386883"/>
            <a:ext cx="325025" cy="458419"/>
            <a:chOff x="6134954" y="3386883"/>
            <a:chExt cx="325025" cy="458419"/>
          </a:xfrm>
        </p:grpSpPr>
        <p:grpSp>
          <p:nvGrpSpPr>
            <p:cNvPr id="75" name="Grupo 74"/>
            <p:cNvGrpSpPr/>
            <p:nvPr/>
          </p:nvGrpSpPr>
          <p:grpSpPr>
            <a:xfrm>
              <a:off x="6207979" y="3386883"/>
              <a:ext cx="252000" cy="423088"/>
              <a:chOff x="6207979" y="3386883"/>
              <a:chExt cx="252000" cy="423088"/>
            </a:xfrm>
          </p:grpSpPr>
          <p:sp>
            <p:nvSpPr>
              <p:cNvPr id="62" name="Fluxograma: Fita perfurada 61"/>
              <p:cNvSpPr/>
              <p:nvPr/>
            </p:nvSpPr>
            <p:spPr>
              <a:xfrm>
                <a:off x="6207979" y="3386883"/>
                <a:ext cx="252000" cy="21600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P</a:t>
                </a:r>
                <a:endParaRPr lang="pt-BR" dirty="0"/>
              </a:p>
            </p:txBody>
          </p:sp>
          <p:cxnSp>
            <p:nvCxnSpPr>
              <p:cNvPr id="63" name="Conector reto 62"/>
              <p:cNvCxnSpPr/>
              <p:nvPr/>
            </p:nvCxnSpPr>
            <p:spPr>
              <a:xfrm>
                <a:off x="6207979" y="3413971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Elipse 104"/>
            <p:cNvSpPr/>
            <p:nvPr/>
          </p:nvSpPr>
          <p:spPr>
            <a:xfrm>
              <a:off x="6134954" y="3774640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488812" y="3494883"/>
            <a:ext cx="325024" cy="452382"/>
            <a:chOff x="4638274" y="2134748"/>
            <a:chExt cx="325024" cy="452382"/>
          </a:xfrm>
        </p:grpSpPr>
        <p:grpSp>
          <p:nvGrpSpPr>
            <p:cNvPr id="44" name="Grupo 43"/>
            <p:cNvGrpSpPr/>
            <p:nvPr/>
          </p:nvGrpSpPr>
          <p:grpSpPr>
            <a:xfrm>
              <a:off x="4711298" y="2134748"/>
              <a:ext cx="252000" cy="423088"/>
              <a:chOff x="4711298" y="2134748"/>
              <a:chExt cx="252000" cy="423088"/>
            </a:xfrm>
          </p:grpSpPr>
          <p:sp>
            <p:nvSpPr>
              <p:cNvPr id="46" name="Fluxograma: Fita perfurada 45"/>
              <p:cNvSpPr/>
              <p:nvPr/>
            </p:nvSpPr>
            <p:spPr>
              <a:xfrm>
                <a:off x="4711298" y="2134748"/>
                <a:ext cx="252000" cy="21600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P</a:t>
                </a:r>
                <a:endParaRPr lang="pt-BR" sz="1400" dirty="0"/>
              </a:p>
            </p:txBody>
          </p:sp>
          <p:cxnSp>
            <p:nvCxnSpPr>
              <p:cNvPr id="47" name="Conector reto 46"/>
              <p:cNvCxnSpPr/>
              <p:nvPr/>
            </p:nvCxnSpPr>
            <p:spPr>
              <a:xfrm>
                <a:off x="4711298" y="2161836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Elipse 44"/>
            <p:cNvSpPr/>
            <p:nvPr/>
          </p:nvSpPr>
          <p:spPr>
            <a:xfrm>
              <a:off x="4638274" y="2516468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487718" y="2865185"/>
            <a:ext cx="325024" cy="452382"/>
            <a:chOff x="4638274" y="2134748"/>
            <a:chExt cx="325024" cy="452382"/>
          </a:xfrm>
        </p:grpSpPr>
        <p:grpSp>
          <p:nvGrpSpPr>
            <p:cNvPr id="49" name="Grupo 48"/>
            <p:cNvGrpSpPr/>
            <p:nvPr/>
          </p:nvGrpSpPr>
          <p:grpSpPr>
            <a:xfrm>
              <a:off x="4711298" y="2134748"/>
              <a:ext cx="252000" cy="423088"/>
              <a:chOff x="4711298" y="2134748"/>
              <a:chExt cx="252000" cy="423088"/>
            </a:xfrm>
          </p:grpSpPr>
          <p:sp>
            <p:nvSpPr>
              <p:cNvPr id="51" name="Fluxograma: Fita perfurada 50"/>
              <p:cNvSpPr/>
              <p:nvPr/>
            </p:nvSpPr>
            <p:spPr>
              <a:xfrm>
                <a:off x="4711298" y="2134748"/>
                <a:ext cx="252000" cy="21600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P</a:t>
                </a:r>
                <a:endParaRPr lang="pt-BR" sz="1400" dirty="0"/>
              </a:p>
            </p:txBody>
          </p:sp>
          <p:cxnSp>
            <p:nvCxnSpPr>
              <p:cNvPr id="53" name="Conector reto 52"/>
              <p:cNvCxnSpPr/>
              <p:nvPr/>
            </p:nvCxnSpPr>
            <p:spPr>
              <a:xfrm>
                <a:off x="4711298" y="2161836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Elipse 49"/>
            <p:cNvSpPr/>
            <p:nvPr/>
          </p:nvSpPr>
          <p:spPr>
            <a:xfrm>
              <a:off x="4638274" y="2516468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6002777" y="2412803"/>
            <a:ext cx="325024" cy="452382"/>
            <a:chOff x="4638274" y="2134748"/>
            <a:chExt cx="325024" cy="452382"/>
          </a:xfrm>
        </p:grpSpPr>
        <p:grpSp>
          <p:nvGrpSpPr>
            <p:cNvPr id="77" name="Grupo 76"/>
            <p:cNvGrpSpPr/>
            <p:nvPr/>
          </p:nvGrpSpPr>
          <p:grpSpPr>
            <a:xfrm>
              <a:off x="4711298" y="2134748"/>
              <a:ext cx="252000" cy="423088"/>
              <a:chOff x="4711298" y="2134748"/>
              <a:chExt cx="252000" cy="423088"/>
            </a:xfrm>
          </p:grpSpPr>
          <p:sp>
            <p:nvSpPr>
              <p:cNvPr id="79" name="Fluxograma: Fita perfurada 78"/>
              <p:cNvSpPr/>
              <p:nvPr/>
            </p:nvSpPr>
            <p:spPr>
              <a:xfrm>
                <a:off x="4711298" y="2134748"/>
                <a:ext cx="252000" cy="21600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P</a:t>
                </a:r>
                <a:endParaRPr lang="pt-BR" sz="1400" dirty="0"/>
              </a:p>
            </p:txBody>
          </p:sp>
          <p:cxnSp>
            <p:nvCxnSpPr>
              <p:cNvPr id="80" name="Conector reto 79"/>
              <p:cNvCxnSpPr/>
              <p:nvPr/>
            </p:nvCxnSpPr>
            <p:spPr>
              <a:xfrm>
                <a:off x="4711298" y="2161836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ipse 77"/>
            <p:cNvSpPr/>
            <p:nvPr/>
          </p:nvSpPr>
          <p:spPr>
            <a:xfrm>
              <a:off x="4638274" y="2516468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5265838" y="2641316"/>
            <a:ext cx="325024" cy="452382"/>
            <a:chOff x="4638274" y="2134748"/>
            <a:chExt cx="325024" cy="452382"/>
          </a:xfrm>
        </p:grpSpPr>
        <p:grpSp>
          <p:nvGrpSpPr>
            <p:cNvPr id="82" name="Grupo 81"/>
            <p:cNvGrpSpPr/>
            <p:nvPr/>
          </p:nvGrpSpPr>
          <p:grpSpPr>
            <a:xfrm>
              <a:off x="4711298" y="2134748"/>
              <a:ext cx="252000" cy="423088"/>
              <a:chOff x="4711298" y="2134748"/>
              <a:chExt cx="252000" cy="423088"/>
            </a:xfrm>
          </p:grpSpPr>
          <p:sp>
            <p:nvSpPr>
              <p:cNvPr id="84" name="Fluxograma: Fita perfurada 83"/>
              <p:cNvSpPr/>
              <p:nvPr/>
            </p:nvSpPr>
            <p:spPr>
              <a:xfrm>
                <a:off x="4711298" y="2134748"/>
                <a:ext cx="252000" cy="216000"/>
              </a:xfrm>
              <a:prstGeom prst="flowChartPunchedTap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/>
                  <a:t>P</a:t>
                </a:r>
                <a:endParaRPr lang="pt-BR" sz="1400" dirty="0"/>
              </a:p>
            </p:txBody>
          </p:sp>
          <p:cxnSp>
            <p:nvCxnSpPr>
              <p:cNvPr id="85" name="Conector reto 84"/>
              <p:cNvCxnSpPr/>
              <p:nvPr/>
            </p:nvCxnSpPr>
            <p:spPr>
              <a:xfrm>
                <a:off x="4711298" y="2161836"/>
                <a:ext cx="0" cy="396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Elipse 82"/>
            <p:cNvSpPr/>
            <p:nvPr/>
          </p:nvSpPr>
          <p:spPr>
            <a:xfrm>
              <a:off x="4638274" y="2516468"/>
              <a:ext cx="146050" cy="7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de cantos arredondados 19"/>
          <p:cNvSpPr/>
          <p:nvPr/>
        </p:nvSpPr>
        <p:spPr>
          <a:xfrm>
            <a:off x="4620360" y="3265907"/>
            <a:ext cx="1260000" cy="32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ROTA X - IDA</a:t>
            </a:r>
            <a:endParaRPr lang="pt-BR" sz="14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276224" y="3695788"/>
            <a:ext cx="225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pt-BR" sz="1600" dirty="0" smtClean="0"/>
              <a:t>Atenção às diferenças de rotas de ida e volta</a:t>
            </a:r>
          </a:p>
          <a:p>
            <a:pPr algn="r">
              <a:spcAft>
                <a:spcPts val="1200"/>
              </a:spcAft>
            </a:pPr>
            <a:r>
              <a:rPr lang="pt-BR" sz="1600" dirty="0" smtClean="0"/>
              <a:t>Cálculo efetuado a partir do Bing </a:t>
            </a:r>
            <a:r>
              <a:rPr lang="pt-BR" sz="1600" dirty="0" err="1" smtClean="0"/>
              <a:t>Maps</a:t>
            </a:r>
            <a:r>
              <a:rPr lang="pt-BR" sz="1600" dirty="0" smtClean="0"/>
              <a:t> API para um veículo particular 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2677297" y="5261372"/>
            <a:ext cx="6283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/>
              <a:t>Fonte: Google </a:t>
            </a:r>
            <a:r>
              <a:rPr lang="pt-BR" sz="1000" dirty="0" err="1" smtClean="0"/>
              <a:t>Maps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9218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reto 35"/>
          <p:cNvCxnSpPr/>
          <p:nvPr/>
        </p:nvCxnSpPr>
        <p:spPr>
          <a:xfrm>
            <a:off x="5384250" y="1617959"/>
            <a:ext cx="0" cy="1476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384249" y="1631876"/>
            <a:ext cx="2124000" cy="87716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pt-BR" dirty="0" smtClean="0"/>
              <a:t>Distância alternativa a pé a percorrer sem o </a:t>
            </a:r>
            <a:r>
              <a:rPr lang="pt-BR" dirty="0" err="1" smtClean="0"/>
              <a:t>Buzufba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>
            <a:off x="5334675" y="4865327"/>
            <a:ext cx="0" cy="1260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3446100" y="4122377"/>
            <a:ext cx="0" cy="1836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24"/>
          <p:cNvCxnSpPr>
            <a:stCxn id="2" idx="4"/>
            <a:endCxn id="22" idx="2"/>
          </p:cNvCxnSpPr>
          <p:nvPr/>
        </p:nvCxnSpPr>
        <p:spPr>
          <a:xfrm rot="16200000" flipH="1">
            <a:off x="3242774" y="3702787"/>
            <a:ext cx="655388" cy="608737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22" idx="5"/>
            <a:endCxn id="16" idx="3"/>
          </p:cNvCxnSpPr>
          <p:nvPr/>
        </p:nvCxnSpPr>
        <p:spPr>
          <a:xfrm rot="16200000" flipH="1">
            <a:off x="5737645" y="2906599"/>
            <a:ext cx="158334" cy="3269393"/>
          </a:xfrm>
          <a:prstGeom prst="curvedConnector3">
            <a:avLst>
              <a:gd name="adj1" fmla="val 277676"/>
            </a:avLst>
          </a:prstGeom>
          <a:ln w="28575">
            <a:solidFill>
              <a:srgbClr val="D09E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em curva 29"/>
          <p:cNvCxnSpPr>
            <a:stCxn id="16" idx="6"/>
            <a:endCxn id="13" idx="4"/>
          </p:cNvCxnSpPr>
          <p:nvPr/>
        </p:nvCxnSpPr>
        <p:spPr>
          <a:xfrm flipV="1">
            <a:off x="7758788" y="3666837"/>
            <a:ext cx="746062" cy="826347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2" idx="7"/>
            <a:endCxn id="13" idx="1"/>
          </p:cNvCxnSpPr>
          <p:nvPr/>
        </p:nvCxnSpPr>
        <p:spPr>
          <a:xfrm rot="5400000" flipH="1" flipV="1">
            <a:off x="5879163" y="873775"/>
            <a:ext cx="12625" cy="4984192"/>
          </a:xfrm>
          <a:prstGeom prst="curvedConnector3">
            <a:avLst>
              <a:gd name="adj1" fmla="val 23282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16" idx="0"/>
            <a:endCxn id="18" idx="3"/>
          </p:cNvCxnSpPr>
          <p:nvPr/>
        </p:nvCxnSpPr>
        <p:spPr>
          <a:xfrm rot="16200000" flipV="1">
            <a:off x="7187627" y="3922022"/>
            <a:ext cx="590172" cy="192151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2" idx="0"/>
            <a:endCxn id="8" idx="1"/>
          </p:cNvCxnSpPr>
          <p:nvPr/>
        </p:nvCxnSpPr>
        <p:spPr>
          <a:xfrm rot="5400000" flipH="1" flipV="1">
            <a:off x="3110006" y="2905218"/>
            <a:ext cx="570339" cy="258150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Metodologia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 Cálculo das distâncias num trajeto</a:t>
            </a:r>
            <a:endParaRPr lang="pt-BR" sz="2400" b="1" dirty="0"/>
          </a:p>
        </p:txBody>
      </p:sp>
      <p:sp>
        <p:nvSpPr>
          <p:cNvPr id="2" name="Elipse 1"/>
          <p:cNvSpPr/>
          <p:nvPr/>
        </p:nvSpPr>
        <p:spPr>
          <a:xfrm>
            <a:off x="3086100" y="3319462"/>
            <a:ext cx="360000" cy="360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524250" y="2564457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ORIGEM 1</a:t>
            </a:r>
            <a:endParaRPr lang="pt-BR" dirty="0"/>
          </a:p>
        </p:txBody>
      </p:sp>
      <p:cxnSp>
        <p:nvCxnSpPr>
          <p:cNvPr id="12" name="Conector angulado 11"/>
          <p:cNvCxnSpPr>
            <a:stCxn id="13" idx="0"/>
            <a:endCxn id="14" idx="3"/>
          </p:cNvCxnSpPr>
          <p:nvPr/>
        </p:nvCxnSpPr>
        <p:spPr>
          <a:xfrm rot="16200000" flipV="1">
            <a:off x="8093131" y="2895117"/>
            <a:ext cx="557714" cy="265725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324850" y="3306837"/>
            <a:ext cx="360000" cy="360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058025" y="256445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DESTINO 1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7398788" y="4313184"/>
            <a:ext cx="360000" cy="3600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176962" y="3399846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PARADA BUZUFBA</a:t>
            </a:r>
            <a:endParaRPr lang="pt-BR" dirty="0"/>
          </a:p>
        </p:txBody>
      </p:sp>
      <p:cxnSp>
        <p:nvCxnSpPr>
          <p:cNvPr id="21" name="Conector angulado 20"/>
          <p:cNvCxnSpPr>
            <a:stCxn id="22" idx="0"/>
            <a:endCxn id="23" idx="1"/>
          </p:cNvCxnSpPr>
          <p:nvPr/>
        </p:nvCxnSpPr>
        <p:spPr>
          <a:xfrm rot="5400000" flipH="1" flipV="1">
            <a:off x="3984418" y="3793431"/>
            <a:ext cx="431838" cy="291000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3874837" y="4154850"/>
            <a:ext cx="360000" cy="3600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345837" y="3399846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PARADA BUZUFBA</a:t>
            </a:r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>
            <a:off x="2528249" y="1590674"/>
            <a:ext cx="0" cy="396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31805" y="1590675"/>
            <a:ext cx="2396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Dados da jornada mais frequente do usuário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444262" y="5080935"/>
            <a:ext cx="2052638" cy="87716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pt-BR" dirty="0" smtClean="0"/>
              <a:t>Distância a pé percorrida até a parada </a:t>
            </a:r>
            <a:r>
              <a:rPr lang="pt-BR" dirty="0" err="1" smtClean="0"/>
              <a:t>Buzufba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33999" y="5262091"/>
            <a:ext cx="2052638" cy="87716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pt-BR" dirty="0" smtClean="0"/>
              <a:t>Distância percorrida pelo </a:t>
            </a:r>
            <a:r>
              <a:rPr lang="pt-BR" dirty="0" err="1" smtClean="0"/>
              <a:t>Buzufba</a:t>
            </a:r>
            <a:r>
              <a:rPr lang="pt-BR" dirty="0" smtClean="0"/>
              <a:t> na rodovia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40046" y="2639579"/>
            <a:ext cx="23882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pt-BR" sz="1600" dirty="0" smtClean="0"/>
              <a:t>Admite-se que o usuário toma o </a:t>
            </a:r>
            <a:r>
              <a:rPr lang="pt-BR" sz="1600" dirty="0" err="1" smtClean="0"/>
              <a:t>Buzufba</a:t>
            </a:r>
            <a:r>
              <a:rPr lang="pt-BR" sz="1600" dirty="0" smtClean="0"/>
              <a:t> com a rota mais curta entre as paradas que precisa</a:t>
            </a:r>
          </a:p>
          <a:p>
            <a:pPr algn="r"/>
            <a:r>
              <a:rPr lang="pt-BR" sz="1600" dirty="0" smtClean="0"/>
              <a:t>Empates entre rotas são decididos aleatoriamente</a:t>
            </a:r>
          </a:p>
          <a:p>
            <a:pPr algn="r"/>
            <a:endParaRPr lang="pt-BR" sz="1600" dirty="0"/>
          </a:p>
          <a:p>
            <a:pPr algn="r"/>
            <a:r>
              <a:rPr lang="pt-BR" sz="1600" dirty="0" smtClean="0"/>
              <a:t>Distâncias a pé calculadas a partir das coordenadas geográficas num trajeto reto e Terra elipsoidal 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2762806" y="6250094"/>
            <a:ext cx="6218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2</a:t>
            </a:r>
            <a:r>
              <a:rPr lang="pt-BR" sz="1400" dirty="0" smtClean="0"/>
              <a:t> </a:t>
            </a:r>
            <a:r>
              <a:rPr lang="pt-BR" sz="1400" dirty="0"/>
              <a:t>– Esquema hipotético dos deslocamentos dos usuários</a:t>
            </a:r>
          </a:p>
          <a:p>
            <a:pPr algn="ctr"/>
            <a:r>
              <a:rPr lang="pt-BR" sz="1400" dirty="0"/>
              <a:t>Fonte: Autores, 2019</a:t>
            </a:r>
          </a:p>
        </p:txBody>
      </p:sp>
    </p:spTree>
    <p:extLst>
      <p:ext uri="{BB962C8B-B14F-4D97-AF65-F5344CB8AC3E}">
        <p14:creationId xmlns:p14="http://schemas.microsoft.com/office/powerpoint/2010/main" val="162304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" grpId="0" animBg="1"/>
      <p:bldP spid="8" grpId="0"/>
      <p:bldP spid="13" grpId="0" animBg="1"/>
      <p:bldP spid="14" grpId="0"/>
      <p:bldP spid="16" grpId="0" animBg="1"/>
      <p:bldP spid="18" grpId="0"/>
      <p:bldP spid="22" grpId="0" animBg="1"/>
      <p:bldP spid="23" grpId="0"/>
      <p:bldP spid="29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Metodologia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 Cálculo das distâncias num trajeto</a:t>
            </a:r>
            <a:endParaRPr lang="pt-BR" sz="24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1805" y="1590675"/>
            <a:ext cx="2396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Variáveis geradas para a predição</a:t>
            </a:r>
            <a:endParaRPr lang="pt-BR" sz="20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2528249" y="1590674"/>
            <a:ext cx="0" cy="396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528247" y="1590673"/>
                <a:ext cx="6491928" cy="3146502"/>
              </a:xfrm>
              <a:prstGeom prst="rect">
                <a:avLst/>
              </a:prstGeom>
              <a:noFill/>
            </p:spPr>
            <p:txBody>
              <a:bodyPr wrap="square" lIns="14400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pt-BR" sz="1600" dirty="0" smtClean="0"/>
                  <a:t>: Trecho a pé da viagem (km)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𝑏𝑢𝑧</m:t>
                        </m:r>
                      </m:sub>
                    </m:sSub>
                  </m:oMath>
                </a14:m>
                <a:r>
                  <a:rPr lang="pt-BR" sz="1600" dirty="0" smtClean="0"/>
                  <a:t>: Trecho por </a:t>
                </a:r>
                <a:r>
                  <a:rPr lang="pt-BR" sz="1600" dirty="0" err="1" smtClean="0"/>
                  <a:t>Buzufba</a:t>
                </a:r>
                <a:r>
                  <a:rPr lang="pt-BR" sz="1600" dirty="0" smtClean="0"/>
                  <a:t> da </a:t>
                </a:r>
                <a:r>
                  <a:rPr lang="pt-BR" sz="1600" dirty="0"/>
                  <a:t>viagem (km)</a:t>
                </a:r>
                <a:endParaRPr lang="pt-BR" sz="16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pt-BR" sz="1600" dirty="0" smtClean="0"/>
                  <a:t>: Distância puramente a pé entre os locais de </a:t>
                </a:r>
                <a:r>
                  <a:rPr lang="pt-BR" sz="1600" dirty="0"/>
                  <a:t>viagem (km)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pt-BR" sz="1600" dirty="0" smtClean="0"/>
                  <a:t>: Fração da viagem percorrida a pé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𝑏𝑢𝑧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sz="1600" dirty="0" smtClean="0"/>
                  <a:t>: Razão entre a distância da viagem somente a pé ou a pé + </a:t>
                </a:r>
                <a:r>
                  <a:rPr lang="pt-BR" sz="1600" dirty="0" err="1" smtClean="0"/>
                  <a:t>Buzufba</a:t>
                </a:r>
                <a:endParaRPr lang="pt-BR" sz="16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𝑏𝑢𝑧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47" y="1590673"/>
                <a:ext cx="6491928" cy="3146502"/>
              </a:xfrm>
              <a:prstGeom prst="rect">
                <a:avLst/>
              </a:prstGeom>
              <a:blipFill rotWithShape="0">
                <a:blip r:embed="rId2"/>
                <a:stretch>
                  <a:fillRect t="-3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8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5"/>
            <a:ext cx="914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Metodologia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876300"/>
            <a:ext cx="9144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Árvores de Decisão e Cross-</a:t>
            </a:r>
            <a:r>
              <a:rPr lang="pt-BR" sz="2400" b="1" dirty="0" err="1" smtClean="0"/>
              <a:t>validation</a:t>
            </a:r>
            <a:endParaRPr lang="pt-BR" sz="2400" b="1" dirty="0"/>
          </a:p>
        </p:txBody>
      </p:sp>
      <p:sp>
        <p:nvSpPr>
          <p:cNvPr id="8" name="CaixaDeTexto 30"/>
          <p:cNvSpPr txBox="1"/>
          <p:nvPr/>
        </p:nvSpPr>
        <p:spPr>
          <a:xfrm>
            <a:off x="131805" y="1590675"/>
            <a:ext cx="2396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Árvores de Decisão Ordinais</a:t>
            </a:r>
            <a:endParaRPr lang="pt-BR" sz="2000" dirty="0"/>
          </a:p>
        </p:txBody>
      </p:sp>
      <p:cxnSp>
        <p:nvCxnSpPr>
          <p:cNvPr id="9" name="Conector reto 31"/>
          <p:cNvCxnSpPr/>
          <p:nvPr/>
        </p:nvCxnSpPr>
        <p:spPr>
          <a:xfrm>
            <a:off x="2528249" y="1590674"/>
            <a:ext cx="0" cy="396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38"/>
              <p:cNvSpPr txBox="1"/>
              <p:nvPr/>
            </p:nvSpPr>
            <p:spPr>
              <a:xfrm>
                <a:off x="2528247" y="1590673"/>
                <a:ext cx="6491928" cy="3858942"/>
              </a:xfrm>
              <a:prstGeom prst="rect">
                <a:avLst/>
              </a:prstGeom>
              <a:noFill/>
            </p:spPr>
            <p:txBody>
              <a:bodyPr wrap="square" lIns="14400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1600" dirty="0" smtClean="0"/>
                  <a:t>Dada a função generalizada GINI, para medição de impureza de um determinado nó </a:t>
                </a:r>
                <a:r>
                  <a:rPr lang="pt-BR" sz="1600" i="1" dirty="0" smtClean="0"/>
                  <a:t>t</a:t>
                </a:r>
                <a:r>
                  <a:rPr lang="pt-BR" sz="1600" dirty="0" smtClean="0"/>
                  <a:t>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non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𝐺𝐺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x-non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x-none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x-non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non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x-non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pt-BR" sz="160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60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sz="16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1600" u="sng" dirty="0" smtClean="0"/>
                  <a:t>Sendo </a:t>
                </a:r>
                <a:r>
                  <a:rPr lang="el-GR" sz="1600" u="sng" dirty="0" smtClean="0"/>
                  <a:t>ω</a:t>
                </a:r>
                <a:r>
                  <a:rPr lang="pt-BR" sz="1600" u="sng" dirty="0" smtClean="0"/>
                  <a:t> as categorias ordinais da variável resposta Y.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1600" dirty="0" smtClean="0"/>
                  <a:t>Supondo um conjunto s de </a:t>
                </a:r>
                <a:r>
                  <a:rPr lang="pt-BR" sz="1600" i="1" dirty="0" smtClean="0"/>
                  <a:t>scores </a:t>
                </a:r>
                <a:r>
                  <a:rPr lang="pt-BR" sz="1600" dirty="0" smtClean="0"/>
                  <a:t>que representam a variável Y podemos considerar o erro de classificação como uma transformação desejada para a diferença absoluta entre os pares de resultados, obtendo assim duas equações distintas para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𝐺𝐺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600" i="1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𝐺𝐺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x-none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x-non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non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x-non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pt-BR" sz="160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60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sz="1600" i="1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𝐺𝐺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x-none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x-non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x-non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non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x-non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pt-BR" sz="160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60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non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sz="1600" i="1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pt-BR" sz="1600" dirty="0"/>
              </a:p>
            </p:txBody>
          </p:sp>
        </mc:Choice>
        <mc:Fallback xmlns="">
          <p:sp>
            <p:nvSpPr>
              <p:cNvPr id="10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47" y="1590673"/>
                <a:ext cx="6491928" cy="3858942"/>
              </a:xfrm>
              <a:prstGeom prst="rect">
                <a:avLst/>
              </a:prstGeom>
              <a:blipFill>
                <a:blip r:embed="rId2"/>
                <a:stretch>
                  <a:fillRect t="-474" r="-469" b="-3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30"/>
          <p:cNvSpPr txBox="1"/>
          <p:nvPr/>
        </p:nvSpPr>
        <p:spPr>
          <a:xfrm>
            <a:off x="131805" y="5479104"/>
            <a:ext cx="239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Cross-validation</a:t>
            </a:r>
            <a:endParaRPr lang="pt-BR" sz="2000" dirty="0"/>
          </a:p>
        </p:txBody>
      </p:sp>
      <p:cxnSp>
        <p:nvCxnSpPr>
          <p:cNvPr id="13" name="Conector reto 31"/>
          <p:cNvCxnSpPr/>
          <p:nvPr/>
        </p:nvCxnSpPr>
        <p:spPr>
          <a:xfrm>
            <a:off x="2528247" y="5214551"/>
            <a:ext cx="0" cy="164344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28246" y="5439835"/>
            <a:ext cx="6615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Determinação do parâmetro cp ( The Complexity Paramater</a:t>
            </a:r>
            <a:r>
              <a:rPr lang="pt-BR" sz="1600" dirty="0" smtClean="0"/>
              <a:t>);</a:t>
            </a:r>
            <a:endParaRPr lang="pt-BR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Determinação da melhor função </a:t>
            </a:r>
            <a:r>
              <a:rPr lang="pt-BR" sz="1600" dirty="0" smtClean="0"/>
              <a:t>custo (Absoluta ou Quadrática) 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 smtClean="0"/>
              <a:t>Tipo de poda (Número total de erros de classificação ou Custo total dos erros de classificação);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735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1211</Words>
  <Application>Microsoft Office PowerPoint</Application>
  <PresentationFormat>On-screen Show (4:3)</PresentationFormat>
  <Paragraphs>167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AngsanaUPC</vt:lpstr>
      <vt:lpstr>Arial</vt:lpstr>
      <vt:lpstr>Calibri</vt:lpstr>
      <vt:lpstr>Calibri Light</vt:lpstr>
      <vt:lpstr>Cambria Math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Ícaro Bernardes</dc:creator>
  <cp:lastModifiedBy>Tarssio Barreto</cp:lastModifiedBy>
  <cp:revision>156</cp:revision>
  <dcterms:created xsi:type="dcterms:W3CDTF">2017-07-29T13:51:34Z</dcterms:created>
  <dcterms:modified xsi:type="dcterms:W3CDTF">2019-05-30T21:18:43Z</dcterms:modified>
</cp:coreProperties>
</file>