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78D00-F112-415E-AB65-E0ACD66F2F46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E87-2681-48C7-80AE-66CD1D033BE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75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78D00-F112-415E-AB65-E0ACD66F2F46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E87-2681-48C7-80AE-66CD1D033BE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95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78D00-F112-415E-AB65-E0ACD66F2F46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E87-2681-48C7-80AE-66CD1D033BE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16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78D00-F112-415E-AB65-E0ACD66F2F46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E87-2681-48C7-80AE-66CD1D033BE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35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78D00-F112-415E-AB65-E0ACD66F2F46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E87-2681-48C7-80AE-66CD1D033BE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08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78D00-F112-415E-AB65-E0ACD66F2F46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E87-2681-48C7-80AE-66CD1D033BE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06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78D00-F112-415E-AB65-E0ACD66F2F46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E87-2681-48C7-80AE-66CD1D033BE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88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78D00-F112-415E-AB65-E0ACD66F2F46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E87-2681-48C7-80AE-66CD1D033BE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39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78D00-F112-415E-AB65-E0ACD66F2F46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E87-2681-48C7-80AE-66CD1D033BE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49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78D00-F112-415E-AB65-E0ACD66F2F46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E87-2681-48C7-80AE-66CD1D033BE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76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78D00-F112-415E-AB65-E0ACD66F2F46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0E87-2681-48C7-80AE-66CD1D033BE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10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78D00-F112-415E-AB65-E0ACD66F2F46}" type="datetimeFigureOut">
              <a:rPr lang="pt-BR" smtClean="0"/>
              <a:t>20/03/2019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B0E87-2681-48C7-80AE-66CD1D033BE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76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Ciência e Conhecimento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Docente: Msc. Tarssio Brito Barreto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2394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Método Dedutivo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Se as premissas forem verdadeiras, a conclusão é necessariamente verdade;</a:t>
            </a:r>
          </a:p>
          <a:p>
            <a:endParaRPr lang="pt-BR" dirty="0"/>
          </a:p>
          <a:p>
            <a:r>
              <a:rPr lang="pt-BR" dirty="0" smtClean="0"/>
              <a:t>Finalidade: Explicar o conteúdo das premissas;</a:t>
            </a:r>
          </a:p>
          <a:p>
            <a:endParaRPr lang="pt-BR" dirty="0"/>
          </a:p>
          <a:p>
            <a:r>
              <a:rPr lang="pt-BR" dirty="0" smtClean="0"/>
              <a:t>Exemplos: Matématica.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2071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Método Hipotético-Dedutivo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Karl R. Popper: </a:t>
            </a:r>
          </a:p>
          <a:p>
            <a:pPr lvl="1"/>
            <a:r>
              <a:rPr lang="pt-BR" dirty="0" smtClean="0"/>
              <a:t>Problema;</a:t>
            </a:r>
          </a:p>
          <a:p>
            <a:pPr lvl="1"/>
            <a:r>
              <a:rPr lang="pt-BR" dirty="0" smtClean="0"/>
              <a:t>Teoria-Tentativa;</a:t>
            </a:r>
          </a:p>
          <a:p>
            <a:pPr lvl="1"/>
            <a:r>
              <a:rPr lang="pt-BR" dirty="0" smtClean="0"/>
              <a:t>Eliminação do Erro e</a:t>
            </a:r>
          </a:p>
          <a:p>
            <a:pPr lvl="1"/>
            <a:r>
              <a:rPr lang="pt-BR" dirty="0" smtClean="0"/>
              <a:t>Surgimento de novos problemas.</a:t>
            </a:r>
          </a:p>
          <a:p>
            <a:pPr lvl="1"/>
            <a:endParaRPr lang="pt-BR" dirty="0"/>
          </a:p>
          <a:p>
            <a:r>
              <a:rPr lang="pt-BR" dirty="0" smtClean="0"/>
              <a:t>Expectativa -&gt; Problema -&gt; Conjecturas -&gt; Falseamento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3985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Falseamento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Para um falsificacionista, quanto maior o grau de falseabilidade melhor a teória: “Todos os planetas do nosso sistema se movem em elipses ao redor do Sol”.</a:t>
            </a:r>
          </a:p>
          <a:p>
            <a:endParaRPr lang="pt-BR" dirty="0"/>
          </a:p>
          <a:p>
            <a:r>
              <a:rPr lang="pt-BR" dirty="0" smtClean="0"/>
              <a:t>Exemplos:</a:t>
            </a:r>
          </a:p>
          <a:p>
            <a:pPr lvl="1"/>
            <a:r>
              <a:rPr lang="pt-BR" dirty="0" smtClean="0"/>
              <a:t>Todas as substâncias se contraem quando são resfriadas; (FALSEÁVEL)</a:t>
            </a:r>
          </a:p>
          <a:p>
            <a:pPr lvl="1"/>
            <a:r>
              <a:rPr lang="pt-BR" dirty="0" smtClean="0"/>
              <a:t>A sorte é possível em apostas esportivas (NÃO FALSEAVEL).</a:t>
            </a:r>
          </a:p>
        </p:txBody>
      </p:sp>
    </p:spTree>
    <p:extLst>
      <p:ext uri="{BB962C8B-B14F-4D97-AF65-F5344CB8AC3E}">
        <p14:creationId xmlns:p14="http://schemas.microsoft.com/office/powerpoint/2010/main" val="3428128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dirty="0" smtClean="0"/>
              <a:t>Hipotético-Dedutivo segundo Bunge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u="sng" dirty="0" smtClean="0"/>
              <a:t>Problema</a:t>
            </a:r>
            <a:r>
              <a:rPr lang="pt-BR" dirty="0" smtClean="0"/>
              <a:t>: Reconhecimento dos fatos -&gt; Descoberta -&gt; Formulação;</a:t>
            </a:r>
          </a:p>
          <a:p>
            <a:r>
              <a:rPr lang="pt-BR" u="sng" dirty="0" smtClean="0"/>
              <a:t>Construção de um modelo</a:t>
            </a:r>
            <a:r>
              <a:rPr lang="pt-BR" dirty="0" smtClean="0"/>
              <a:t>: Seleção de fatores -&gt; Hipóteses;</a:t>
            </a:r>
          </a:p>
          <a:p>
            <a:r>
              <a:rPr lang="pt-BR" u="sng" dirty="0" smtClean="0"/>
              <a:t>Dedução</a:t>
            </a:r>
            <a:r>
              <a:rPr lang="pt-BR" dirty="0" smtClean="0"/>
              <a:t>: Suportes racionais e empíricos;</a:t>
            </a:r>
          </a:p>
          <a:p>
            <a:r>
              <a:rPr lang="pt-BR" u="sng" dirty="0" smtClean="0"/>
              <a:t>Teste das hipóteses</a:t>
            </a:r>
            <a:r>
              <a:rPr lang="pt-BR" dirty="0" smtClean="0"/>
              <a:t>: esboço da prova -&gt; execução -&gt; elaboração de dados -&gt; Inferência</a:t>
            </a:r>
          </a:p>
          <a:p>
            <a:r>
              <a:rPr lang="pt-BR" u="sng" dirty="0" smtClean="0"/>
              <a:t>Novas teorias</a:t>
            </a:r>
            <a:r>
              <a:rPr lang="pt-BR" dirty="0" smtClean="0"/>
              <a:t>: comparação das predições -&gt; reajuste do modelo -&gt; sugestão para trabalhos posteriores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4876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contraditório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Ciência em movimento: </a:t>
            </a:r>
            <a:endParaRPr lang="pt-BR" dirty="0"/>
          </a:p>
          <a:p>
            <a:endParaRPr lang="pt-BR" dirty="0" smtClean="0"/>
          </a:p>
          <a:p>
            <a:pPr lvl="1"/>
            <a:r>
              <a:rPr lang="pt-BR" dirty="0" smtClean="0"/>
              <a:t>A contradição é interna;</a:t>
            </a:r>
          </a:p>
          <a:p>
            <a:endParaRPr lang="pt-BR" dirty="0"/>
          </a:p>
          <a:p>
            <a:pPr lvl="1"/>
            <a:r>
              <a:rPr lang="pt-BR" dirty="0" smtClean="0"/>
              <a:t>A contradição é inovadora;</a:t>
            </a:r>
          </a:p>
          <a:p>
            <a:endParaRPr lang="pt-BR" dirty="0"/>
          </a:p>
          <a:p>
            <a:pPr lvl="1"/>
            <a:r>
              <a:rPr lang="pt-BR" dirty="0" smtClean="0"/>
              <a:t>União dos contrarios.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67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que é “conhecimento”?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Conhecimento como habilidade;</a:t>
            </a:r>
          </a:p>
          <a:p>
            <a:endParaRPr lang="pt-BR" dirty="0"/>
          </a:p>
          <a:p>
            <a:r>
              <a:rPr lang="pt-BR" dirty="0" smtClean="0"/>
              <a:t>Conhecimento como familiaridade;</a:t>
            </a:r>
          </a:p>
          <a:p>
            <a:endParaRPr lang="pt-BR" dirty="0"/>
          </a:p>
          <a:p>
            <a:r>
              <a:rPr lang="pt-BR" dirty="0" smtClean="0"/>
              <a:t>Conhecimento proposicional.</a:t>
            </a:r>
          </a:p>
        </p:txBody>
      </p:sp>
    </p:spTree>
    <p:extLst>
      <p:ext uri="{BB962C8B-B14F-4D97-AF65-F5344CB8AC3E}">
        <p14:creationId xmlns:p14="http://schemas.microsoft.com/office/powerpoint/2010/main" val="321638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Conhecimento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Crença </a:t>
            </a:r>
            <a:r>
              <a:rPr lang="ia-Latn-001" dirty="0" smtClean="0"/>
              <a:t>–</a:t>
            </a:r>
            <a:r>
              <a:rPr lang="pt-BR" dirty="0" smtClean="0"/>
              <a:t> Verdade </a:t>
            </a:r>
            <a:r>
              <a:rPr lang="ia-Latn-001" dirty="0" smtClean="0"/>
              <a:t>–</a:t>
            </a:r>
            <a:r>
              <a:rPr lang="pt-BR" dirty="0" smtClean="0"/>
              <a:t> Justificação;</a:t>
            </a:r>
          </a:p>
          <a:p>
            <a:endParaRPr lang="pt-BR" dirty="0"/>
          </a:p>
          <a:p>
            <a:r>
              <a:rPr lang="pt-BR" dirty="0" smtClean="0"/>
              <a:t>O problema de Gettier;</a:t>
            </a:r>
          </a:p>
          <a:p>
            <a:endParaRPr lang="pt-BR" dirty="0"/>
          </a:p>
          <a:p>
            <a:r>
              <a:rPr lang="pt-BR" dirty="0" smtClean="0"/>
              <a:t>Mérito.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353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Tipos de Conhecimento: Conhecimento Popular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Trujillo (citado por Marconi) são características do conhecimento popular :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Valorativo;</a:t>
            </a:r>
          </a:p>
          <a:p>
            <a:pPr lvl="1"/>
            <a:r>
              <a:rPr lang="pt-BR" dirty="0" smtClean="0"/>
              <a:t>Reflexivo;</a:t>
            </a:r>
          </a:p>
          <a:p>
            <a:pPr lvl="1"/>
            <a:r>
              <a:rPr lang="pt-BR" dirty="0" smtClean="0"/>
              <a:t>Assistématico;</a:t>
            </a:r>
          </a:p>
          <a:p>
            <a:pPr lvl="1"/>
            <a:r>
              <a:rPr lang="pt-BR" dirty="0" smtClean="0"/>
              <a:t>Verificável;</a:t>
            </a:r>
          </a:p>
          <a:p>
            <a:pPr lvl="1"/>
            <a:r>
              <a:rPr lang="pt-BR" dirty="0" smtClean="0"/>
              <a:t>Falível;</a:t>
            </a:r>
          </a:p>
          <a:p>
            <a:pPr lvl="1"/>
            <a:r>
              <a:rPr lang="pt-BR" dirty="0" smtClean="0"/>
              <a:t>Inexato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093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Trujillo (citado por Marconi) são características do </a:t>
            </a:r>
            <a:r>
              <a:rPr lang="pt-BR" smtClean="0"/>
              <a:t>conhecimento </a:t>
            </a:r>
            <a:r>
              <a:rPr lang="pt-BR" smtClean="0"/>
              <a:t>religioso</a:t>
            </a:r>
            <a:r>
              <a:rPr lang="pt-BR" smtClean="0"/>
              <a:t> </a:t>
            </a:r>
            <a:r>
              <a:rPr lang="pt-BR" dirty="0" smtClean="0"/>
              <a:t>: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Valorativo;</a:t>
            </a:r>
          </a:p>
          <a:p>
            <a:pPr lvl="1"/>
            <a:r>
              <a:rPr lang="pt-BR" dirty="0" smtClean="0"/>
              <a:t>Inspiracional;</a:t>
            </a:r>
          </a:p>
          <a:p>
            <a:pPr lvl="1"/>
            <a:r>
              <a:rPr lang="pt-BR" dirty="0" smtClean="0"/>
              <a:t>Sistemático;</a:t>
            </a:r>
          </a:p>
          <a:p>
            <a:pPr lvl="1"/>
            <a:r>
              <a:rPr lang="pt-BR" dirty="0" smtClean="0"/>
              <a:t>Não verificável;</a:t>
            </a:r>
          </a:p>
          <a:p>
            <a:pPr lvl="1"/>
            <a:r>
              <a:rPr lang="pt-BR" dirty="0" smtClean="0"/>
              <a:t>Infalível;</a:t>
            </a:r>
          </a:p>
          <a:p>
            <a:pPr lvl="1"/>
            <a:r>
              <a:rPr lang="pt-BR" dirty="0" smtClean="0"/>
              <a:t>Exato.</a:t>
            </a:r>
          </a:p>
          <a:p>
            <a:endParaRPr lang="pt-BR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Tipos de Conhecimento: Conhecimento Religioso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97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Tipos de Conhecimento: Conhecimento Científico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Trujillo (citado por Marconi) são características do conhecimento popular </a:t>
            </a:r>
            <a:r>
              <a:rPr lang="pt-BR" dirty="0" smtClean="0"/>
              <a:t>:</a:t>
            </a:r>
            <a:endParaRPr lang="pt-BR" dirty="0"/>
          </a:p>
          <a:p>
            <a:endParaRPr lang="pt-BR" dirty="0" smtClean="0"/>
          </a:p>
          <a:p>
            <a:pPr lvl="1"/>
            <a:r>
              <a:rPr lang="pt-BR" dirty="0" smtClean="0"/>
              <a:t>Real (factual);</a:t>
            </a:r>
          </a:p>
          <a:p>
            <a:pPr lvl="1"/>
            <a:r>
              <a:rPr lang="pt-BR" dirty="0" smtClean="0"/>
              <a:t>Contigente;</a:t>
            </a:r>
          </a:p>
          <a:p>
            <a:pPr lvl="1"/>
            <a:r>
              <a:rPr lang="pt-BR" dirty="0" smtClean="0"/>
              <a:t>Sistemático;</a:t>
            </a:r>
          </a:p>
          <a:p>
            <a:pPr lvl="1"/>
            <a:r>
              <a:rPr lang="pt-BR" dirty="0" smtClean="0"/>
              <a:t>Verificável;</a:t>
            </a:r>
          </a:p>
          <a:p>
            <a:pPr lvl="1"/>
            <a:r>
              <a:rPr lang="pt-BR" dirty="0" smtClean="0"/>
              <a:t>Falível;</a:t>
            </a:r>
          </a:p>
          <a:p>
            <a:pPr lvl="1"/>
            <a:r>
              <a:rPr lang="pt-BR" dirty="0" smtClean="0"/>
              <a:t>Aproximadamente exato.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4557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método científico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 smtClean="0"/>
              <a:t>“Conjunto de atividades sistemáticas e racionais que permite alcançar o conhecimento válido e verdadeiro detectando erros e auxiliando a tomada de decisão dos cientistas” (Marconi).</a:t>
            </a:r>
          </a:p>
          <a:p>
            <a:endParaRPr lang="pt-BR" dirty="0"/>
          </a:p>
          <a:p>
            <a:r>
              <a:rPr lang="pt-BR" dirty="0" smtClean="0"/>
              <a:t>“A teoria da investigação” (Bunge).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7633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método científico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método científico se propõem a cumprir as etapas:</a:t>
            </a:r>
          </a:p>
          <a:p>
            <a:pPr lvl="1"/>
            <a:r>
              <a:rPr lang="pt-BR" dirty="0" smtClean="0"/>
              <a:t>Descobrimento do problema;</a:t>
            </a:r>
          </a:p>
          <a:p>
            <a:pPr lvl="1"/>
            <a:r>
              <a:rPr lang="pt-BR" dirty="0" smtClean="0"/>
              <a:t>Delimitação do problema;</a:t>
            </a:r>
          </a:p>
          <a:p>
            <a:pPr lvl="1"/>
            <a:r>
              <a:rPr lang="pt-BR" dirty="0" smtClean="0"/>
              <a:t>Busca de conhecimento sobre o problema;</a:t>
            </a:r>
          </a:p>
          <a:p>
            <a:pPr lvl="1"/>
            <a:r>
              <a:rPr lang="pt-BR" dirty="0" smtClean="0"/>
              <a:t>Tentativa de solução do problema com os meios dispostos;</a:t>
            </a:r>
          </a:p>
          <a:p>
            <a:pPr lvl="1"/>
            <a:r>
              <a:rPr lang="pt-BR" dirty="0" smtClean="0"/>
              <a:t>Invenção de novas idéias;</a:t>
            </a:r>
          </a:p>
          <a:p>
            <a:pPr lvl="1"/>
            <a:r>
              <a:rPr lang="pt-BR" dirty="0" smtClean="0"/>
              <a:t>Obtenção de uma solução;</a:t>
            </a:r>
          </a:p>
          <a:p>
            <a:pPr lvl="1"/>
            <a:r>
              <a:rPr lang="pt-BR" dirty="0" smtClean="0"/>
              <a:t>Investigação da solução;</a:t>
            </a:r>
          </a:p>
          <a:p>
            <a:pPr lvl="1"/>
            <a:r>
              <a:rPr lang="pt-BR" dirty="0" smtClean="0"/>
              <a:t>Comprovação e </a:t>
            </a:r>
          </a:p>
          <a:p>
            <a:pPr lvl="1"/>
            <a:r>
              <a:rPr lang="pt-BR" dirty="0" smtClean="0"/>
              <a:t>Correção;</a:t>
            </a:r>
          </a:p>
        </p:txBody>
      </p:sp>
    </p:spTree>
    <p:extLst>
      <p:ext uri="{BB962C8B-B14F-4D97-AF65-F5344CB8AC3E}">
        <p14:creationId xmlns:p14="http://schemas.microsoft.com/office/powerpoint/2010/main" val="2346460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Método Indutivo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De premissas verdadeiras à verdade geral;</a:t>
            </a:r>
          </a:p>
          <a:p>
            <a:endParaRPr lang="pt-BR" dirty="0"/>
          </a:p>
          <a:p>
            <a:r>
              <a:rPr lang="pt-BR" dirty="0" smtClean="0"/>
              <a:t>As premissas no método indutivo levam a uma conclusão provavelmente verdadeira;</a:t>
            </a:r>
          </a:p>
          <a:p>
            <a:endParaRPr lang="pt-BR" dirty="0"/>
          </a:p>
          <a:p>
            <a:r>
              <a:rPr lang="pt-BR" dirty="0" smtClean="0"/>
              <a:t>Observação -&gt;  Relação  -&gt; Generalização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4175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452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Ciência e Conhecimento</vt:lpstr>
      <vt:lpstr>O que é “conhecimento”?</vt:lpstr>
      <vt:lpstr>Conhecimento</vt:lpstr>
      <vt:lpstr>Tipos de Conhecimento: Conhecimento Popular</vt:lpstr>
      <vt:lpstr>Tipos de Conhecimento: Conhecimento Religioso</vt:lpstr>
      <vt:lpstr>Tipos de Conhecimento: Conhecimento Científico</vt:lpstr>
      <vt:lpstr>O método científico</vt:lpstr>
      <vt:lpstr>O método científico</vt:lpstr>
      <vt:lpstr>Método Indutivo</vt:lpstr>
      <vt:lpstr>Método Dedutivo</vt:lpstr>
      <vt:lpstr>Método Hipotético-Dedutivo</vt:lpstr>
      <vt:lpstr>Falseamento</vt:lpstr>
      <vt:lpstr>Método Hipotético-Dedutivo segundo Bunge</vt:lpstr>
      <vt:lpstr>O contraditório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Ciência e Conhecimento</dc:title>
  <dc:creator>Tarssio Barreto</dc:creator>
  <cp:lastModifiedBy>Tarssio Barreto</cp:lastModifiedBy>
  <cp:revision>17</cp:revision>
  <dcterms:created xsi:type="dcterms:W3CDTF">2019-03-19T23:45:08Z</dcterms:created>
  <dcterms:modified xsi:type="dcterms:W3CDTF">2019-03-21T00:35:28Z</dcterms:modified>
</cp:coreProperties>
</file>