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ibre Baskerville"/>
      <p:regular r:id="rId18"/>
      <p:bold r:id="rId19"/>
      <p:italic r:id="rId20"/>
    </p:embeddedFont>
    <p:embeddedFont>
      <p:font typeface="Quicksa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jG/BQWYGxp9o1KuBXm5LY+IWb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italic.fntdata"/><Relationship Id="rId11" Type="http://schemas.openxmlformats.org/officeDocument/2006/relationships/slide" Target="slides/slide7.xml"/><Relationship Id="rId22" Type="http://schemas.openxmlformats.org/officeDocument/2006/relationships/font" Target="fonts/Quicksand-bold.fntdata"/><Relationship Id="rId10" Type="http://schemas.openxmlformats.org/officeDocument/2006/relationships/slide" Target="slides/slide6.xml"/><Relationship Id="rId21" Type="http://schemas.openxmlformats.org/officeDocument/2006/relationships/font" Target="fonts/Quicksan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19" Type="http://schemas.openxmlformats.org/officeDocument/2006/relationships/font" Target="fonts/LibreBaskerville-bold.fntdata"/><Relationship Id="rId6" Type="http://schemas.openxmlformats.org/officeDocument/2006/relationships/slide" Target="slides/slide2.xml"/><Relationship Id="rId18" Type="http://schemas.openxmlformats.org/officeDocument/2006/relationships/font" Target="fonts/LibreBaskervill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76201" y="-1"/>
            <a:ext cx="12268199" cy="6858000"/>
          </a:xfrm>
          <a:prstGeom prst="rect">
            <a:avLst/>
          </a:prstGeom>
          <a:gradFill>
            <a:gsLst>
              <a:gs pos="0">
                <a:srgbClr val="1A2E5D"/>
              </a:gs>
              <a:gs pos="38000">
                <a:srgbClr val="294992"/>
              </a:gs>
              <a:gs pos="69000">
                <a:srgbClr val="3761C0"/>
              </a:gs>
              <a:gs pos="100000">
                <a:srgbClr val="3761C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54758" y="4118527"/>
            <a:ext cx="47463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Predicting Patients’ Chronic Kidney Disease Staging  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Shape, background pattern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2522" l="20769" r="3590" t="0"/>
          <a:stretch/>
        </p:blipFill>
        <p:spPr>
          <a:xfrm>
            <a:off x="7910284" y="144574"/>
            <a:ext cx="4281714" cy="6684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79281" y="1136108"/>
            <a:ext cx="826588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56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Chronic Kidney Disease Dataset Challenge</a:t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502654" y="3839584"/>
            <a:ext cx="5486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Holmusk and Global Gene Corp Partner To Advance Genomics R&amp;amp;D in Behavioral  Health and Chronic Disease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281" y="211764"/>
            <a:ext cx="1789613" cy="60846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56884" y="5273043"/>
            <a:ext cx="2191235" cy="449752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FBFB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97411" y="5343645"/>
            <a:ext cx="164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MARC DE MELLO </a:t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322305" y="5429259"/>
            <a:ext cx="76200" cy="137319"/>
          </a:xfrm>
          <a:custGeom>
            <a:rect b="b" l="l" r="r" t="t"/>
            <a:pathLst>
              <a:path extrusionOk="0" h="232" w="133">
                <a:moveTo>
                  <a:pt x="8" y="204"/>
                </a:moveTo>
                <a:lnTo>
                  <a:pt x="8" y="204"/>
                </a:lnTo>
                <a:cubicBezTo>
                  <a:pt x="0" y="213"/>
                  <a:pt x="0" y="222"/>
                  <a:pt x="8" y="231"/>
                </a:cubicBezTo>
                <a:cubicBezTo>
                  <a:pt x="17" y="231"/>
                  <a:pt x="26" y="231"/>
                  <a:pt x="35" y="231"/>
                </a:cubicBezTo>
                <a:cubicBezTo>
                  <a:pt x="132" y="133"/>
                  <a:pt x="132" y="133"/>
                  <a:pt x="132" y="133"/>
                </a:cubicBezTo>
                <a:cubicBezTo>
                  <a:pt x="132" y="125"/>
                  <a:pt x="132" y="116"/>
                  <a:pt x="132" y="107"/>
                </a:cubicBezTo>
                <a:cubicBezTo>
                  <a:pt x="35" y="10"/>
                  <a:pt x="35" y="10"/>
                  <a:pt x="35" y="10"/>
                </a:cubicBezTo>
                <a:cubicBezTo>
                  <a:pt x="26" y="0"/>
                  <a:pt x="17" y="0"/>
                  <a:pt x="8" y="10"/>
                </a:cubicBezTo>
                <a:cubicBezTo>
                  <a:pt x="0" y="18"/>
                  <a:pt x="0" y="27"/>
                  <a:pt x="8" y="36"/>
                </a:cubicBezTo>
                <a:cubicBezTo>
                  <a:pt x="88" y="116"/>
                  <a:pt x="88" y="116"/>
                  <a:pt x="88" y="116"/>
                </a:cubicBezTo>
                <a:lnTo>
                  <a:pt x="8" y="204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sz="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lmusk and Global Gene Corp Partner To Advance Genomics R&amp;amp;D in Behavioral  Health and Chronic Disease"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2741" y="6111783"/>
            <a:ext cx="1472607" cy="500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2"/>
          <p:cNvGrpSpPr/>
          <p:nvPr/>
        </p:nvGrpSpPr>
        <p:grpSpPr>
          <a:xfrm>
            <a:off x="-50348" y="-16042"/>
            <a:ext cx="12242349" cy="6858001"/>
            <a:chOff x="-98474" y="0"/>
            <a:chExt cx="12242349" cy="6858001"/>
          </a:xfrm>
        </p:grpSpPr>
        <p:sp>
          <p:nvSpPr>
            <p:cNvPr id="99" name="Google Shape;99;p2"/>
            <p:cNvSpPr/>
            <p:nvPr/>
          </p:nvSpPr>
          <p:spPr>
            <a:xfrm>
              <a:off x="-98474" y="0"/>
              <a:ext cx="12242349" cy="68580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ackground pattern&#10;&#10;Description automatically generated" id="100" name="Google Shape;100;p2"/>
            <p:cNvPicPr preferRelativeResize="0"/>
            <p:nvPr/>
          </p:nvPicPr>
          <p:blipFill rotWithShape="1">
            <a:blip r:embed="rId4">
              <a:alphaModFix/>
            </a:blip>
            <a:srcRect b="0" l="0" r="7940" t="0"/>
            <a:stretch/>
          </p:blipFill>
          <p:spPr>
            <a:xfrm>
              <a:off x="6867918" y="1"/>
              <a:ext cx="5275956" cy="5309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"/>
            <p:cNvSpPr/>
            <p:nvPr/>
          </p:nvSpPr>
          <p:spPr>
            <a:xfrm>
              <a:off x="3958266" y="4042610"/>
              <a:ext cx="6444119" cy="2815391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olmusk and Global Gene Corp Partner To Advance Genomics R&amp;amp;D in Behavioral  Health and Chronic Disease" id="102" name="Google Shape;10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0866" y="6004001"/>
            <a:ext cx="1789613" cy="60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509415" y="558591"/>
            <a:ext cx="5191936" cy="772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sz="4800">
              <a:solidFill>
                <a:srgbClr val="4861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674914" y="1876927"/>
            <a:ext cx="8191380" cy="4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3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AutoNum type="arabicPeriod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Problem Statement 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AutoNum type="arabicPeriod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Current State of Data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AutoNum type="arabicPeriod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Data Cleaning &amp; Pre-Processing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AutoNum type="arabicPeriod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Model Selection Criteria &amp; Implementation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AutoNum type="arabicPeriod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Model Result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AutoNum type="arabicPeriod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Additional Insights and Future Improvements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AutoNum type="arabicPeriod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Concluding Thoughts </a:t>
            </a:r>
            <a:endParaRPr sz="15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57541" y="368968"/>
            <a:ext cx="51918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757070"/>
                </a:solidFill>
                <a:latin typeface="Muli"/>
                <a:ea typeface="Muli"/>
                <a:cs typeface="Muli"/>
                <a:sym typeface="Muli"/>
              </a:rPr>
              <a:t>AGENDA</a:t>
            </a:r>
            <a:endParaRPr b="1" sz="6000">
              <a:solidFill>
                <a:srgbClr val="757070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649731" y="1411702"/>
            <a:ext cx="986700" cy="0"/>
          </a:xfrm>
          <a:prstGeom prst="straightConnector1">
            <a:avLst/>
          </a:prstGeom>
          <a:noFill/>
          <a:ln cap="flat" cmpd="sng" w="57150">
            <a:solidFill>
              <a:srgbClr val="6699E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-50348" y="-16042"/>
            <a:ext cx="12242400" cy="6858110"/>
            <a:chOff x="-98474" y="0"/>
            <a:chExt cx="12242400" cy="6858110"/>
          </a:xfrm>
        </p:grpSpPr>
        <p:sp>
          <p:nvSpPr>
            <p:cNvPr id="112" name="Google Shape;112;p3"/>
            <p:cNvSpPr/>
            <p:nvPr/>
          </p:nvSpPr>
          <p:spPr>
            <a:xfrm>
              <a:off x="-98474" y="0"/>
              <a:ext cx="12242400" cy="68580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ackground pattern&#10;&#10;Description automatically generated" id="113" name="Google Shape;113;p3"/>
            <p:cNvPicPr preferRelativeResize="0"/>
            <p:nvPr/>
          </p:nvPicPr>
          <p:blipFill rotWithShape="1">
            <a:blip r:embed="rId3">
              <a:alphaModFix/>
            </a:blip>
            <a:srcRect b="0" l="0" r="7935" t="0"/>
            <a:stretch/>
          </p:blipFill>
          <p:spPr>
            <a:xfrm>
              <a:off x="6867918" y="1"/>
              <a:ext cx="5275956" cy="5309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3"/>
            <p:cNvSpPr/>
            <p:nvPr/>
          </p:nvSpPr>
          <p:spPr>
            <a:xfrm>
              <a:off x="3958266" y="4042610"/>
              <a:ext cx="6444000" cy="28155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olmusk and Global Gene Corp Partner To Advance Genomics R&amp;amp;D in Behavioral  Health and Chronic Disease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2741" y="6111783"/>
            <a:ext cx="1472607" cy="500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lmusk and Global Gene Corp Partner To Advance Genomics R&amp;amp;D in Behavioral  Health and Chronic Disease"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0866" y="6004001"/>
            <a:ext cx="1789613" cy="60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566652" y="498240"/>
            <a:ext cx="5191936" cy="772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757070"/>
                </a:solidFill>
                <a:latin typeface="Muli"/>
                <a:ea typeface="Muli"/>
                <a:cs typeface="Muli"/>
                <a:sym typeface="Muli"/>
              </a:rPr>
              <a:t>PROBLEM STATEMENT</a:t>
            </a:r>
            <a:endParaRPr b="1" sz="4800">
              <a:solidFill>
                <a:srgbClr val="75707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262625" y="2902250"/>
            <a:ext cx="7371900" cy="28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Situation can be structured as a </a:t>
            </a:r>
            <a:r>
              <a:rPr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multivariate</a:t>
            </a:r>
            <a:r>
              <a:rPr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 time series classification problem</a:t>
            </a:r>
            <a:endParaRPr sz="24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Inputs are categorical and time series data</a:t>
            </a:r>
            <a:endParaRPr sz="24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Output is boolean True/ False prediction for patient's CKD stage progression </a:t>
            </a:r>
            <a:endParaRPr sz="24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649731" y="1411702"/>
            <a:ext cx="986777" cy="0"/>
          </a:xfrm>
          <a:prstGeom prst="straightConnector1">
            <a:avLst/>
          </a:prstGeom>
          <a:noFill/>
          <a:ln cap="flat" cmpd="sng" w="57150">
            <a:solidFill>
              <a:srgbClr val="6699E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3"/>
          <p:cNvSpPr txBox="1"/>
          <p:nvPr/>
        </p:nvSpPr>
        <p:spPr>
          <a:xfrm>
            <a:off x="1224050" y="1554400"/>
            <a:ext cx="75543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Create a solution to predict whether a patient will progress in Chronic Kidney Disease (CKD) staging, given the patient's past longitudinal information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91172" y="1683592"/>
            <a:ext cx="460500" cy="439800"/>
          </a:xfrm>
          <a:prstGeom prst="roundRect">
            <a:avLst>
              <a:gd fmla="val 8513" name="adj"/>
            </a:avLst>
          </a:prstGeom>
          <a:solidFill>
            <a:srgbClr val="1A2E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3"/>
          <p:cNvGrpSpPr/>
          <p:nvPr/>
        </p:nvGrpSpPr>
        <p:grpSpPr>
          <a:xfrm>
            <a:off x="791885" y="1782885"/>
            <a:ext cx="266491" cy="254884"/>
            <a:chOff x="5049750" y="832600"/>
            <a:chExt cx="505100" cy="483100"/>
          </a:xfrm>
        </p:grpSpPr>
        <p:sp>
          <p:nvSpPr>
            <p:cNvPr id="123" name="Google Shape;123;p3"/>
            <p:cNvSpPr/>
            <p:nvPr/>
          </p:nvSpPr>
          <p:spPr>
            <a:xfrm>
              <a:off x="5049750" y="832600"/>
              <a:ext cx="505100" cy="483100"/>
            </a:xfrm>
            <a:custGeom>
              <a:rect b="b" l="l" r="r" t="t"/>
              <a:pathLst>
                <a:path extrusionOk="0" h="19324" w="2020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216725" y="889175"/>
              <a:ext cx="276000" cy="254400"/>
            </a:xfrm>
            <a:custGeom>
              <a:rect b="b" l="l" r="r" t="t"/>
              <a:pathLst>
                <a:path extrusionOk="0" h="10176" w="1104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60403" y="3114396"/>
            <a:ext cx="308259" cy="308227"/>
            <a:chOff x="-61783350" y="2297100"/>
            <a:chExt cx="316650" cy="316650"/>
          </a:xfrm>
        </p:grpSpPr>
        <p:sp>
          <p:nvSpPr>
            <p:cNvPr id="126" name="Google Shape;126;p3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768163" y="3981053"/>
            <a:ext cx="297545" cy="297545"/>
            <a:chOff x="-30806075" y="2657050"/>
            <a:chExt cx="291425" cy="291425"/>
          </a:xfrm>
        </p:grpSpPr>
        <p:sp>
          <p:nvSpPr>
            <p:cNvPr id="129" name="Google Shape;129;p3"/>
            <p:cNvSpPr/>
            <p:nvPr/>
          </p:nvSpPr>
          <p:spPr>
            <a:xfrm>
              <a:off x="-30806075" y="265705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30771425" y="2692475"/>
              <a:ext cx="222125" cy="222925"/>
            </a:xfrm>
            <a:custGeom>
              <a:rect b="b" l="l" r="r" t="t"/>
              <a:pathLst>
                <a:path extrusionOk="0" h="8917" w="8885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30669050" y="2726350"/>
              <a:ext cx="52025" cy="119150"/>
            </a:xfrm>
            <a:custGeom>
              <a:rect b="b" l="l" r="r" t="t"/>
              <a:pathLst>
                <a:path extrusionOk="0" h="4766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3"/>
          <p:cNvGrpSpPr/>
          <p:nvPr/>
        </p:nvGrpSpPr>
        <p:grpSpPr>
          <a:xfrm>
            <a:off x="756290" y="4525687"/>
            <a:ext cx="308234" cy="308234"/>
            <a:chOff x="1487200" y="4993750"/>
            <a:chExt cx="483125" cy="483125"/>
          </a:xfrm>
        </p:grpSpPr>
        <p:sp>
          <p:nvSpPr>
            <p:cNvPr id="133" name="Google Shape;133;p3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lmusk and Global Gene Corp Partner To Advance Genomics R&amp;amp;D in Behavioral  Health and Chronic Disease"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2741" y="6111783"/>
            <a:ext cx="1472607" cy="500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4"/>
          <p:cNvGrpSpPr/>
          <p:nvPr/>
        </p:nvGrpSpPr>
        <p:grpSpPr>
          <a:xfrm>
            <a:off x="-50348" y="-16042"/>
            <a:ext cx="12242349" cy="6858001"/>
            <a:chOff x="-98474" y="0"/>
            <a:chExt cx="12242349" cy="6858001"/>
          </a:xfrm>
        </p:grpSpPr>
        <p:sp>
          <p:nvSpPr>
            <p:cNvPr id="141" name="Google Shape;141;p4"/>
            <p:cNvSpPr/>
            <p:nvPr/>
          </p:nvSpPr>
          <p:spPr>
            <a:xfrm>
              <a:off x="-98474" y="0"/>
              <a:ext cx="12242349" cy="68580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ackground pattern&#10;&#10;Description automatically generated"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 b="0" l="0" r="7940" t="0"/>
            <a:stretch/>
          </p:blipFill>
          <p:spPr>
            <a:xfrm>
              <a:off x="6867918" y="1"/>
              <a:ext cx="5275956" cy="5309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4"/>
            <p:cNvSpPr/>
            <p:nvPr/>
          </p:nvSpPr>
          <p:spPr>
            <a:xfrm>
              <a:off x="3958266" y="4042610"/>
              <a:ext cx="6444119" cy="2815391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olmusk and Global Gene Corp Partner To Advance Genomics R&amp;amp;D in Behavioral  Health and Chronic Disease" id="144" name="Google Shape;14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0866" y="6004001"/>
            <a:ext cx="1789613" cy="60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566652" y="498240"/>
            <a:ext cx="5191936" cy="772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757070"/>
                </a:solidFill>
                <a:latin typeface="Muli"/>
                <a:ea typeface="Muli"/>
                <a:cs typeface="Muli"/>
                <a:sym typeface="Muli"/>
              </a:rPr>
              <a:t>CURRENT STATE OF DATA</a:t>
            </a:r>
            <a:endParaRPr b="1" sz="4800">
              <a:solidFill>
                <a:srgbClr val="75707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649725" y="1764625"/>
            <a:ext cx="8458500" cy="4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03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•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3 tables with nominal categorical data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2603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•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7 tables with unstructured time series data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2603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•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Only 300 unique entries of patient data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2603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•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True/ False CKD data is unevenly distributed (100 True, 200 False)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2603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•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Time series data are unstructured, with no fixed time step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2603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1A2E5D"/>
              </a:buClr>
              <a:buSzPts val="2500"/>
              <a:buFont typeface="Muli"/>
              <a:buChar char="•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Stages table contains both categorical and time series data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47" name="Google Shape;147;p4"/>
          <p:cNvCxnSpPr/>
          <p:nvPr/>
        </p:nvCxnSpPr>
        <p:spPr>
          <a:xfrm>
            <a:off x="649731" y="1411702"/>
            <a:ext cx="986777" cy="0"/>
          </a:xfrm>
          <a:prstGeom prst="straightConnector1">
            <a:avLst/>
          </a:prstGeom>
          <a:noFill/>
          <a:ln cap="flat" cmpd="sng" w="57150">
            <a:solidFill>
              <a:srgbClr val="6699E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lmusk and Global Gene Corp Partner To Advance Genomics R&amp;amp;D in Behavioral  Health and Chronic Disease"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2741" y="6111783"/>
            <a:ext cx="1472607" cy="500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5"/>
          <p:cNvGrpSpPr/>
          <p:nvPr/>
        </p:nvGrpSpPr>
        <p:grpSpPr>
          <a:xfrm>
            <a:off x="-50348" y="-16042"/>
            <a:ext cx="12242349" cy="6858001"/>
            <a:chOff x="-98474" y="0"/>
            <a:chExt cx="12242349" cy="6858001"/>
          </a:xfrm>
        </p:grpSpPr>
        <p:sp>
          <p:nvSpPr>
            <p:cNvPr id="154" name="Google Shape;154;p5"/>
            <p:cNvSpPr/>
            <p:nvPr/>
          </p:nvSpPr>
          <p:spPr>
            <a:xfrm>
              <a:off x="-98474" y="0"/>
              <a:ext cx="12242349" cy="68580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ackground pattern&#10;&#10;Description automatically generated" id="155" name="Google Shape;155;p5"/>
            <p:cNvPicPr preferRelativeResize="0"/>
            <p:nvPr/>
          </p:nvPicPr>
          <p:blipFill rotWithShape="1">
            <a:blip r:embed="rId4">
              <a:alphaModFix/>
            </a:blip>
            <a:srcRect b="0" l="0" r="7940" t="0"/>
            <a:stretch/>
          </p:blipFill>
          <p:spPr>
            <a:xfrm>
              <a:off x="6867918" y="1"/>
              <a:ext cx="5275956" cy="5309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5"/>
            <p:cNvSpPr/>
            <p:nvPr/>
          </p:nvSpPr>
          <p:spPr>
            <a:xfrm>
              <a:off x="3958266" y="4042610"/>
              <a:ext cx="6444119" cy="2815391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olmusk and Global Gene Corp Partner To Advance Genomics R&amp;amp;D in Behavioral  Health and Chronic Disease" id="157" name="Google Shape;1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0866" y="6004001"/>
            <a:ext cx="1789613" cy="60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 txBox="1"/>
          <p:nvPr/>
        </p:nvSpPr>
        <p:spPr>
          <a:xfrm>
            <a:off x="566651" y="498240"/>
            <a:ext cx="6876885" cy="772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757070"/>
                </a:solidFill>
                <a:latin typeface="Muli"/>
                <a:ea typeface="Muli"/>
                <a:cs typeface="Muli"/>
                <a:sym typeface="Muli"/>
              </a:rPr>
              <a:t>DATA CLEANING &amp; PRE-PROCESSING</a:t>
            </a:r>
            <a:endParaRPr b="1" sz="4800">
              <a:solidFill>
                <a:srgbClr val="75707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566652" y="1764637"/>
            <a:ext cx="8191380" cy="458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●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Nominal categorical data (race, gender) are one-hot encoded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●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Primitive (average) of time series data are aggregated on id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●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Numerical features are standardized by removing the mean and scaling to unit variance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●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All data are then concatenated together longitudinally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1A2E5D"/>
              </a:buClr>
              <a:buSzPts val="2500"/>
              <a:buFont typeface="Muli"/>
              <a:buChar char="●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Data split into 90% training data and 10% test data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60" name="Google Shape;160;p5"/>
          <p:cNvCxnSpPr/>
          <p:nvPr/>
        </p:nvCxnSpPr>
        <p:spPr>
          <a:xfrm>
            <a:off x="649731" y="1411702"/>
            <a:ext cx="986777" cy="0"/>
          </a:xfrm>
          <a:prstGeom prst="straightConnector1">
            <a:avLst/>
          </a:prstGeom>
          <a:noFill/>
          <a:ln cap="flat" cmpd="sng" w="57150">
            <a:solidFill>
              <a:srgbClr val="6699E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lmusk and Global Gene Corp Partner To Advance Genomics R&amp;amp;D in Behavioral  Health and Chronic Disease"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2741" y="6111783"/>
            <a:ext cx="1472607" cy="500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6"/>
          <p:cNvGrpSpPr/>
          <p:nvPr/>
        </p:nvGrpSpPr>
        <p:grpSpPr>
          <a:xfrm>
            <a:off x="-50348" y="-16042"/>
            <a:ext cx="12242349" cy="6858001"/>
            <a:chOff x="-98474" y="0"/>
            <a:chExt cx="12242349" cy="6858001"/>
          </a:xfrm>
        </p:grpSpPr>
        <p:sp>
          <p:nvSpPr>
            <p:cNvPr id="167" name="Google Shape;167;p6"/>
            <p:cNvSpPr/>
            <p:nvPr/>
          </p:nvSpPr>
          <p:spPr>
            <a:xfrm>
              <a:off x="-98474" y="0"/>
              <a:ext cx="12242349" cy="68580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ackground pattern&#10;&#10;Description automatically generated" id="168" name="Google Shape;168;p6"/>
            <p:cNvPicPr preferRelativeResize="0"/>
            <p:nvPr/>
          </p:nvPicPr>
          <p:blipFill rotWithShape="1">
            <a:blip r:embed="rId4">
              <a:alphaModFix/>
            </a:blip>
            <a:srcRect b="0" l="0" r="7940" t="0"/>
            <a:stretch/>
          </p:blipFill>
          <p:spPr>
            <a:xfrm>
              <a:off x="6867918" y="1"/>
              <a:ext cx="5275956" cy="5309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6"/>
            <p:cNvSpPr/>
            <p:nvPr/>
          </p:nvSpPr>
          <p:spPr>
            <a:xfrm>
              <a:off x="3958266" y="4042610"/>
              <a:ext cx="6444119" cy="2815391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olmusk and Global Gene Corp Partner To Advance Genomics R&amp;amp;D in Behavioral  Health and Chronic Disease" id="170" name="Google Shape;17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0866" y="6004001"/>
            <a:ext cx="1789613" cy="60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 txBox="1"/>
          <p:nvPr/>
        </p:nvSpPr>
        <p:spPr>
          <a:xfrm>
            <a:off x="566651" y="498240"/>
            <a:ext cx="9042570" cy="772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757070"/>
                </a:solidFill>
                <a:latin typeface="Muli"/>
                <a:ea typeface="Muli"/>
                <a:cs typeface="Muli"/>
                <a:sym typeface="Muli"/>
              </a:rPr>
              <a:t>MODEL SELECTION CRITERIA &amp; IMPLEMENTATION</a:t>
            </a:r>
            <a:endParaRPr b="1" sz="4800">
              <a:solidFill>
                <a:srgbClr val="75707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566652" y="1764637"/>
            <a:ext cx="8191380" cy="458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03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•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Given the </a:t>
            </a:r>
            <a:r>
              <a:rPr b="1"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low number</a:t>
            </a: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 of </a:t>
            </a: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unique</a:t>
            </a: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 data entries, </a:t>
            </a: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neural</a:t>
            </a: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 networks would not be ideal and time consuming to implement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260350" lvl="0" marL="228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•"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Thus, </a:t>
            </a:r>
            <a:r>
              <a:rPr b="1"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classical machine learning algorithms</a:t>
            </a: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 were employed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○"/>
            </a:pPr>
            <a:r>
              <a:rPr b="1"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Linear Regression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○"/>
            </a:pPr>
            <a:r>
              <a:rPr b="1"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Support Vector Machines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2E5D"/>
              </a:buClr>
              <a:buSzPts val="2500"/>
              <a:buFont typeface="Muli"/>
              <a:buChar char="○"/>
            </a:pPr>
            <a:r>
              <a:rPr b="1"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Random Forest</a:t>
            </a:r>
            <a:endParaRPr b="1"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0"/>
              </a:spcAft>
              <a:buNone/>
            </a:pPr>
            <a:r>
              <a:t/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73" name="Google Shape;173;p6"/>
          <p:cNvCxnSpPr/>
          <p:nvPr/>
        </p:nvCxnSpPr>
        <p:spPr>
          <a:xfrm>
            <a:off x="649731" y="1411702"/>
            <a:ext cx="986777" cy="0"/>
          </a:xfrm>
          <a:prstGeom prst="straightConnector1">
            <a:avLst/>
          </a:prstGeom>
          <a:noFill/>
          <a:ln cap="flat" cmpd="sng" w="57150">
            <a:solidFill>
              <a:srgbClr val="6699E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lmusk and Global Gene Corp Partner To Advance Genomics R&amp;amp;D in Behavioral  Health and Chronic Disease"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2741" y="6111783"/>
            <a:ext cx="1472607" cy="500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7"/>
          <p:cNvGrpSpPr/>
          <p:nvPr/>
        </p:nvGrpSpPr>
        <p:grpSpPr>
          <a:xfrm>
            <a:off x="-50348" y="-16042"/>
            <a:ext cx="12242349" cy="6858001"/>
            <a:chOff x="-98474" y="0"/>
            <a:chExt cx="12242349" cy="6858001"/>
          </a:xfrm>
        </p:grpSpPr>
        <p:sp>
          <p:nvSpPr>
            <p:cNvPr id="180" name="Google Shape;180;p7"/>
            <p:cNvSpPr/>
            <p:nvPr/>
          </p:nvSpPr>
          <p:spPr>
            <a:xfrm>
              <a:off x="-98474" y="0"/>
              <a:ext cx="12242349" cy="68580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ackground pattern&#10;&#10;Description automatically generated" id="181" name="Google Shape;181;p7"/>
            <p:cNvPicPr preferRelativeResize="0"/>
            <p:nvPr/>
          </p:nvPicPr>
          <p:blipFill rotWithShape="1">
            <a:blip r:embed="rId4">
              <a:alphaModFix/>
            </a:blip>
            <a:srcRect b="0" l="0" r="7940" t="0"/>
            <a:stretch/>
          </p:blipFill>
          <p:spPr>
            <a:xfrm>
              <a:off x="6867918" y="1"/>
              <a:ext cx="5275956" cy="5309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7"/>
            <p:cNvSpPr/>
            <p:nvPr/>
          </p:nvSpPr>
          <p:spPr>
            <a:xfrm>
              <a:off x="3958266" y="4042610"/>
              <a:ext cx="6444119" cy="2815391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olmusk and Global Gene Corp Partner To Advance Genomics R&amp;amp;D in Behavioral  Health and Chronic Disease" id="183" name="Google Shape;18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0866" y="6004001"/>
            <a:ext cx="1789613" cy="60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/>
          <p:nvPr/>
        </p:nvSpPr>
        <p:spPr>
          <a:xfrm>
            <a:off x="566651" y="498240"/>
            <a:ext cx="9042570" cy="772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757070"/>
                </a:solidFill>
                <a:latin typeface="Muli"/>
                <a:ea typeface="Muli"/>
                <a:cs typeface="Muli"/>
                <a:sym typeface="Muli"/>
              </a:rPr>
              <a:t>MODEL RESULT</a:t>
            </a:r>
            <a:endParaRPr b="1" sz="4800">
              <a:solidFill>
                <a:srgbClr val="75707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649725" y="1764625"/>
            <a:ext cx="4998600" cy="4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5D"/>
              </a:buClr>
              <a:buSzPts val="2400"/>
              <a:buFont typeface="Muli"/>
              <a:buChar char="•"/>
            </a:pPr>
            <a:r>
              <a:rPr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With </a:t>
            </a:r>
            <a:r>
              <a:rPr b="1"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Linear Regression</a:t>
            </a:r>
            <a:r>
              <a:rPr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 as a baseline model, it managed a score of </a:t>
            </a:r>
            <a:r>
              <a:rPr b="1"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0.7</a:t>
            </a:r>
            <a:endParaRPr b="1" sz="24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254000" lvl="0" marL="228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1A2E5D"/>
              </a:buClr>
              <a:buSzPts val="2400"/>
              <a:buFont typeface="Muli"/>
              <a:buChar char="•"/>
            </a:pPr>
            <a:r>
              <a:rPr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Best performance was achieved by </a:t>
            </a:r>
            <a:r>
              <a:rPr b="1"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Random Forest</a:t>
            </a:r>
            <a:r>
              <a:rPr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 with a score of </a:t>
            </a:r>
            <a:r>
              <a:rPr b="1"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0.77</a:t>
            </a:r>
            <a:endParaRPr b="1" sz="24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-254000" lvl="0" marL="228600" marR="0" rtl="0" algn="l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Clr>
                <a:srgbClr val="1A2E5D"/>
              </a:buClr>
              <a:buSzPts val="2400"/>
              <a:buFont typeface="Muli"/>
              <a:buChar char="•"/>
            </a:pPr>
            <a:r>
              <a:rPr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Some improvements were observed through data standardization, averaging about </a:t>
            </a:r>
            <a:r>
              <a:rPr b="1" lang="en-US" sz="24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0.05 basis points</a:t>
            </a:r>
            <a:endParaRPr b="1" sz="24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86" name="Google Shape;186;p7"/>
          <p:cNvCxnSpPr/>
          <p:nvPr/>
        </p:nvCxnSpPr>
        <p:spPr>
          <a:xfrm>
            <a:off x="649731" y="1411702"/>
            <a:ext cx="986777" cy="0"/>
          </a:xfrm>
          <a:prstGeom prst="straightConnector1">
            <a:avLst/>
          </a:prstGeom>
          <a:noFill/>
          <a:ln cap="flat" cmpd="sng" w="57150">
            <a:solidFill>
              <a:srgbClr val="6699E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7"/>
          <p:cNvSpPr txBox="1"/>
          <p:nvPr/>
        </p:nvSpPr>
        <p:spPr>
          <a:xfrm>
            <a:off x="5874750" y="2187404"/>
            <a:ext cx="5923800" cy="2160900"/>
          </a:xfrm>
          <a:prstGeom prst="rect">
            <a:avLst/>
          </a:prstGeom>
          <a:solidFill>
            <a:srgbClr val="1A2E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precision    recall  f1-score   support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1       0.67      0.25      0.36         8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0       0.78      0.95      0.86        22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accuracy                           0.77      </a:t>
            </a: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macro avg       0.72      0.60      0.61        30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weighted avg       0.75      0.77      0.73        30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5874750" y="1764625"/>
            <a:ext cx="5923800" cy="392400"/>
          </a:xfrm>
          <a:prstGeom prst="rect">
            <a:avLst/>
          </a:prstGeom>
          <a:solidFill>
            <a:srgbClr val="1A2E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Classification Report:</a:t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8"/>
          <p:cNvGrpSpPr/>
          <p:nvPr/>
        </p:nvGrpSpPr>
        <p:grpSpPr>
          <a:xfrm>
            <a:off x="-50348" y="-16042"/>
            <a:ext cx="12242400" cy="6858110"/>
            <a:chOff x="-98474" y="0"/>
            <a:chExt cx="12242400" cy="6858110"/>
          </a:xfrm>
        </p:grpSpPr>
        <p:sp>
          <p:nvSpPr>
            <p:cNvPr id="194" name="Google Shape;194;p8"/>
            <p:cNvSpPr/>
            <p:nvPr/>
          </p:nvSpPr>
          <p:spPr>
            <a:xfrm>
              <a:off x="-98474" y="0"/>
              <a:ext cx="12242400" cy="68580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ackground pattern&#10;&#10;Description automatically generated" id="195" name="Google Shape;195;p8"/>
            <p:cNvPicPr preferRelativeResize="0"/>
            <p:nvPr/>
          </p:nvPicPr>
          <p:blipFill rotWithShape="1">
            <a:blip r:embed="rId3">
              <a:alphaModFix/>
            </a:blip>
            <a:srcRect b="0" l="0" r="7935" t="0"/>
            <a:stretch/>
          </p:blipFill>
          <p:spPr>
            <a:xfrm>
              <a:off x="6867918" y="1"/>
              <a:ext cx="5275956" cy="5309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8"/>
            <p:cNvSpPr/>
            <p:nvPr/>
          </p:nvSpPr>
          <p:spPr>
            <a:xfrm>
              <a:off x="3958266" y="4042610"/>
              <a:ext cx="6444000" cy="28155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olmusk and Global Gene Corp Partner To Advance Genomics R&amp;amp;D in Behavioral  Health and Chronic Disease" id="197" name="Google Shape;19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2741" y="6111783"/>
            <a:ext cx="1472607" cy="500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lmusk and Global Gene Corp Partner To Advance Genomics R&amp;amp;D in Behavioral  Health and Chronic Disease" id="198" name="Google Shape;19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0866" y="6004001"/>
            <a:ext cx="1789613" cy="60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 txBox="1"/>
          <p:nvPr/>
        </p:nvSpPr>
        <p:spPr>
          <a:xfrm>
            <a:off x="566651" y="498240"/>
            <a:ext cx="9042570" cy="772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757070"/>
                </a:solidFill>
                <a:latin typeface="Muli"/>
                <a:ea typeface="Muli"/>
                <a:cs typeface="Muli"/>
                <a:sym typeface="Muli"/>
              </a:rPr>
              <a:t>ADDITIONAL INSIGHTS &amp; FUTURE IMPROVEMENT</a:t>
            </a:r>
            <a:endParaRPr b="1" sz="4800">
              <a:solidFill>
                <a:srgbClr val="75707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1034925" y="1729875"/>
            <a:ext cx="6474000" cy="4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Time series algorithms would have been ideal such as k-NN with Dynamic Time Warping or Shapelet-based</a:t>
            </a:r>
            <a:endParaRPr sz="22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With one-hot encoding of categorical features, </a:t>
            </a:r>
            <a:r>
              <a:rPr lang="en-US" sz="22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multicollinearity </a:t>
            </a:r>
            <a:r>
              <a:rPr lang="en-US" sz="22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could present an issue, Variance Inflation factor could be used to address it</a:t>
            </a:r>
            <a:endParaRPr sz="22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More time series data primitives could be added to potentially aid model performance</a:t>
            </a:r>
            <a:endParaRPr sz="22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2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Time series data could potentially be </a:t>
            </a:r>
            <a:r>
              <a:rPr lang="en-US" sz="22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concatenated and aggregated on patient id rather than broken down into primitives</a:t>
            </a:r>
            <a:r>
              <a:rPr lang="en-US" sz="22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endParaRPr sz="22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01" name="Google Shape;201;p8"/>
          <p:cNvCxnSpPr/>
          <p:nvPr/>
        </p:nvCxnSpPr>
        <p:spPr>
          <a:xfrm>
            <a:off x="649731" y="1411702"/>
            <a:ext cx="986777" cy="0"/>
          </a:xfrm>
          <a:prstGeom prst="straightConnector1">
            <a:avLst/>
          </a:prstGeom>
          <a:noFill/>
          <a:ln cap="flat" cmpd="sng" w="57150">
            <a:solidFill>
              <a:srgbClr val="6699E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2" name="Google Shape;202;p8"/>
          <p:cNvGrpSpPr/>
          <p:nvPr/>
        </p:nvGrpSpPr>
        <p:grpSpPr>
          <a:xfrm>
            <a:off x="649707" y="1812878"/>
            <a:ext cx="322727" cy="322728"/>
            <a:chOff x="1487200" y="4993750"/>
            <a:chExt cx="483125" cy="483125"/>
          </a:xfrm>
        </p:grpSpPr>
        <p:sp>
          <p:nvSpPr>
            <p:cNvPr id="203" name="Google Shape;203;p8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8"/>
          <p:cNvGrpSpPr/>
          <p:nvPr/>
        </p:nvGrpSpPr>
        <p:grpSpPr>
          <a:xfrm>
            <a:off x="649717" y="2885483"/>
            <a:ext cx="322728" cy="322728"/>
            <a:chOff x="649717" y="2844095"/>
            <a:chExt cx="322728" cy="322728"/>
          </a:xfrm>
        </p:grpSpPr>
        <p:sp>
          <p:nvSpPr>
            <p:cNvPr id="206" name="Google Shape;206;p8"/>
            <p:cNvSpPr/>
            <p:nvPr/>
          </p:nvSpPr>
          <p:spPr>
            <a:xfrm>
              <a:off x="649717" y="2844095"/>
              <a:ext cx="322728" cy="322728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770725" y="2901701"/>
              <a:ext cx="80669" cy="177620"/>
              <a:chOff x="3441375" y="5079600"/>
              <a:chExt cx="141475" cy="31145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3469675" y="5079600"/>
                <a:ext cx="88275" cy="85000"/>
              </a:xfrm>
              <a:custGeom>
                <a:rect b="b" l="l" r="r" t="t"/>
                <a:pathLst>
                  <a:path extrusionOk="0" h="3400" w="3531">
                    <a:moveTo>
                      <a:pt x="1698" y="1135"/>
                    </a:moveTo>
                    <a:cubicBezTo>
                      <a:pt x="2202" y="1135"/>
                      <a:pt x="2456" y="1742"/>
                      <a:pt x="2099" y="2101"/>
                    </a:cubicBezTo>
                    <a:cubicBezTo>
                      <a:pt x="1983" y="2216"/>
                      <a:pt x="1842" y="2268"/>
                      <a:pt x="1703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4" y="1135"/>
                      <a:pt x="1698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9" y="42"/>
                      <a:pt x="1049" y="129"/>
                    </a:cubicBezTo>
                    <a:cubicBezTo>
                      <a:pt x="415" y="392"/>
                      <a:pt x="1" y="1011"/>
                      <a:pt x="1" y="1700"/>
                    </a:cubicBezTo>
                    <a:cubicBezTo>
                      <a:pt x="1" y="2639"/>
                      <a:pt x="759" y="3397"/>
                      <a:pt x="1698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1" y="1715"/>
                      <a:pt x="3386" y="984"/>
                      <a:pt x="2900" y="498"/>
                    </a:cubicBezTo>
                    <a:cubicBezTo>
                      <a:pt x="2574" y="173"/>
                      <a:pt x="2140" y="0"/>
                      <a:pt x="16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3441375" y="5192875"/>
                <a:ext cx="141475" cy="198175"/>
              </a:xfrm>
              <a:custGeom>
                <a:rect b="b" l="l" r="r" t="t"/>
                <a:pathLst>
                  <a:path extrusionOk="0" h="7927" w="5659">
                    <a:moveTo>
                      <a:pt x="3397" y="1133"/>
                    </a:moveTo>
                    <a:lnTo>
                      <a:pt x="3397" y="6795"/>
                    </a:lnTo>
                    <a:lnTo>
                      <a:pt x="2265" y="6795"/>
                    </a:lnTo>
                    <a:lnTo>
                      <a:pt x="2265" y="1133"/>
                    </a:lnTo>
                    <a:close/>
                    <a:moveTo>
                      <a:pt x="565" y="1"/>
                    </a:moveTo>
                    <a:cubicBezTo>
                      <a:pt x="251" y="1"/>
                      <a:pt x="1" y="251"/>
                      <a:pt x="1" y="565"/>
                    </a:cubicBezTo>
                    <a:cubicBezTo>
                      <a:pt x="1" y="879"/>
                      <a:pt x="251" y="1133"/>
                      <a:pt x="565" y="1133"/>
                    </a:cubicBezTo>
                    <a:lnTo>
                      <a:pt x="1133" y="1133"/>
                    </a:lnTo>
                    <a:lnTo>
                      <a:pt x="1133" y="6795"/>
                    </a:lnTo>
                    <a:lnTo>
                      <a:pt x="565" y="6795"/>
                    </a:lnTo>
                    <a:cubicBezTo>
                      <a:pt x="251" y="6795"/>
                      <a:pt x="1" y="7045"/>
                      <a:pt x="1" y="7359"/>
                    </a:cubicBezTo>
                    <a:cubicBezTo>
                      <a:pt x="1" y="7673"/>
                      <a:pt x="251" y="7927"/>
                      <a:pt x="565" y="7927"/>
                    </a:cubicBezTo>
                    <a:lnTo>
                      <a:pt x="5094" y="7927"/>
                    </a:lnTo>
                    <a:cubicBezTo>
                      <a:pt x="5408" y="7927"/>
                      <a:pt x="5659" y="7673"/>
                      <a:pt x="5659" y="7359"/>
                    </a:cubicBezTo>
                    <a:cubicBezTo>
                      <a:pt x="5659" y="7045"/>
                      <a:pt x="5408" y="6795"/>
                      <a:pt x="5094" y="6795"/>
                    </a:cubicBezTo>
                    <a:lnTo>
                      <a:pt x="4530" y="6795"/>
                    </a:lnTo>
                    <a:lnTo>
                      <a:pt x="4530" y="565"/>
                    </a:lnTo>
                    <a:cubicBezTo>
                      <a:pt x="4530" y="251"/>
                      <a:pt x="4276" y="1"/>
                      <a:pt x="39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0" name="Google Shape;210;p8"/>
          <p:cNvGrpSpPr/>
          <p:nvPr/>
        </p:nvGrpSpPr>
        <p:grpSpPr>
          <a:xfrm>
            <a:off x="649707" y="3995789"/>
            <a:ext cx="322727" cy="322728"/>
            <a:chOff x="1487200" y="4993750"/>
            <a:chExt cx="483125" cy="483125"/>
          </a:xfrm>
        </p:grpSpPr>
        <p:sp>
          <p:nvSpPr>
            <p:cNvPr id="211" name="Google Shape;211;p8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49707" y="4845368"/>
            <a:ext cx="322727" cy="322728"/>
            <a:chOff x="1487200" y="4993750"/>
            <a:chExt cx="483125" cy="483125"/>
          </a:xfrm>
        </p:grpSpPr>
        <p:sp>
          <p:nvSpPr>
            <p:cNvPr id="214" name="Google Shape;214;p8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6" name="Google Shape;21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900" y="1827425"/>
            <a:ext cx="4203450" cy="38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lmusk and Global Gene Corp Partner To Advance Genomics R&amp;amp;D in Behavioral  Health and Chronic Disease"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2741" y="6111783"/>
            <a:ext cx="1472607" cy="500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9"/>
          <p:cNvGrpSpPr/>
          <p:nvPr/>
        </p:nvGrpSpPr>
        <p:grpSpPr>
          <a:xfrm>
            <a:off x="-50348" y="-16042"/>
            <a:ext cx="12242349" cy="6858001"/>
            <a:chOff x="-98474" y="0"/>
            <a:chExt cx="12242349" cy="6858001"/>
          </a:xfrm>
        </p:grpSpPr>
        <p:sp>
          <p:nvSpPr>
            <p:cNvPr id="223" name="Google Shape;223;p9"/>
            <p:cNvSpPr/>
            <p:nvPr/>
          </p:nvSpPr>
          <p:spPr>
            <a:xfrm>
              <a:off x="-98474" y="0"/>
              <a:ext cx="12242349" cy="68580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ackground pattern&#10;&#10;Description automatically generated" id="224" name="Google Shape;224;p9"/>
            <p:cNvPicPr preferRelativeResize="0"/>
            <p:nvPr/>
          </p:nvPicPr>
          <p:blipFill rotWithShape="1">
            <a:blip r:embed="rId4">
              <a:alphaModFix/>
            </a:blip>
            <a:srcRect b="0" l="0" r="7940" t="0"/>
            <a:stretch/>
          </p:blipFill>
          <p:spPr>
            <a:xfrm>
              <a:off x="6867918" y="1"/>
              <a:ext cx="5275956" cy="5309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9"/>
            <p:cNvSpPr/>
            <p:nvPr/>
          </p:nvSpPr>
          <p:spPr>
            <a:xfrm>
              <a:off x="3958266" y="4042610"/>
              <a:ext cx="6444119" cy="2815391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olmusk and Global Gene Corp Partner To Advance Genomics R&amp;amp;D in Behavioral  Health and Chronic Disease" id="226" name="Google Shape;22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0866" y="6004001"/>
            <a:ext cx="1789613" cy="60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 txBox="1"/>
          <p:nvPr/>
        </p:nvSpPr>
        <p:spPr>
          <a:xfrm>
            <a:off x="566651" y="498240"/>
            <a:ext cx="9042570" cy="772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757070"/>
                </a:solidFill>
                <a:latin typeface="Muli"/>
                <a:ea typeface="Muli"/>
                <a:cs typeface="Muli"/>
                <a:sym typeface="Muli"/>
              </a:rPr>
              <a:t>CONCLUDING THOUGHTS</a:t>
            </a:r>
            <a:endParaRPr b="1" sz="4800">
              <a:solidFill>
                <a:srgbClr val="75707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1100425" y="1753050"/>
            <a:ext cx="7785600" cy="4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Random Forest </a:t>
            </a: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algorithm proved to be the </a:t>
            </a:r>
            <a:r>
              <a:rPr b="1"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most effective</a:t>
            </a:r>
            <a:endParaRPr b="1"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Time series algorithms</a:t>
            </a: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 would be ideal to explore given the amount of time series data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500"/>
              </a:spcBef>
              <a:spcAft>
                <a:spcPts val="2500"/>
              </a:spcAft>
              <a:buNone/>
            </a:pP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More </a:t>
            </a:r>
            <a:r>
              <a:rPr b="1"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time </a:t>
            </a: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and </a:t>
            </a:r>
            <a:r>
              <a:rPr b="1"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effort </a:t>
            </a: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should be dedicated to</a:t>
            </a:r>
            <a:r>
              <a:rPr b="1"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 data pre-processing</a:t>
            </a:r>
            <a:r>
              <a:rPr lang="en-US" sz="2500">
                <a:solidFill>
                  <a:srgbClr val="1A2E5D"/>
                </a:solidFill>
                <a:latin typeface="Muli"/>
                <a:ea typeface="Muli"/>
                <a:cs typeface="Muli"/>
                <a:sym typeface="Muli"/>
              </a:rPr>
              <a:t> in order to allow the models to perform best</a:t>
            </a:r>
            <a:endParaRPr sz="2500">
              <a:solidFill>
                <a:srgbClr val="1A2E5D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29" name="Google Shape;229;p9"/>
          <p:cNvCxnSpPr/>
          <p:nvPr/>
        </p:nvCxnSpPr>
        <p:spPr>
          <a:xfrm>
            <a:off x="649731" y="1411702"/>
            <a:ext cx="986777" cy="0"/>
          </a:xfrm>
          <a:prstGeom prst="straightConnector1">
            <a:avLst/>
          </a:prstGeom>
          <a:noFill/>
          <a:ln cap="flat" cmpd="sng" w="57150">
            <a:solidFill>
              <a:srgbClr val="6699E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30" name="Google Shape;230;p9"/>
          <p:cNvGrpSpPr/>
          <p:nvPr/>
        </p:nvGrpSpPr>
        <p:grpSpPr>
          <a:xfrm>
            <a:off x="649707" y="1812878"/>
            <a:ext cx="322727" cy="322728"/>
            <a:chOff x="1487200" y="4993750"/>
            <a:chExt cx="483125" cy="483125"/>
          </a:xfrm>
        </p:grpSpPr>
        <p:sp>
          <p:nvSpPr>
            <p:cNvPr id="231" name="Google Shape;231;p9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9"/>
          <p:cNvGrpSpPr/>
          <p:nvPr/>
        </p:nvGrpSpPr>
        <p:grpSpPr>
          <a:xfrm>
            <a:off x="661378" y="2824793"/>
            <a:ext cx="322729" cy="322679"/>
            <a:chOff x="3270475" y="1427025"/>
            <a:chExt cx="483200" cy="483125"/>
          </a:xfrm>
        </p:grpSpPr>
        <p:sp>
          <p:nvSpPr>
            <p:cNvPr id="234" name="Google Shape;234;p9"/>
            <p:cNvSpPr/>
            <p:nvPr/>
          </p:nvSpPr>
          <p:spPr>
            <a:xfrm>
              <a:off x="32704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3497550" y="1596875"/>
              <a:ext cx="87650" cy="141525"/>
            </a:xfrm>
            <a:custGeom>
              <a:rect b="b" l="l" r="r" t="t"/>
              <a:pathLst>
                <a:path extrusionOk="0" h="5661" w="3506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3327100" y="1483625"/>
              <a:ext cx="369975" cy="369925"/>
            </a:xfrm>
            <a:custGeom>
              <a:rect b="b" l="l" r="r" t="t"/>
              <a:pathLst>
                <a:path extrusionOk="0" h="14797" w="14799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9"/>
          <p:cNvSpPr/>
          <p:nvPr/>
        </p:nvSpPr>
        <p:spPr>
          <a:xfrm>
            <a:off x="661369" y="3760472"/>
            <a:ext cx="322738" cy="309220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2021-08-31T14:43:52Z</dcterms:created>
  <dc:creator>Rachel Goh</dc:creator>
</cp:coreProperties>
</file>