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59" r:id="rId5"/>
    <p:sldId id="262" r:id="rId6"/>
    <p:sldId id="263" r:id="rId7"/>
    <p:sldId id="265" r:id="rId8"/>
    <p:sldId id="267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527"/>
    <a:srgbClr val="ED6506"/>
    <a:srgbClr val="ED7411"/>
    <a:srgbClr val="C53E23"/>
    <a:srgbClr val="A62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6"/>
    <p:restoredTop sz="96132"/>
  </p:normalViewPr>
  <p:slideViewPr>
    <p:cSldViewPr snapToGrid="0" snapToObjects="1">
      <p:cViewPr varScale="1">
        <p:scale>
          <a:sx n="101" d="100"/>
          <a:sy n="101" d="100"/>
        </p:scale>
        <p:origin x="22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A2E3C-7E30-594E-913B-F5233886DC57}" type="datetimeFigureOut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001AF-EE63-2D4A-BCF2-E418737F83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05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戻るのがめんどいよね、その原因は置き忘れした後に知るからなんだよ</a:t>
            </a:r>
            <a:endParaRPr kumimoji="1" lang="en-US" altLang="ja-JP" dirty="0"/>
          </a:p>
          <a:p>
            <a:r>
              <a:rPr kumimoji="1" lang="ja-JP" altLang="en-US"/>
              <a:t>忘れ物防止系のサービス</a:t>
            </a:r>
            <a:endParaRPr kumimoji="1" lang="en-US" altLang="ja-JP" dirty="0"/>
          </a:p>
          <a:p>
            <a:r>
              <a:rPr kumimoji="1" lang="ja-JP" altLang="en-US"/>
              <a:t>忘れ物したことのあるアンケート、それに伴う被害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001AF-EE63-2D4A-BCF2-E418737F835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82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ものにつけて紛失状況を通知するのはいくつかある</a:t>
            </a:r>
            <a:endParaRPr kumimoji="1" lang="en-US" altLang="ja-JP" dirty="0"/>
          </a:p>
          <a:p>
            <a:r>
              <a:rPr kumimoji="1" lang="en-US" altLang="ja-JP" dirty="0" err="1"/>
              <a:t>Airtag</a:t>
            </a:r>
            <a:r>
              <a:rPr kumimoji="1" lang="en-US" altLang="ja-JP" dirty="0"/>
              <a:t> </a:t>
            </a:r>
            <a:r>
              <a:rPr kumimoji="1" lang="ja-JP" altLang="en-US"/>
              <a:t>とか使わなかった理由</a:t>
            </a:r>
            <a:endParaRPr kumimoji="1" lang="en-US" altLang="ja-JP" dirty="0"/>
          </a:p>
          <a:p>
            <a:r>
              <a:rPr kumimoji="1" lang="ja-JP" altLang="en-US"/>
              <a:t>研究室</a:t>
            </a:r>
            <a:endParaRPr kumimoji="1" lang="en-US" altLang="ja-JP" dirty="0"/>
          </a:p>
          <a:p>
            <a:r>
              <a:rPr kumimoji="1" lang="en-US" altLang="ja-JP" dirty="0"/>
              <a:t>BLE</a:t>
            </a:r>
            <a:r>
              <a:rPr kumimoji="1" lang="ja-JP" altLang="en-US"/>
              <a:t>ビーコンならではの利点</a:t>
            </a:r>
            <a:endParaRPr kumimoji="1" lang="en-US" altLang="ja-JP" dirty="0"/>
          </a:p>
          <a:p>
            <a:r>
              <a:rPr kumimoji="1" lang="ja-JP" altLang="en-US"/>
              <a:t>行動認識的な研究</a:t>
            </a:r>
            <a:endParaRPr kumimoji="1" lang="en-US" altLang="ja-JP" dirty="0"/>
          </a:p>
          <a:p>
            <a:r>
              <a:rPr kumimoji="1" lang="ja-JP" altLang="en-US"/>
              <a:t>センシング的な研究」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001AF-EE63-2D4A-BCF2-E418737F835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08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上としたでグルーピング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001AF-EE63-2D4A-BCF2-E418737F835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47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こいつアプローチじゃね？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複数回行われていることがわからない（時間帯）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持ち物だけに違いをつけてあげましょう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001AF-EE63-2D4A-BCF2-E418737F835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001AF-EE63-2D4A-BCF2-E418737F835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20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アルゴリズム</a:t>
            </a:r>
            <a:endParaRPr kumimoji="1" lang="en-US" altLang="ja-JP" dirty="0"/>
          </a:p>
          <a:p>
            <a:r>
              <a:rPr kumimoji="1" lang="ja-JP" altLang="en-US"/>
              <a:t>パターン化、（</a:t>
            </a:r>
            <a:r>
              <a:rPr kumimoji="1" lang="en-US" altLang="ja-JP" dirty="0"/>
              <a:t>k-means</a:t>
            </a:r>
            <a:r>
              <a:rPr kumimoji="1" lang="ja-JP" altLang="en-US"/>
              <a:t>とかグラフとか）統計とかも</a:t>
            </a:r>
            <a:endParaRPr kumimoji="1" lang="en-US" altLang="ja-JP" dirty="0"/>
          </a:p>
          <a:p>
            <a:r>
              <a:rPr kumimoji="1" lang="ja-JP" altLang="en-US"/>
              <a:t>まずはものの位置をセンシングする話から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001AF-EE63-2D4A-BCF2-E418737F835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5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30A7043-CD7D-7FC2-A1B9-32C3C7E8F964}"/>
              </a:ext>
            </a:extLst>
          </p:cNvPr>
          <p:cNvSpPr/>
          <p:nvPr userDrawn="1"/>
        </p:nvSpPr>
        <p:spPr>
          <a:xfrm>
            <a:off x="0" y="1102659"/>
            <a:ext cx="12192000" cy="3232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131F2E-8480-3E4C-0C68-A440687CE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5107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CFFA73-1DC2-C065-AE87-3E435BA2D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571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C2C618-A812-15F6-AB0B-2D0C63A4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4209-683E-1C4A-9906-5CF98FCFB074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555B7-6EB5-7994-38FC-BE23F0C6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C52A6F-35BD-9E06-1F8E-6364E692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033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1E82F-8F87-4971-3E5E-6314D869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43DC42-5E07-7BC2-9595-8623DD89F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32CF7F-06A8-BC17-24CC-66197398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60F1-9D17-764A-999F-DFD062513738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E3529D-F818-5996-D266-57D885EC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C82CC4-D93A-957B-70B5-4B575952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42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4DE8CB-419D-4B92-0456-38110AFEB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A5FD63-9254-3FB7-83F9-10728ECFB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3151C0-7E20-40A2-5AC7-2F21AC70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EADA-9C7D-B740-ACE1-A4207406E532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FB8C10-E943-2EA5-B4AC-149D839A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DE7A0-D3FB-CCDF-D603-BC49C59E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86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6A0C4-BF22-CFFD-2CAA-A6B97521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00" y="1"/>
            <a:ext cx="10515600" cy="892970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5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D4B301-2016-E57B-CCEE-358D540B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301"/>
            <a:ext cx="10515600" cy="4951662"/>
          </a:xfrm>
        </p:spPr>
        <p:txBody>
          <a:bodyPr/>
          <a:lstStyle>
            <a:lvl1pPr>
              <a:defRPr sz="320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1BE436-780D-428A-5CB6-BD6EBA12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30C3-7BEC-F743-B260-65162C2BE63E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9E6402-1038-2B66-83B1-4A4F57F4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DC9A16-A241-1625-971E-59B40BF7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388161"/>
            <a:ext cx="2743200" cy="365125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60970649-4A66-3B49-A20D-0F8470FEFA9C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8C6A185-1AB0-0683-57B3-4BC097EAA741}"/>
              </a:ext>
            </a:extLst>
          </p:cNvPr>
          <p:cNvCxnSpPr>
            <a:cxnSpLocks/>
          </p:cNvCxnSpPr>
          <p:nvPr userDrawn="1"/>
        </p:nvCxnSpPr>
        <p:spPr>
          <a:xfrm>
            <a:off x="826008" y="919451"/>
            <a:ext cx="10512000" cy="0"/>
          </a:xfrm>
          <a:prstGeom prst="line">
            <a:avLst/>
          </a:prstGeom>
          <a:ln w="38100">
            <a:solidFill>
              <a:srgbClr val="C53E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1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FCC6B-4CF0-E2D3-CB65-BD60638F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949210-F0BB-98DB-159F-BD58FA8A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F4BC04-6CDE-0255-1736-61C7D191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D40C-6938-EE4B-9CB0-DFD4EB1741F6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BF39AC-B2FE-E030-ABB4-7BCFC35E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B851AE-F9A9-2918-13E5-A4B10EB8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84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3845B-0166-F29E-9D95-45ED4CDA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CD4BF5-35F0-D049-D62D-70C54E9BB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F70544-2183-A75C-3ED8-150818C9C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12990E-3C2A-DCB5-A07F-A684E9CC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9D3D-F411-B746-A1E2-8FAD6CE6B7F2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C4A427-7353-96AF-845B-CB3D1C06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3CB541-8978-2F1F-3826-BA73D564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36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B3FAF-988B-E97B-AED5-132439DE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2B00D3-EA70-0346-9743-C42CF7FF1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B4558F-4423-736C-01B3-347350B01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6597C3-F6E5-C7AE-3996-2CB9AB7B6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47B0D5-CD0B-623D-A527-1A6169418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E059FA-3C18-0562-8CE6-A16703C1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192A-DF75-124E-B617-3EB0935B0ED4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4A67DE-C563-533B-4A14-D660ED21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2ACB94-733F-6650-4257-B8BA1753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68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FB0E5-8A23-B1B0-B60B-C231C220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B426CE-D76A-FE67-8755-BAB88D2F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475-83FA-8E4C-A913-A614E4D4AC18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71BF05B-DF7D-F63E-E781-D5F5FC10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7BDF44-8CBA-25FC-B884-690F609D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7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C63372-FD49-5948-7960-9577BDE8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28BF-EFA4-9F4E-AA77-0F662A6EC7BB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8F9164-B603-A414-FC3A-E81EA47E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D9CDF8-0460-C33D-ACD7-C7704D51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7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D3200-61AB-0849-5269-3C6A251A4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3829DD-5616-5222-CFD2-70452D62C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6406B7-B80C-562C-6E84-5DC2DBA4B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069A58-42F7-5E68-DA1F-D68DE856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A3A5-A6E5-E940-A7B8-8500968C7E34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6EF249-D249-10A8-1EDA-1335B585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B65CDB-5AF5-4E13-65D3-1518AB06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01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198C4-84CD-7B96-3AF9-41679AB3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36A5B4-425C-1F6A-7290-DDDC68BE3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0FF839-0C60-F222-C27B-CA4996228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5CB819-47CE-E9CE-D6E2-3B8A0C0F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6D3F-8855-F043-B2D6-DF81DE8BC2DA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FDEFC2-5309-6667-9B19-2B858028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1B224C-1EAC-A605-547C-4C8F16FC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09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DDB204-D4AA-6F89-A6FF-3126CA53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C3CC9D-66CA-00DF-7E3A-1A326BF4C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81FCD6-E69F-A643-8AF0-25D9BE108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1477-B23F-2B4D-A63E-C448B3E81651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F2CDA-863F-C1F4-7088-4B5E86766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A21D68-3489-4473-A981-0C88B91FD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30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803F-54FF-9595-2249-5DA26392D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9919"/>
            <a:ext cx="9144000" cy="2387600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b="1"/>
              <a:t>行動パターンに基づいた</a:t>
            </a:r>
            <a:br>
              <a:rPr kumimoji="1" lang="en-US" altLang="ja-JP" b="1" dirty="0"/>
            </a:br>
            <a:br>
              <a:rPr kumimoji="1" lang="en-US" altLang="ja-JP" sz="1100" b="1" dirty="0"/>
            </a:br>
            <a:r>
              <a:rPr kumimoji="1" lang="ja-JP" altLang="en-US" b="1"/>
              <a:t>置き忘れ防止システムの</a:t>
            </a:r>
            <a:br>
              <a:rPr kumimoji="1" lang="en-US" altLang="ja-JP" b="1" dirty="0"/>
            </a:br>
            <a:br>
              <a:rPr kumimoji="1" lang="en-US" altLang="ja-JP" sz="1100" b="1" dirty="0"/>
            </a:br>
            <a:r>
              <a:rPr kumimoji="1" lang="ja-JP" altLang="en-US" b="1"/>
              <a:t>開発に関する研究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D55FDD-E75B-0FD0-FB50-9636009E7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K19021</a:t>
            </a:r>
            <a:r>
              <a:rPr kumimoji="1" lang="ja-JP" altLang="en-US"/>
              <a:t> 大橋世弥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134255-E208-8590-F59D-3D86DED5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329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8D471-FED0-FF3A-CB06-880002A3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外出時の持ち物を取得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E6CD85-7BEE-8C8D-4AD4-11C9A703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ビーコンの電波強度をセンシング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704749-4167-1CEF-22DA-F30EDBBC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649-4A66-3B49-A20D-0F8470FEFA9C}" type="slidenum">
              <a:rPr lang="en-US" altLang="ja-JP" smtClean="0"/>
              <a:pPr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6492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CC2020-1D73-B037-F75E-A6D6D1C4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A3E6FE-0836-2842-EA20-8F27B6009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3E7E4C-C579-0A0B-9FE6-9BC1065F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649-4A66-3B49-A20D-0F8470FEFA9C}" type="slidenum">
              <a:rPr lang="en-US" altLang="ja-JP" smtClean="0"/>
              <a:pPr/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7073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93E5D-0EA1-148D-2D5B-57A23B47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="1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81BE8-3AC0-5F7D-E336-9343F046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既存のシステムでは</a:t>
            </a:r>
            <a:r>
              <a:rPr lang="ja-JP" altLang="en-US" sz="3600" b="1">
                <a:solidFill>
                  <a:srgbClr val="C00000"/>
                </a:solidFill>
              </a:rPr>
              <a:t>置き忘れした後</a:t>
            </a:r>
            <a:r>
              <a:rPr lang="ja-JP" altLang="en-US"/>
              <a:t>に通知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外出直前に通知するシステムはない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A3B62C-1A36-8A1F-73B1-1F879D13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649-4A66-3B49-A20D-0F8470FEFA9C}" type="slidenum">
              <a:rPr lang="en-US" altLang="ja-JP" smtClean="0"/>
              <a:pPr/>
              <a:t>1</a:t>
            </a:fld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4D0768-1DDA-82B3-331F-CF55BE99D823}"/>
              </a:ext>
            </a:extLst>
          </p:cNvPr>
          <p:cNvSpPr txBox="1"/>
          <p:nvPr/>
        </p:nvSpPr>
        <p:spPr>
          <a:xfrm>
            <a:off x="5122368" y="6334780"/>
            <a:ext cx="128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irTag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8" name="図 7" descr="電子機器の部品&#10;&#10;低い精度で自動的に生成された説明">
            <a:extLst>
              <a:ext uri="{FF2B5EF4-FFF2-40B4-BE49-F238E27FC236}">
                <a16:creationId xmlns:a16="http://schemas.microsoft.com/office/drawing/2014/main" id="{D5882DDB-2253-A234-1D60-15B38535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54" y="4157330"/>
            <a:ext cx="2043223" cy="204322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6BD2C9-A90F-EB00-BA66-B1C593AD18A6}"/>
              </a:ext>
            </a:extLst>
          </p:cNvPr>
          <p:cNvSpPr txBox="1"/>
          <p:nvPr/>
        </p:nvSpPr>
        <p:spPr>
          <a:xfrm>
            <a:off x="602166" y="6334779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MAMORIO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1" name="図 10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B3871AB5-5A11-05FB-F0B6-BB5204359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124" y="4157330"/>
            <a:ext cx="2043222" cy="2043222"/>
          </a:xfrm>
          <a:prstGeom prst="rect">
            <a:avLst/>
          </a:prstGeom>
        </p:spPr>
      </p:pic>
      <p:pic>
        <p:nvPicPr>
          <p:cNvPr id="13" name="図 12" descr="ipod, 電子機器 が含まれている画像&#10;&#10;自動的に生成された説明">
            <a:extLst>
              <a:ext uri="{FF2B5EF4-FFF2-40B4-BE49-F238E27FC236}">
                <a16:creationId xmlns:a16="http://schemas.microsoft.com/office/drawing/2014/main" id="{823F2D6E-F430-7141-DEAF-8DCAB4FD2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493" y="4157562"/>
            <a:ext cx="2074124" cy="207412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31B9A6D-CBBE-4640-5059-686808156CDB}"/>
              </a:ext>
            </a:extLst>
          </p:cNvPr>
          <p:cNvSpPr txBox="1"/>
          <p:nvPr/>
        </p:nvSpPr>
        <p:spPr>
          <a:xfrm>
            <a:off x="9602329" y="6261358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tile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169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DFF7D-9D5E-7151-8600-3A9AC07D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AC76BE-A190-E153-C6F0-B39AF688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/>
              <a:t> </a:t>
            </a:r>
          </a:p>
          <a:p>
            <a:pPr marL="0" indent="0">
              <a:buNone/>
            </a:pPr>
            <a:r>
              <a:rPr lang="ja-JP" altLang="en-US" b="1"/>
              <a:t>小型デバイスを用いた忘れ物の通知機能</a:t>
            </a: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ja-JP" altLang="en-US" b="1"/>
              <a:t>人物行動を手がかりとした放置物体の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/>
              <a:t>置き忘れ検出可能性の検討</a:t>
            </a:r>
            <a:r>
              <a:rPr lang="ja-JP" altLang="en-US" baseline="30000"/>
              <a:t>１</a:t>
            </a:r>
            <a:endParaRPr kumimoji="1" lang="en-US" altLang="ja-JP" sz="1400" dirty="0"/>
          </a:p>
          <a:p>
            <a:pPr marL="0" indent="0">
              <a:buNone/>
            </a:pPr>
            <a:endParaRPr kumimoji="1" lang="en-US" altLang="ja-JP" sz="1400" dirty="0"/>
          </a:p>
          <a:p>
            <a:pPr marL="0" indent="0">
              <a:buNone/>
            </a:pPr>
            <a:endParaRPr lang="en-US" altLang="ja-JP" sz="1400" dirty="0"/>
          </a:p>
          <a:p>
            <a:pPr marL="0" indent="0">
              <a:buNone/>
            </a:pPr>
            <a:endParaRPr kumimoji="1" lang="en-US" altLang="ja-JP" sz="1400" dirty="0"/>
          </a:p>
          <a:p>
            <a:pPr marL="0" indent="0">
              <a:buNone/>
            </a:pPr>
            <a:r>
              <a:rPr lang="ja-JP" altLang="en-US" sz="1400"/>
              <a:t>１</a:t>
            </a:r>
            <a:r>
              <a:rPr lang="en-US" altLang="ja-JP" sz="1400" dirty="0"/>
              <a:t>. </a:t>
            </a:r>
            <a:r>
              <a:rPr lang="ja-JP" altLang="en-US" sz="1400"/>
              <a:t>ヒューマンインターフェイス学会論文紙</a:t>
            </a:r>
            <a:r>
              <a:rPr lang="en-US" altLang="ja-JP" sz="1400" dirty="0"/>
              <a:t>23</a:t>
            </a:r>
            <a:r>
              <a:rPr lang="ja-JP" altLang="en-US" sz="1400"/>
              <a:t>巻</a:t>
            </a:r>
            <a:r>
              <a:rPr lang="en-US" altLang="ja-JP" sz="1400" dirty="0"/>
              <a:t>(2021)2</a:t>
            </a:r>
            <a:r>
              <a:rPr lang="ja-JP" altLang="en-US" sz="1400"/>
              <a:t>号書誌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1400"/>
              <a:t>田中 未来哉</a:t>
            </a:r>
            <a:r>
              <a:rPr lang="en-US" altLang="ja-JP" sz="1400" dirty="0"/>
              <a:t> (</a:t>
            </a:r>
            <a:r>
              <a:rPr lang="ja-JP" altLang="en-US" sz="1400"/>
              <a:t>関西学院大学理工学部</a:t>
            </a:r>
            <a:r>
              <a:rPr lang="en-US" altLang="ja-JP" sz="1400" dirty="0"/>
              <a:t>),</a:t>
            </a:r>
            <a:r>
              <a:rPr lang="ja-JP" altLang="en-US" sz="1400"/>
              <a:t>角所 考</a:t>
            </a:r>
            <a:r>
              <a:rPr lang="en-US" altLang="ja-JP" sz="1400" dirty="0"/>
              <a:t> (</a:t>
            </a:r>
            <a:r>
              <a:rPr lang="ja-JP" altLang="en-US" sz="1400"/>
              <a:t>関西学院大学理工学部</a:t>
            </a:r>
            <a:r>
              <a:rPr lang="en-US" altLang="ja-JP" sz="1400" dirty="0"/>
              <a:t>),</a:t>
            </a:r>
            <a:r>
              <a:rPr lang="ja-JP" altLang="en-US" sz="1400"/>
              <a:t>小島 隆次</a:t>
            </a:r>
            <a:r>
              <a:rPr lang="en-US" altLang="ja-JP" sz="1400" dirty="0"/>
              <a:t> (</a:t>
            </a:r>
            <a:r>
              <a:rPr lang="ja-JP" altLang="en-US" sz="1400"/>
              <a:t>滋賀医科大学医学部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DBA760-BD74-EC51-DD46-0447C26B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649-4A66-3B49-A20D-0F8470FEFA9C}" type="slidenum">
              <a:rPr lang="en-US" altLang="ja-JP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560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2E1F63-F1C5-8C50-6556-3CD2E72C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="1"/>
              <a:t>研究目的とアプローチ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6F929B-1BE5-B26F-4D47-A946F10F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sz="3600" b="1">
                <a:solidFill>
                  <a:srgbClr val="C00000"/>
                </a:solidFill>
              </a:rPr>
              <a:t>外出前に</a:t>
            </a:r>
            <a:r>
              <a:rPr lang="ja-JP" altLang="en-US"/>
              <a:t>置き忘れを防止する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普段の外出時の持ち物を取得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データを分析しパターン化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外出時に足りないものの通知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85F954-B9AC-F4E7-8063-510C54D3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649-4A66-3B49-A20D-0F8470FEFA9C}" type="slidenum">
              <a:rPr lang="en-US" altLang="ja-JP" smtClean="0"/>
              <a:pPr/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103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16A65F-EF12-1913-2569-E6316492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1B8056-7835-39D5-E49C-705B338E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デモ動画かな？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F8D492-8B52-A03D-7063-D73FE8A3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649-4A66-3B49-A20D-0F8470FEFA9C}" type="slidenum">
              <a:rPr lang="en-US" altLang="ja-JP" smtClean="0"/>
              <a:pPr/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5526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27D66-AF4C-335B-DE1D-A0DE46F9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システムの流れ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981C69-6600-9975-2682-3579C749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649-4A66-3B49-A20D-0F8470FEFA9C}" type="slidenum">
              <a:rPr lang="en-US" altLang="ja-JP" smtClean="0"/>
              <a:pPr/>
              <a:t>5</a:t>
            </a:fld>
            <a:endParaRPr lang="en-US" altLang="ja-JP" dirty="0"/>
          </a:p>
        </p:txBody>
      </p:sp>
      <p:pic>
        <p:nvPicPr>
          <p:cNvPr id="18" name="コンテンツ プレースホルダー 17" descr="アイコン&#10;&#10;自動的に生成された説明">
            <a:extLst>
              <a:ext uri="{FF2B5EF4-FFF2-40B4-BE49-F238E27FC236}">
                <a16:creationId xmlns:a16="http://schemas.microsoft.com/office/drawing/2014/main" id="{60B1FF75-E58B-2496-3CD3-D4BA27F1E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643275" y="4324595"/>
            <a:ext cx="2184400" cy="2184400"/>
          </a:xfrm>
        </p:spPr>
      </p:pic>
      <p:pic>
        <p:nvPicPr>
          <p:cNvPr id="20" name="図 19" descr="アイコン&#10;&#10;自動的に生成された説明">
            <a:extLst>
              <a:ext uri="{FF2B5EF4-FFF2-40B4-BE49-F238E27FC236}">
                <a16:creationId xmlns:a16="http://schemas.microsoft.com/office/drawing/2014/main" id="{822120A8-BF34-1F65-A58C-7648E7717CA5}"/>
              </a:ext>
            </a:extLst>
          </p:cNvPr>
          <p:cNvPicPr>
            <a:picLocks noChangeAspect="1"/>
          </p:cNvPicPr>
          <p:nvPr/>
        </p:nvPicPr>
        <p:blipFill>
          <a:blip>
            <a:alphaModFix amt="20000"/>
          </a:blip>
          <a:stretch>
            <a:fillRect/>
          </a:stretch>
        </p:blipFill>
        <p:spPr>
          <a:xfrm flipH="1">
            <a:off x="9165800" y="4336952"/>
            <a:ext cx="2184400" cy="2184400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D2B8C93-0E01-0992-1937-CD8B3AF31614}"/>
              </a:ext>
            </a:extLst>
          </p:cNvPr>
          <p:cNvGrpSpPr/>
          <p:nvPr/>
        </p:nvGrpSpPr>
        <p:grpSpPr>
          <a:xfrm>
            <a:off x="719162" y="2904312"/>
            <a:ext cx="2675174" cy="731543"/>
            <a:chOff x="719162" y="2904312"/>
            <a:chExt cx="2675174" cy="731543"/>
          </a:xfrm>
        </p:grpSpPr>
        <p:pic>
          <p:nvPicPr>
            <p:cNvPr id="24" name="図 23" descr="アイコン&#10;&#10;自動的に生成された説明">
              <a:extLst>
                <a:ext uri="{FF2B5EF4-FFF2-40B4-BE49-F238E27FC236}">
                  <a16:creationId xmlns:a16="http://schemas.microsoft.com/office/drawing/2014/main" id="{87358881-D665-B346-3885-8AA3022059AD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alphaModFix/>
            </a:blip>
            <a:stretch>
              <a:fillRect/>
            </a:stretch>
          </p:blipFill>
          <p:spPr>
            <a:xfrm>
              <a:off x="719162" y="2932865"/>
              <a:ext cx="702990" cy="702990"/>
            </a:xfrm>
            <a:prstGeom prst="rect">
              <a:avLst/>
            </a:prstGeom>
          </p:spPr>
        </p:pic>
        <p:pic>
          <p:nvPicPr>
            <p:cNvPr id="26" name="図 25" descr="アイコン&#10;&#10;自動的に生成された説明">
              <a:extLst>
                <a:ext uri="{FF2B5EF4-FFF2-40B4-BE49-F238E27FC236}">
                  <a16:creationId xmlns:a16="http://schemas.microsoft.com/office/drawing/2014/main" id="{4BEFE796-76E6-1477-8F0A-B75553A0565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 flipH="1">
              <a:off x="1676315" y="2904312"/>
              <a:ext cx="702989" cy="702989"/>
            </a:xfrm>
            <a:prstGeom prst="rect">
              <a:avLst/>
            </a:prstGeom>
          </p:spPr>
        </p:pic>
        <p:pic>
          <p:nvPicPr>
            <p:cNvPr id="28" name="図 27" descr="モニター, 座る, コンピュータ, ノートパソコン が含まれている画像&#10;&#10;自動的に生成された説明">
              <a:extLst>
                <a:ext uri="{FF2B5EF4-FFF2-40B4-BE49-F238E27FC236}">
                  <a16:creationId xmlns:a16="http://schemas.microsoft.com/office/drawing/2014/main" id="{E130CDAF-CAC5-6FA9-ABDF-E36196ACFCDE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2691348" y="2932867"/>
              <a:ext cx="702988" cy="702988"/>
            </a:xfrm>
            <a:prstGeom prst="rect">
              <a:avLst/>
            </a:prstGeom>
          </p:spPr>
        </p:pic>
      </p:grpSp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6386BC38-13C0-D6A3-2FC8-337939A8B39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851723" y="5308599"/>
            <a:ext cx="892970" cy="89297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20F3A4E-B3EC-05DD-E31D-3EE8D9365F5B}"/>
              </a:ext>
            </a:extLst>
          </p:cNvPr>
          <p:cNvPicPr>
            <a:picLocks noChangeAspect="1"/>
          </p:cNvPicPr>
          <p:nvPr/>
        </p:nvPicPr>
        <p:blipFill>
          <a:blip>
            <a:alphaModFix amt="20000"/>
          </a:blip>
          <a:stretch>
            <a:fillRect/>
          </a:stretch>
        </p:blipFill>
        <p:spPr>
          <a:xfrm>
            <a:off x="5075232" y="3188458"/>
            <a:ext cx="2025405" cy="2025405"/>
          </a:xfrm>
          <a:prstGeom prst="rect">
            <a:avLst/>
          </a:prstGeom>
        </p:spPr>
      </p:pic>
      <p:sp>
        <p:nvSpPr>
          <p:cNvPr id="41" name="角丸四角形吹き出し 40">
            <a:extLst>
              <a:ext uri="{FF2B5EF4-FFF2-40B4-BE49-F238E27FC236}">
                <a16:creationId xmlns:a16="http://schemas.microsoft.com/office/drawing/2014/main" id="{C9E12FE1-4266-B2A4-2532-A56ABE69AF65}"/>
              </a:ext>
            </a:extLst>
          </p:cNvPr>
          <p:cNvSpPr/>
          <p:nvPr/>
        </p:nvSpPr>
        <p:spPr>
          <a:xfrm>
            <a:off x="9835978" y="2518243"/>
            <a:ext cx="1686838" cy="1532236"/>
          </a:xfrm>
          <a:prstGeom prst="wedgeRoundRectCallout">
            <a:avLst>
              <a:gd name="adj1" fmla="val 20998"/>
              <a:gd name="adj2" fmla="val 72760"/>
              <a:gd name="adj3" fmla="val 16667"/>
            </a:avLst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 descr="アイコン&#10;&#10;自動的に生成された説明">
            <a:extLst>
              <a:ext uri="{FF2B5EF4-FFF2-40B4-BE49-F238E27FC236}">
                <a16:creationId xmlns:a16="http://schemas.microsoft.com/office/drawing/2014/main" id="{BF134734-64A5-E5CC-BA17-580C4C18D09D}"/>
              </a:ext>
            </a:extLst>
          </p:cNvPr>
          <p:cNvPicPr>
            <a:picLocks noChangeAspect="1"/>
          </p:cNvPicPr>
          <p:nvPr/>
        </p:nvPicPr>
        <p:blipFill>
          <a:blip>
            <a:alphaModFix amt="20000"/>
          </a:blip>
          <a:stretch>
            <a:fillRect/>
          </a:stretch>
        </p:blipFill>
        <p:spPr>
          <a:xfrm flipH="1">
            <a:off x="10346566" y="2877947"/>
            <a:ext cx="725834" cy="725834"/>
          </a:xfrm>
          <a:prstGeom prst="rect">
            <a:avLst/>
          </a:prstGeom>
        </p:spPr>
      </p:pic>
      <p:pic>
        <p:nvPicPr>
          <p:cNvPr id="46" name="図 45" descr="アイコン&#10;&#10;自動的に生成された説明">
            <a:extLst>
              <a:ext uri="{FF2B5EF4-FFF2-40B4-BE49-F238E27FC236}">
                <a16:creationId xmlns:a16="http://schemas.microsoft.com/office/drawing/2014/main" id="{6A163D85-391F-D817-E73E-B62714811DDC}"/>
              </a:ext>
            </a:extLst>
          </p:cNvPr>
          <p:cNvPicPr>
            <a:picLocks noChangeAspect="1"/>
          </p:cNvPicPr>
          <p:nvPr/>
        </p:nvPicPr>
        <p:blipFill>
          <a:blip>
            <a:duotone>
              <a:schemeClr val="accent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10258000" y="2854259"/>
            <a:ext cx="892971" cy="892971"/>
          </a:xfrm>
          <a:prstGeom prst="rect">
            <a:avLst/>
          </a:prstGeom>
        </p:spPr>
      </p:pic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08537146-9098-6F54-F8C3-6F635B621BD5}"/>
              </a:ext>
            </a:extLst>
          </p:cNvPr>
          <p:cNvPicPr>
            <a:picLocks noChangeAspect="1"/>
          </p:cNvPicPr>
          <p:nvPr/>
        </p:nvPicPr>
        <p:blipFill>
          <a:blip>
            <a:alphaModFix amt="20000"/>
          </a:blip>
          <a:stretch>
            <a:fillRect/>
          </a:stretch>
        </p:blipFill>
        <p:spPr>
          <a:xfrm>
            <a:off x="9208011" y="5213863"/>
            <a:ext cx="892970" cy="892970"/>
          </a:xfrm>
          <a:prstGeom prst="rect">
            <a:avLst/>
          </a:prstGeom>
        </p:spPr>
      </p:pic>
      <p:sp>
        <p:nvSpPr>
          <p:cNvPr id="48" name="角丸四角形吹き出し 47">
            <a:extLst>
              <a:ext uri="{FF2B5EF4-FFF2-40B4-BE49-F238E27FC236}">
                <a16:creationId xmlns:a16="http://schemas.microsoft.com/office/drawing/2014/main" id="{95B1BFFC-A637-B544-628E-711DC49A9905}"/>
              </a:ext>
            </a:extLst>
          </p:cNvPr>
          <p:cNvSpPr/>
          <p:nvPr/>
        </p:nvSpPr>
        <p:spPr>
          <a:xfrm>
            <a:off x="370711" y="2518243"/>
            <a:ext cx="3225114" cy="1532236"/>
          </a:xfrm>
          <a:prstGeom prst="wedgeRoundRectCallout">
            <a:avLst>
              <a:gd name="adj1" fmla="val 19894"/>
              <a:gd name="adj2" fmla="val 81589"/>
              <a:gd name="adj3" fmla="val 16667"/>
            </a:avLst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FCF0E28-EC0F-6F0A-6E5A-325D0B7F13B3}"/>
              </a:ext>
            </a:extLst>
          </p:cNvPr>
          <p:cNvSpPr txBox="1"/>
          <p:nvPr/>
        </p:nvSpPr>
        <p:spPr>
          <a:xfrm>
            <a:off x="3709332" y="1644137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外出時の持ち物を取得</a:t>
            </a:r>
          </a:p>
        </p:txBody>
      </p:sp>
    </p:spTree>
    <p:extLst>
      <p:ext uri="{BB962C8B-B14F-4D97-AF65-F5344CB8AC3E}">
        <p14:creationId xmlns:p14="http://schemas.microsoft.com/office/powerpoint/2010/main" val="307277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27D66-AF4C-335B-DE1D-A0DE46F9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システム概要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981C69-6600-9975-2682-3579C749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649-4A66-3B49-A20D-0F8470FEFA9C}" type="slidenum">
              <a:rPr lang="en-US" altLang="ja-JP" smtClean="0"/>
              <a:pPr/>
              <a:t>6</a:t>
            </a:fld>
            <a:endParaRPr lang="en-US" altLang="ja-JP" dirty="0"/>
          </a:p>
        </p:txBody>
      </p:sp>
      <p:pic>
        <p:nvPicPr>
          <p:cNvPr id="18" name="コンテンツ プレースホルダー 17" descr="アイコン&#10;&#10;自動的に生成された説明">
            <a:extLst>
              <a:ext uri="{FF2B5EF4-FFF2-40B4-BE49-F238E27FC236}">
                <a16:creationId xmlns:a16="http://schemas.microsoft.com/office/drawing/2014/main" id="{60B1FF75-E58B-2496-3CD3-D4BA27F1E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>
            <a:alphaModFix amt="20000"/>
          </a:blip>
          <a:stretch>
            <a:fillRect/>
          </a:stretch>
        </p:blipFill>
        <p:spPr>
          <a:xfrm>
            <a:off x="643275" y="4324595"/>
            <a:ext cx="2184400" cy="2184400"/>
          </a:xfrm>
        </p:spPr>
      </p:pic>
      <p:pic>
        <p:nvPicPr>
          <p:cNvPr id="24" name="図 23" descr="アイコン&#10;&#10;自動的に生成された説明">
            <a:extLst>
              <a:ext uri="{FF2B5EF4-FFF2-40B4-BE49-F238E27FC236}">
                <a16:creationId xmlns:a16="http://schemas.microsoft.com/office/drawing/2014/main" id="{87358881-D665-B346-3885-8AA3022059AD}"/>
              </a:ext>
            </a:extLst>
          </p:cNvPr>
          <p:cNvPicPr>
            <a:picLocks noChangeAspect="1"/>
          </p:cNvPicPr>
          <p:nvPr/>
        </p:nvPicPr>
        <p:blipFill>
          <a:blip>
            <a:alphaModFix amt="20000"/>
          </a:blip>
          <a:stretch>
            <a:fillRect/>
          </a:stretch>
        </p:blipFill>
        <p:spPr>
          <a:xfrm>
            <a:off x="719162" y="2932865"/>
            <a:ext cx="702990" cy="702990"/>
          </a:xfrm>
          <a:prstGeom prst="rect">
            <a:avLst/>
          </a:prstGeom>
        </p:spPr>
      </p:pic>
      <p:pic>
        <p:nvPicPr>
          <p:cNvPr id="26" name="図 25" descr="アイコン&#10;&#10;自動的に生成された説明">
            <a:extLst>
              <a:ext uri="{FF2B5EF4-FFF2-40B4-BE49-F238E27FC236}">
                <a16:creationId xmlns:a16="http://schemas.microsoft.com/office/drawing/2014/main" id="{4BEFE796-76E6-1477-8F0A-B75553A05650}"/>
              </a:ext>
            </a:extLst>
          </p:cNvPr>
          <p:cNvPicPr>
            <a:picLocks noChangeAspect="1"/>
          </p:cNvPicPr>
          <p:nvPr/>
        </p:nvPicPr>
        <p:blipFill>
          <a:blip>
            <a:alphaModFix amt="20000"/>
          </a:blip>
          <a:stretch>
            <a:fillRect/>
          </a:stretch>
        </p:blipFill>
        <p:spPr>
          <a:xfrm flipH="1">
            <a:off x="1676315" y="2904312"/>
            <a:ext cx="702989" cy="702989"/>
          </a:xfrm>
          <a:prstGeom prst="rect">
            <a:avLst/>
          </a:prstGeom>
        </p:spPr>
      </p:pic>
      <p:pic>
        <p:nvPicPr>
          <p:cNvPr id="28" name="図 27" descr="モニター, 座る, コンピュータ, ノートパソコン が含まれている画像&#10;&#10;自動的に生成された説明">
            <a:extLst>
              <a:ext uri="{FF2B5EF4-FFF2-40B4-BE49-F238E27FC236}">
                <a16:creationId xmlns:a16="http://schemas.microsoft.com/office/drawing/2014/main" id="{E130CDAF-CAC5-6FA9-ABDF-E36196ACFCDE}"/>
              </a:ext>
            </a:extLst>
          </p:cNvPr>
          <p:cNvPicPr>
            <a:picLocks noChangeAspect="1"/>
          </p:cNvPicPr>
          <p:nvPr/>
        </p:nvPicPr>
        <p:blipFill>
          <a:blip>
            <a:alphaModFix amt="20000"/>
          </a:blip>
          <a:stretch>
            <a:fillRect/>
          </a:stretch>
        </p:blipFill>
        <p:spPr>
          <a:xfrm>
            <a:off x="2691348" y="2932867"/>
            <a:ext cx="702988" cy="702988"/>
          </a:xfrm>
          <a:prstGeom prst="rect">
            <a:avLst/>
          </a:prstGeom>
        </p:spPr>
      </p:pic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6386BC38-13C0-D6A3-2FC8-337939A8B39F}"/>
              </a:ext>
            </a:extLst>
          </p:cNvPr>
          <p:cNvPicPr>
            <a:picLocks noChangeAspect="1"/>
          </p:cNvPicPr>
          <p:nvPr/>
        </p:nvPicPr>
        <p:blipFill>
          <a:blip>
            <a:alphaModFix amt="20000"/>
          </a:blip>
          <a:stretch>
            <a:fillRect/>
          </a:stretch>
        </p:blipFill>
        <p:spPr>
          <a:xfrm>
            <a:off x="1851723" y="5308599"/>
            <a:ext cx="892970" cy="89297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20F3A4E-B3EC-05DD-E31D-3EE8D9365F5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075232" y="3188458"/>
            <a:ext cx="2025405" cy="2025405"/>
          </a:xfrm>
          <a:prstGeom prst="rect">
            <a:avLst/>
          </a:prstGeom>
        </p:spPr>
      </p:pic>
      <p:sp>
        <p:nvSpPr>
          <p:cNvPr id="48" name="角丸四角形吹き出し 47">
            <a:extLst>
              <a:ext uri="{FF2B5EF4-FFF2-40B4-BE49-F238E27FC236}">
                <a16:creationId xmlns:a16="http://schemas.microsoft.com/office/drawing/2014/main" id="{95B1BFFC-A637-B544-628E-711DC49A9905}"/>
              </a:ext>
            </a:extLst>
          </p:cNvPr>
          <p:cNvSpPr/>
          <p:nvPr/>
        </p:nvSpPr>
        <p:spPr>
          <a:xfrm>
            <a:off x="370711" y="2518243"/>
            <a:ext cx="3225114" cy="1532236"/>
          </a:xfrm>
          <a:prstGeom prst="wedgeRoundRectCallout">
            <a:avLst>
              <a:gd name="adj1" fmla="val 19894"/>
              <a:gd name="adj2" fmla="val 81589"/>
              <a:gd name="adj3" fmla="val 16667"/>
            </a:avLst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FCF0E28-EC0F-6F0A-6E5A-325D0B7F13B3}"/>
              </a:ext>
            </a:extLst>
          </p:cNvPr>
          <p:cNvSpPr txBox="1"/>
          <p:nvPr/>
        </p:nvSpPr>
        <p:spPr>
          <a:xfrm>
            <a:off x="3131086" y="1644137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データを分析しパターンを作成</a:t>
            </a:r>
            <a:endParaRPr kumimoji="1" lang="ja-JP" altLang="en-US" sz="3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DB2C2090-08FB-55D3-B8CD-68435BF07195}"/>
              </a:ext>
            </a:extLst>
          </p:cNvPr>
          <p:cNvPicPr>
            <a:picLocks noChangeAspect="1"/>
          </p:cNvPicPr>
          <p:nvPr/>
        </p:nvPicPr>
        <p:blipFill>
          <a:blip>
            <a:alphaModFix amt="20000"/>
          </a:blip>
          <a:stretch>
            <a:fillRect/>
          </a:stretch>
        </p:blipFill>
        <p:spPr>
          <a:xfrm flipH="1">
            <a:off x="9165800" y="4336952"/>
            <a:ext cx="2184400" cy="2184400"/>
          </a:xfrm>
          <a:prstGeom prst="rect">
            <a:avLst/>
          </a:prstGeom>
        </p:spPr>
      </p:pic>
      <p:sp>
        <p:nvSpPr>
          <p:cNvPr id="19" name="角丸四角形吹き出し 18">
            <a:extLst>
              <a:ext uri="{FF2B5EF4-FFF2-40B4-BE49-F238E27FC236}">
                <a16:creationId xmlns:a16="http://schemas.microsoft.com/office/drawing/2014/main" id="{C7D588FF-5797-5BF1-2113-B1FB23363FE1}"/>
              </a:ext>
            </a:extLst>
          </p:cNvPr>
          <p:cNvSpPr/>
          <p:nvPr/>
        </p:nvSpPr>
        <p:spPr>
          <a:xfrm>
            <a:off x="9835978" y="2518243"/>
            <a:ext cx="1686838" cy="1532236"/>
          </a:xfrm>
          <a:prstGeom prst="wedgeRoundRectCallout">
            <a:avLst>
              <a:gd name="adj1" fmla="val 20998"/>
              <a:gd name="adj2" fmla="val 72760"/>
              <a:gd name="adj3" fmla="val 16667"/>
            </a:avLst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EA4E4D17-CCF4-0F59-0059-CFF6AA444477}"/>
              </a:ext>
            </a:extLst>
          </p:cNvPr>
          <p:cNvPicPr>
            <a:picLocks noChangeAspect="1"/>
          </p:cNvPicPr>
          <p:nvPr/>
        </p:nvPicPr>
        <p:blipFill>
          <a:blip>
            <a:alphaModFix amt="20000"/>
          </a:blip>
          <a:stretch>
            <a:fillRect/>
          </a:stretch>
        </p:blipFill>
        <p:spPr>
          <a:xfrm flipH="1">
            <a:off x="10346566" y="2877947"/>
            <a:ext cx="725834" cy="725834"/>
          </a:xfrm>
          <a:prstGeom prst="rect">
            <a:avLst/>
          </a:prstGeom>
        </p:spPr>
      </p:pic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EE490054-1D82-AD43-888B-A95B29B4E203}"/>
              </a:ext>
            </a:extLst>
          </p:cNvPr>
          <p:cNvPicPr>
            <a:picLocks noChangeAspect="1"/>
          </p:cNvPicPr>
          <p:nvPr/>
        </p:nvPicPr>
        <p:blipFill>
          <a:blip>
            <a:duotone>
              <a:schemeClr val="accent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10258000" y="2854259"/>
            <a:ext cx="892971" cy="892971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21FF848E-54B3-7C6E-1926-BEF928CCCB1B}"/>
              </a:ext>
            </a:extLst>
          </p:cNvPr>
          <p:cNvPicPr>
            <a:picLocks noChangeAspect="1"/>
          </p:cNvPicPr>
          <p:nvPr/>
        </p:nvPicPr>
        <p:blipFill>
          <a:blip>
            <a:alphaModFix amt="20000"/>
          </a:blip>
          <a:stretch>
            <a:fillRect/>
          </a:stretch>
        </p:blipFill>
        <p:spPr>
          <a:xfrm>
            <a:off x="9208011" y="5213863"/>
            <a:ext cx="892970" cy="8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7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27D66-AF4C-335B-DE1D-A0DE46F9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システム概要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981C69-6600-9975-2682-3579C749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649-4A66-3B49-A20D-0F8470FEFA9C}" type="slidenum">
              <a:rPr lang="en-US" altLang="ja-JP" smtClean="0"/>
              <a:pPr/>
              <a:t>7</a:t>
            </a:fld>
            <a:endParaRPr lang="en-US" altLang="ja-JP" dirty="0"/>
          </a:p>
        </p:txBody>
      </p:sp>
      <p:pic>
        <p:nvPicPr>
          <p:cNvPr id="20" name="図 19" descr="アイコン&#10;&#10;自動的に生成された説明">
            <a:extLst>
              <a:ext uri="{FF2B5EF4-FFF2-40B4-BE49-F238E27FC236}">
                <a16:creationId xmlns:a16="http://schemas.microsoft.com/office/drawing/2014/main" id="{822120A8-BF34-1F65-A58C-7648E7717CA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 flipH="1">
            <a:off x="9165800" y="4324595"/>
            <a:ext cx="2184400" cy="218440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20F3A4E-B3EC-05DD-E31D-3EE8D9365F5B}"/>
              </a:ext>
            </a:extLst>
          </p:cNvPr>
          <p:cNvPicPr>
            <a:picLocks noChangeAspect="1"/>
          </p:cNvPicPr>
          <p:nvPr/>
        </p:nvPicPr>
        <p:blipFill>
          <a:blip>
            <a:alphaModFix amt="20000"/>
          </a:blip>
          <a:stretch>
            <a:fillRect/>
          </a:stretch>
        </p:blipFill>
        <p:spPr>
          <a:xfrm>
            <a:off x="5075232" y="3188458"/>
            <a:ext cx="2025405" cy="2025405"/>
          </a:xfrm>
          <a:prstGeom prst="rect">
            <a:avLst/>
          </a:prstGeom>
        </p:spPr>
      </p:pic>
      <p:sp>
        <p:nvSpPr>
          <p:cNvPr id="41" name="角丸四角形吹き出し 40">
            <a:extLst>
              <a:ext uri="{FF2B5EF4-FFF2-40B4-BE49-F238E27FC236}">
                <a16:creationId xmlns:a16="http://schemas.microsoft.com/office/drawing/2014/main" id="{C9E12FE1-4266-B2A4-2532-A56ABE69AF65}"/>
              </a:ext>
            </a:extLst>
          </p:cNvPr>
          <p:cNvSpPr/>
          <p:nvPr/>
        </p:nvSpPr>
        <p:spPr>
          <a:xfrm>
            <a:off x="9835978" y="2518243"/>
            <a:ext cx="1686838" cy="1532236"/>
          </a:xfrm>
          <a:prstGeom prst="wedgeRoundRectCallout">
            <a:avLst>
              <a:gd name="adj1" fmla="val 20998"/>
              <a:gd name="adj2" fmla="val 72760"/>
              <a:gd name="adj3" fmla="val 16667"/>
            </a:avLst>
          </a:prstGeom>
          <a:noFill/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 descr="アイコン&#10;&#10;自動的に生成された説明">
            <a:extLst>
              <a:ext uri="{FF2B5EF4-FFF2-40B4-BE49-F238E27FC236}">
                <a16:creationId xmlns:a16="http://schemas.microsoft.com/office/drawing/2014/main" id="{BF134734-64A5-E5CC-BA17-580C4C18D09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 flipH="1">
            <a:off x="10346566" y="2877947"/>
            <a:ext cx="725834" cy="725834"/>
          </a:xfrm>
          <a:prstGeom prst="rect">
            <a:avLst/>
          </a:prstGeom>
        </p:spPr>
      </p:pic>
      <p:pic>
        <p:nvPicPr>
          <p:cNvPr id="46" name="図 45" descr="アイコン&#10;&#10;自動的に生成された説明">
            <a:extLst>
              <a:ext uri="{FF2B5EF4-FFF2-40B4-BE49-F238E27FC236}">
                <a16:creationId xmlns:a16="http://schemas.microsoft.com/office/drawing/2014/main" id="{6A163D85-391F-D817-E73E-B62714811DDC}"/>
              </a:ext>
            </a:extLst>
          </p:cNvPr>
          <p:cNvPicPr>
            <a:picLocks noChangeAspect="1"/>
          </p:cNvPicPr>
          <p:nvPr/>
        </p:nvPicPr>
        <p:blipFill>
          <a:blip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62997" y="2837874"/>
            <a:ext cx="892971" cy="892971"/>
          </a:xfrm>
          <a:prstGeom prst="rect">
            <a:avLst/>
          </a:prstGeom>
        </p:spPr>
      </p:pic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08537146-9098-6F54-F8C3-6F635B621BD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208011" y="5213863"/>
            <a:ext cx="892970" cy="892970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FCF0E28-EC0F-6F0A-6E5A-325D0B7F13B3}"/>
              </a:ext>
            </a:extLst>
          </p:cNvPr>
          <p:cNvSpPr txBox="1"/>
          <p:nvPr/>
        </p:nvSpPr>
        <p:spPr>
          <a:xfrm>
            <a:off x="3668893" y="1644137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外出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直前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に置き忘れを通知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1004570-6BE2-F1A0-10AB-05350F0B001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353799" y="5770605"/>
            <a:ext cx="323335" cy="4063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19" name="コンテンツ プレースホルダー 17" descr="アイコン&#10;&#10;自動的に生成された説明">
            <a:extLst>
              <a:ext uri="{FF2B5EF4-FFF2-40B4-BE49-F238E27FC236}">
                <a16:creationId xmlns:a16="http://schemas.microsoft.com/office/drawing/2014/main" id="{26F5A336-18C1-E780-FBC4-BD4B17D25C63}"/>
              </a:ext>
            </a:extLst>
          </p:cNvPr>
          <p:cNvPicPr>
            <a:picLocks noChangeAspect="1"/>
          </p:cNvPicPr>
          <p:nvPr/>
        </p:nvPicPr>
        <p:blipFill>
          <a:blip>
            <a:alphaModFix amt="20000"/>
          </a:blip>
          <a:stretch>
            <a:fillRect/>
          </a:stretch>
        </p:blipFill>
        <p:spPr>
          <a:xfrm>
            <a:off x="643275" y="4324595"/>
            <a:ext cx="2184400" cy="2184400"/>
          </a:xfrm>
          <a:prstGeom prst="rect">
            <a:avLst/>
          </a:prstGeom>
        </p:spPr>
      </p:pic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AA8DD6FB-47F4-6AB9-ED2A-BF74FDB36A27}"/>
              </a:ext>
            </a:extLst>
          </p:cNvPr>
          <p:cNvPicPr>
            <a:picLocks noChangeAspect="1"/>
          </p:cNvPicPr>
          <p:nvPr/>
        </p:nvPicPr>
        <p:blipFill>
          <a:blip>
            <a:alphaModFix amt="20000"/>
          </a:blip>
          <a:stretch>
            <a:fillRect/>
          </a:stretch>
        </p:blipFill>
        <p:spPr>
          <a:xfrm>
            <a:off x="719162" y="2932865"/>
            <a:ext cx="702990" cy="702990"/>
          </a:xfrm>
          <a:prstGeom prst="rect">
            <a:avLst/>
          </a:prstGeom>
        </p:spPr>
      </p:pic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B96BB2C4-CA06-4815-76A8-58EDA43E60FA}"/>
              </a:ext>
            </a:extLst>
          </p:cNvPr>
          <p:cNvPicPr>
            <a:picLocks noChangeAspect="1"/>
          </p:cNvPicPr>
          <p:nvPr/>
        </p:nvPicPr>
        <p:blipFill>
          <a:blip>
            <a:alphaModFix amt="20000"/>
          </a:blip>
          <a:stretch>
            <a:fillRect/>
          </a:stretch>
        </p:blipFill>
        <p:spPr>
          <a:xfrm flipH="1">
            <a:off x="1676315" y="2904312"/>
            <a:ext cx="702989" cy="702989"/>
          </a:xfrm>
          <a:prstGeom prst="rect">
            <a:avLst/>
          </a:prstGeom>
        </p:spPr>
      </p:pic>
      <p:pic>
        <p:nvPicPr>
          <p:cNvPr id="23" name="図 22" descr="モニター, 座る, コンピュータ, ノートパソコン が含まれている画像&#10;&#10;自動的に生成された説明">
            <a:extLst>
              <a:ext uri="{FF2B5EF4-FFF2-40B4-BE49-F238E27FC236}">
                <a16:creationId xmlns:a16="http://schemas.microsoft.com/office/drawing/2014/main" id="{5DBBBCA4-F6F1-96E4-4A79-924780387505}"/>
              </a:ext>
            </a:extLst>
          </p:cNvPr>
          <p:cNvPicPr>
            <a:picLocks noChangeAspect="1"/>
          </p:cNvPicPr>
          <p:nvPr/>
        </p:nvPicPr>
        <p:blipFill>
          <a:blip>
            <a:alphaModFix amt="20000"/>
          </a:blip>
          <a:stretch>
            <a:fillRect/>
          </a:stretch>
        </p:blipFill>
        <p:spPr>
          <a:xfrm>
            <a:off x="2691348" y="2932867"/>
            <a:ext cx="702988" cy="702988"/>
          </a:xfrm>
          <a:prstGeom prst="rect">
            <a:avLst/>
          </a:prstGeom>
        </p:spPr>
      </p:pic>
      <p:pic>
        <p:nvPicPr>
          <p:cNvPr id="25" name="図 24" descr="アイコン&#10;&#10;自動的に生成された説明">
            <a:extLst>
              <a:ext uri="{FF2B5EF4-FFF2-40B4-BE49-F238E27FC236}">
                <a16:creationId xmlns:a16="http://schemas.microsoft.com/office/drawing/2014/main" id="{E0B7B2DF-CBE9-45C2-5FDC-E22A5CE9C05B}"/>
              </a:ext>
            </a:extLst>
          </p:cNvPr>
          <p:cNvPicPr>
            <a:picLocks noChangeAspect="1"/>
          </p:cNvPicPr>
          <p:nvPr/>
        </p:nvPicPr>
        <p:blipFill>
          <a:blip>
            <a:alphaModFix amt="20000"/>
          </a:blip>
          <a:stretch>
            <a:fillRect/>
          </a:stretch>
        </p:blipFill>
        <p:spPr>
          <a:xfrm>
            <a:off x="1851723" y="5308599"/>
            <a:ext cx="892970" cy="892970"/>
          </a:xfrm>
          <a:prstGeom prst="rect">
            <a:avLst/>
          </a:prstGeom>
        </p:spPr>
      </p:pic>
      <p:sp>
        <p:nvSpPr>
          <p:cNvPr id="27" name="角丸四角形吹き出し 26">
            <a:extLst>
              <a:ext uri="{FF2B5EF4-FFF2-40B4-BE49-F238E27FC236}">
                <a16:creationId xmlns:a16="http://schemas.microsoft.com/office/drawing/2014/main" id="{F1B656F6-4A52-1075-3D37-0A59AC5B14B9}"/>
              </a:ext>
            </a:extLst>
          </p:cNvPr>
          <p:cNvSpPr/>
          <p:nvPr/>
        </p:nvSpPr>
        <p:spPr>
          <a:xfrm>
            <a:off x="370711" y="2518243"/>
            <a:ext cx="3225114" cy="1532236"/>
          </a:xfrm>
          <a:prstGeom prst="wedgeRoundRectCallout">
            <a:avLst>
              <a:gd name="adj1" fmla="val 19894"/>
              <a:gd name="adj2" fmla="val 81589"/>
              <a:gd name="adj3" fmla="val 16667"/>
            </a:avLst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2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下矢印 4">
            <a:extLst>
              <a:ext uri="{FF2B5EF4-FFF2-40B4-BE49-F238E27FC236}">
                <a16:creationId xmlns:a16="http://schemas.microsoft.com/office/drawing/2014/main" id="{AA724E9C-7094-1EE7-BBCD-E1BA8F54FED6}"/>
              </a:ext>
            </a:extLst>
          </p:cNvPr>
          <p:cNvSpPr/>
          <p:nvPr/>
        </p:nvSpPr>
        <p:spPr>
          <a:xfrm>
            <a:off x="2375338" y="2115065"/>
            <a:ext cx="588579" cy="3134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203DCB1-7D8D-F8F8-B68B-61D7CEA1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外出時の持ち物を取得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E20187-425F-7D86-6602-C1E589055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00" y="1530290"/>
            <a:ext cx="6442500" cy="5847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/>
              <a:t>ビーコンの電波強度</a:t>
            </a:r>
            <a:r>
              <a:rPr kumimoji="1" lang="ja-JP" altLang="en-US"/>
              <a:t>をセンシング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463411-2E16-20C4-7244-B8E2BCDA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649-4A66-3B49-A20D-0F8470FEFA9C}" type="slidenum">
              <a:rPr lang="en-US" altLang="ja-JP" smtClean="0"/>
              <a:pPr/>
              <a:t>8</a:t>
            </a:fld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E463FE2-C6AE-A847-850C-11302935EFAA}"/>
              </a:ext>
            </a:extLst>
          </p:cNvPr>
          <p:cNvSpPr txBox="1"/>
          <p:nvPr/>
        </p:nvSpPr>
        <p:spPr>
          <a:xfrm>
            <a:off x="834600" y="3391487"/>
            <a:ext cx="716093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電波の強さからビーコンの場所を推定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A46791-EAAE-F848-4A37-A7602A0770DA}"/>
              </a:ext>
            </a:extLst>
          </p:cNvPr>
          <p:cNvSpPr txBox="1"/>
          <p:nvPr/>
        </p:nvSpPr>
        <p:spPr>
          <a:xfrm>
            <a:off x="834600" y="524947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外出の検知と共に持ち物を推定</a:t>
            </a:r>
          </a:p>
        </p:txBody>
      </p:sp>
    </p:spTree>
    <p:extLst>
      <p:ext uri="{BB962C8B-B14F-4D97-AF65-F5344CB8AC3E}">
        <p14:creationId xmlns:p14="http://schemas.microsoft.com/office/powerpoint/2010/main" val="374696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25539</TotalTime>
  <Words>340</Words>
  <Application>Microsoft Macintosh PowerPoint</Application>
  <PresentationFormat>ワイド画面</PresentationFormat>
  <Paragraphs>86</Paragraphs>
  <Slides>11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Meiryo</vt:lpstr>
      <vt:lpstr>游ゴシック</vt:lpstr>
      <vt:lpstr>Arial</vt:lpstr>
      <vt:lpstr>Office テーマ</vt:lpstr>
      <vt:lpstr>行動パターンに基づいた  置き忘れ防止システムの  開発に関する研究</vt:lpstr>
      <vt:lpstr>研究背景</vt:lpstr>
      <vt:lpstr>関連研究</vt:lpstr>
      <vt:lpstr>研究目的とアプローチ</vt:lpstr>
      <vt:lpstr>PowerPoint プレゼンテーション</vt:lpstr>
      <vt:lpstr>システムの流れ</vt:lpstr>
      <vt:lpstr>システム概要</vt:lpstr>
      <vt:lpstr>システム概要</vt:lpstr>
      <vt:lpstr>外出時の持ち物を取得</vt:lpstr>
      <vt:lpstr>外出時の持ち物を取得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大橋　世弥</dc:creator>
  <cp:lastModifiedBy>大橋　世弥</cp:lastModifiedBy>
  <cp:revision>34</cp:revision>
  <dcterms:created xsi:type="dcterms:W3CDTF">2022-06-17T06:33:36Z</dcterms:created>
  <dcterms:modified xsi:type="dcterms:W3CDTF">2022-07-30T04:02:36Z</dcterms:modified>
</cp:coreProperties>
</file>