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69" r:id="rId6"/>
    <p:sldId id="270" r:id="rId7"/>
    <p:sldId id="271" r:id="rId8"/>
    <p:sldId id="272" r:id="rId9"/>
    <p:sldId id="273" r:id="rId10"/>
    <p:sldId id="274" r:id="rId11"/>
    <p:sldId id="275" r:id="rId12"/>
    <p:sldId id="277" r:id="rId13"/>
    <p:sldId id="276" r:id="rId14"/>
    <p:sldId id="278"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40" d="100"/>
          <a:sy n="40" d="100"/>
        </p:scale>
        <p:origin x="44"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4000" dirty="0"/>
              <a:t>Tossed Bumpers and Scrambled Lanes: Predicted Peak-Hour Collisions in Seattle</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sz="2400" dirty="0">
                <a:solidFill>
                  <a:schemeClr val="tx1">
                    <a:lumMod val="85000"/>
                    <a:lumOff val="15000"/>
                  </a:schemeClr>
                </a:solidFill>
              </a:rPr>
              <a:t>By Claudia Panarello</a:t>
            </a:r>
          </a:p>
          <a:p>
            <a:r>
              <a:rPr lang="en-US" sz="2400" dirty="0">
                <a:solidFill>
                  <a:schemeClr val="tx1">
                    <a:lumMod val="85000"/>
                    <a:lumOff val="15000"/>
                  </a:schemeClr>
                </a:solidFill>
              </a:rPr>
              <a:t>September 14th, 2020</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FA8D-0271-4864-97B7-71D2C69C04F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3F3C065-A76A-4D90-80A4-173FE4545B76}"/>
              </a:ext>
            </a:extLst>
          </p:cNvPr>
          <p:cNvSpPr>
            <a:spLocks noGrp="1"/>
          </p:cNvSpPr>
          <p:nvPr>
            <p:ph idx="1"/>
          </p:nvPr>
        </p:nvSpPr>
        <p:spPr/>
        <p:txBody>
          <a:bodyPr/>
          <a:lstStyle/>
          <a:p>
            <a:pPr>
              <a:buFont typeface="Arial" panose="020B0604020202020204" pitchFamily="34" charset="0"/>
              <a:buChar char="•"/>
            </a:pPr>
            <a:r>
              <a:rPr lang="en-US" dirty="0"/>
              <a:t> J-similarity score: 65.85%</a:t>
            </a:r>
          </a:p>
          <a:p>
            <a:pPr>
              <a:buFont typeface="Arial" panose="020B0604020202020204" pitchFamily="34" charset="0"/>
              <a:buChar char="•"/>
            </a:pPr>
            <a:r>
              <a:rPr lang="en-US" dirty="0"/>
              <a:t> Weighted avg. F1: 52.31%</a:t>
            </a:r>
          </a:p>
          <a:p>
            <a:pPr>
              <a:buFont typeface="Arial" panose="020B0604020202020204" pitchFamily="34" charset="0"/>
              <a:buChar char="•"/>
            </a:pPr>
            <a:r>
              <a:rPr lang="en-US" dirty="0"/>
              <a:t> Weighted avg. Precision: 73%</a:t>
            </a:r>
          </a:p>
          <a:p>
            <a:pPr>
              <a:buFont typeface="Arial" panose="020B0604020202020204" pitchFamily="34" charset="0"/>
              <a:buChar char="•"/>
            </a:pPr>
            <a:r>
              <a:rPr lang="en-US" dirty="0"/>
              <a:t> Weighted avg. Recall: 66%</a:t>
            </a:r>
          </a:p>
        </p:txBody>
      </p:sp>
      <p:pic>
        <p:nvPicPr>
          <p:cNvPr id="5" name="Picture 4">
            <a:extLst>
              <a:ext uri="{FF2B5EF4-FFF2-40B4-BE49-F238E27FC236}">
                <a16:creationId xmlns:a16="http://schemas.microsoft.com/office/drawing/2014/main" id="{F27DDD7B-884A-4DD8-991E-8CAD60EDBBA6}"/>
              </a:ext>
            </a:extLst>
          </p:cNvPr>
          <p:cNvPicPr>
            <a:picLocks noChangeAspect="1"/>
          </p:cNvPicPr>
          <p:nvPr/>
        </p:nvPicPr>
        <p:blipFill>
          <a:blip r:embed="rId2"/>
          <a:stretch>
            <a:fillRect/>
          </a:stretch>
        </p:blipFill>
        <p:spPr>
          <a:xfrm>
            <a:off x="4595562" y="3224463"/>
            <a:ext cx="6980328" cy="2422024"/>
          </a:xfrm>
          <a:prstGeom prst="rect">
            <a:avLst/>
          </a:prstGeom>
        </p:spPr>
      </p:pic>
    </p:spTree>
    <p:extLst>
      <p:ext uri="{BB962C8B-B14F-4D97-AF65-F5344CB8AC3E}">
        <p14:creationId xmlns:p14="http://schemas.microsoft.com/office/powerpoint/2010/main" val="181636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C795-693B-4351-9F93-AF30E8378F0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867BD94-0801-4953-B809-F2206C2C619C}"/>
              </a:ext>
            </a:extLst>
          </p:cNvPr>
          <p:cNvSpPr>
            <a:spLocks noGrp="1"/>
          </p:cNvSpPr>
          <p:nvPr>
            <p:ph idx="1"/>
          </p:nvPr>
        </p:nvSpPr>
        <p:spPr/>
        <p:txBody>
          <a:bodyPr/>
          <a:lstStyle/>
          <a:p>
            <a:pPr>
              <a:buFont typeface="Arial" panose="020B0604020202020204" pitchFamily="34" charset="0"/>
              <a:buChar char="•"/>
            </a:pPr>
            <a:r>
              <a:rPr lang="en-US" dirty="0"/>
              <a:t> Log-loss score: 0.6151</a:t>
            </a:r>
          </a:p>
          <a:p>
            <a:pPr>
              <a:buFont typeface="Arial" panose="020B0604020202020204" pitchFamily="34" charset="0"/>
              <a:buChar char="•"/>
            </a:pPr>
            <a:r>
              <a:rPr lang="en-US" dirty="0"/>
              <a:t> 24.26% accuracy</a:t>
            </a:r>
          </a:p>
        </p:txBody>
      </p:sp>
      <p:pic>
        <p:nvPicPr>
          <p:cNvPr id="7" name="Picture 6">
            <a:extLst>
              <a:ext uri="{FF2B5EF4-FFF2-40B4-BE49-F238E27FC236}">
                <a16:creationId xmlns:a16="http://schemas.microsoft.com/office/drawing/2014/main" id="{9D3115EC-2346-4C7C-8BCB-DFAD382D302E}"/>
              </a:ext>
            </a:extLst>
          </p:cNvPr>
          <p:cNvPicPr>
            <a:picLocks noChangeAspect="1"/>
          </p:cNvPicPr>
          <p:nvPr/>
        </p:nvPicPr>
        <p:blipFill>
          <a:blip r:embed="rId2"/>
          <a:stretch>
            <a:fillRect/>
          </a:stretch>
        </p:blipFill>
        <p:spPr>
          <a:xfrm>
            <a:off x="4486274" y="2346324"/>
            <a:ext cx="5203157" cy="3499559"/>
          </a:xfrm>
          <a:prstGeom prst="rect">
            <a:avLst/>
          </a:prstGeom>
        </p:spPr>
      </p:pic>
    </p:spTree>
    <p:extLst>
      <p:ext uri="{BB962C8B-B14F-4D97-AF65-F5344CB8AC3E}">
        <p14:creationId xmlns:p14="http://schemas.microsoft.com/office/powerpoint/2010/main" val="360215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B67D-649B-4FE5-99C0-056FD1DA3602}"/>
              </a:ext>
            </a:extLst>
          </p:cNvPr>
          <p:cNvSpPr>
            <a:spLocks noGrp="1"/>
          </p:cNvSpPr>
          <p:nvPr>
            <p:ph type="title"/>
          </p:nvPr>
        </p:nvSpPr>
        <p:spPr/>
        <p:txBody>
          <a:bodyPr/>
          <a:lstStyle/>
          <a:p>
            <a:r>
              <a:rPr lang="en-US" dirty="0"/>
              <a:t>Remarks</a:t>
            </a:r>
          </a:p>
        </p:txBody>
      </p:sp>
      <p:sp>
        <p:nvSpPr>
          <p:cNvPr id="3" name="Content Placeholder 2">
            <a:extLst>
              <a:ext uri="{FF2B5EF4-FFF2-40B4-BE49-F238E27FC236}">
                <a16:creationId xmlns:a16="http://schemas.microsoft.com/office/drawing/2014/main" id="{832F68EA-040E-4B2A-9E35-5D2BB24A17C1}"/>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 L-R model inadequate in predicting whether collisions are likely to occur during peak hours</a:t>
            </a:r>
          </a:p>
          <a:p>
            <a:pPr>
              <a:buFont typeface="Arial" panose="020B0604020202020204" pitchFamily="34" charset="0"/>
              <a:buChar char="•"/>
            </a:pPr>
            <a:r>
              <a:rPr lang="en-US" dirty="0"/>
              <a:t> Weak percentage accuracy </a:t>
            </a:r>
          </a:p>
          <a:p>
            <a:pPr>
              <a:buFont typeface="Arial" panose="020B0604020202020204" pitchFamily="34" charset="0"/>
              <a:buChar char="•"/>
            </a:pPr>
            <a:r>
              <a:rPr lang="en-US" dirty="0"/>
              <a:t> Abundance of Type I errors </a:t>
            </a:r>
          </a:p>
          <a:p>
            <a:pPr lvl="1">
              <a:buFont typeface="Arial" panose="020B0604020202020204" pitchFamily="34" charset="0"/>
              <a:buChar char="•"/>
            </a:pPr>
            <a:r>
              <a:rPr lang="en-US" dirty="0"/>
              <a:t>Might be due to lack of explanatory power from predictors</a:t>
            </a:r>
          </a:p>
          <a:p>
            <a:pPr>
              <a:buFont typeface="Arial" panose="020B0604020202020204" pitchFamily="34" charset="0"/>
              <a:buChar char="•"/>
            </a:pPr>
            <a:r>
              <a:rPr lang="en-US" dirty="0"/>
              <a:t> Very strong ability to detect true negatives</a:t>
            </a:r>
          </a:p>
          <a:p>
            <a:pPr>
              <a:buFont typeface="Arial" panose="020B0604020202020204" pitchFamily="34" charset="0"/>
              <a:buChar char="•"/>
            </a:pPr>
            <a:r>
              <a:rPr lang="en-US" dirty="0"/>
              <a:t> J-similarity score, weighted precision are satisfactory</a:t>
            </a:r>
          </a:p>
          <a:p>
            <a:pPr>
              <a:buFont typeface="Arial" panose="020B0604020202020204" pitchFamily="34" charset="0"/>
              <a:buChar char="•"/>
            </a:pPr>
            <a:r>
              <a:rPr lang="en-US" dirty="0"/>
              <a:t> F1-score is unremarkable</a:t>
            </a:r>
          </a:p>
          <a:p>
            <a:pPr>
              <a:buFont typeface="Arial" panose="020B0604020202020204" pitchFamily="34" charset="0"/>
              <a:buChar char="•"/>
            </a:pPr>
            <a:r>
              <a:rPr lang="en-US" dirty="0"/>
              <a:t> OVERALL: model fails to support the hypothesis that the proportion of collisions during rush hour times is predicted by environmental factors and the collisions’ severity</a:t>
            </a:r>
          </a:p>
        </p:txBody>
      </p:sp>
    </p:spTree>
    <p:extLst>
      <p:ext uri="{BB962C8B-B14F-4D97-AF65-F5344CB8AC3E}">
        <p14:creationId xmlns:p14="http://schemas.microsoft.com/office/powerpoint/2010/main" val="24207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CE34-6E25-4A44-A79B-A70CF0F14DE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D086BFC-DB18-4E3B-8589-F9F9C97D53CD}"/>
              </a:ext>
            </a:extLst>
          </p:cNvPr>
          <p:cNvSpPr>
            <a:spLocks noGrp="1"/>
          </p:cNvSpPr>
          <p:nvPr>
            <p:ph idx="1"/>
          </p:nvPr>
        </p:nvSpPr>
        <p:spPr/>
        <p:txBody>
          <a:bodyPr/>
          <a:lstStyle/>
          <a:p>
            <a:r>
              <a:rPr lang="en-US" dirty="0"/>
              <a:t>This research can predict the likelihood of vehicle collision during rush hour times of 6:00 am-9:00 am and 3:00 pm-6:00 pm in Seattle by 24.26% via a machine-learning classification algorithm, specifically logistic regression.</a:t>
            </a:r>
          </a:p>
          <a:p>
            <a:r>
              <a:rPr lang="en-US" dirty="0"/>
              <a:t>However, this model and its predictors failed to confirm the likelihood of collisions during peak traffic hours.</a:t>
            </a:r>
          </a:p>
          <a:p>
            <a:r>
              <a:rPr lang="en-US" dirty="0"/>
              <a:t>While this research's primary goal is to provide a suggestion to first responders, traffic police, and towing contractors to improve commuters' well-being, its second goal is to encourage others to keep investigating. </a:t>
            </a:r>
          </a:p>
        </p:txBody>
      </p:sp>
    </p:spTree>
    <p:extLst>
      <p:ext uri="{BB962C8B-B14F-4D97-AF65-F5344CB8AC3E}">
        <p14:creationId xmlns:p14="http://schemas.microsoft.com/office/powerpoint/2010/main" val="384156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F832-D7CA-40D8-B11F-B5C01386466A}"/>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CA2C3AAC-C255-4919-BA3E-07D89DB93417}"/>
              </a:ext>
            </a:extLst>
          </p:cNvPr>
          <p:cNvSpPr>
            <a:spLocks noGrp="1"/>
          </p:cNvSpPr>
          <p:nvPr>
            <p:ph idx="1"/>
          </p:nvPr>
        </p:nvSpPr>
        <p:spPr/>
        <p:txBody>
          <a:bodyPr/>
          <a:lstStyle/>
          <a:p>
            <a:r>
              <a:rPr lang="en-US" dirty="0"/>
              <a:t>Motor vehicle collisions have always been untimely and unfortunate circumstances, not only for the driver or drivers involved, but for the countless bystanders left with no choice to reroute, detour, and delay their arrival to their destinations.</a:t>
            </a:r>
          </a:p>
          <a:p>
            <a:endParaRPr lang="en-US" dirty="0"/>
          </a:p>
          <a:p>
            <a:r>
              <a:rPr lang="en-US" dirty="0"/>
              <a:t>More automobiles are in circulation during rush hour, which might suggest that the mere presence of more vehicles would result in more collisions. It would be imperative to schedule enough traffic officers, first responders, and towing contractors to work during these peak hours if that is true.</a:t>
            </a:r>
          </a:p>
        </p:txBody>
      </p:sp>
    </p:spTree>
    <p:extLst>
      <p:ext uri="{BB962C8B-B14F-4D97-AF65-F5344CB8AC3E}">
        <p14:creationId xmlns:p14="http://schemas.microsoft.com/office/powerpoint/2010/main" val="240764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A45C-3420-4266-A21F-35521E91E44E}"/>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EEBB9B60-D68F-46B1-AD35-E268550F2560}"/>
              </a:ext>
            </a:extLst>
          </p:cNvPr>
          <p:cNvSpPr>
            <a:spLocks noGrp="1"/>
          </p:cNvSpPr>
          <p:nvPr>
            <p:ph idx="1"/>
          </p:nvPr>
        </p:nvSpPr>
        <p:spPr/>
        <p:txBody>
          <a:bodyPr>
            <a:normAutofit lnSpcReduction="10000"/>
          </a:bodyPr>
          <a:lstStyle/>
          <a:p>
            <a:pPr>
              <a:buFont typeface="Arial" panose="020B0604020202020204" pitchFamily="34" charset="0"/>
              <a:buChar char="•"/>
            </a:pPr>
            <a:r>
              <a:rPr lang="en-US" sz="1800" dirty="0">
                <a:ea typeface="Calibri" panose="020F0502020204030204" pitchFamily="34" charset="0"/>
              </a:rPr>
              <a:t> F</a:t>
            </a:r>
            <a:r>
              <a:rPr lang="en-US" sz="1800" dirty="0">
                <a:effectLst/>
                <a:ea typeface="Calibri" panose="020F0502020204030204" pitchFamily="34" charset="0"/>
              </a:rPr>
              <a:t>rom the Seattle Department of Transportation and gathered by the Seattle Police Department’s traffic records</a:t>
            </a:r>
          </a:p>
          <a:p>
            <a:pPr>
              <a:buFont typeface="Arial" panose="020B0604020202020204" pitchFamily="34" charset="0"/>
              <a:buChar char="•"/>
            </a:pPr>
            <a:r>
              <a:rPr lang="en-US" sz="1800" dirty="0">
                <a:ea typeface="Calibri" panose="020F0502020204030204" pitchFamily="34" charset="0"/>
                <a:cs typeface="Times New Roman" panose="02020603050405020304" pitchFamily="18" charset="0"/>
              </a:rPr>
              <a:t> Updated weekly</a:t>
            </a:r>
          </a:p>
          <a:p>
            <a:pPr>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 Focus:</a:t>
            </a:r>
          </a:p>
          <a:p>
            <a:pPr lvl="1">
              <a:buFont typeface="Arial" panose="020B0604020202020204" pitchFamily="34" charset="0"/>
              <a:buChar char="•"/>
            </a:pPr>
            <a:r>
              <a:rPr lang="en-US" sz="1800" dirty="0">
                <a:ea typeface="Calibri" panose="020F0502020204030204" pitchFamily="34" charset="0"/>
              </a:rPr>
              <a:t>T</a:t>
            </a:r>
            <a:r>
              <a:rPr lang="en-US" sz="1800" dirty="0">
                <a:effectLst/>
                <a:ea typeface="Calibri" panose="020F0502020204030204" pitchFamily="34" charset="0"/>
              </a:rPr>
              <a:t>imestamp of recorded collisions </a:t>
            </a:r>
          </a:p>
          <a:p>
            <a:pPr lvl="2">
              <a:buFont typeface="Arial" panose="020B0604020202020204" pitchFamily="34" charset="0"/>
              <a:buChar char="•"/>
            </a:pPr>
            <a:r>
              <a:rPr lang="en-US" sz="1800" dirty="0">
                <a:ea typeface="Calibri" panose="020F0502020204030204" pitchFamily="34" charset="0"/>
              </a:rPr>
              <a:t>PEAK HOURS: 6:00 am – 9:00 am and 3:00 pm and 6:00 pm</a:t>
            </a:r>
            <a:endParaRPr lang="en-US" sz="1800" dirty="0">
              <a:effectLst/>
              <a:ea typeface="Calibri" panose="020F0502020204030204" pitchFamily="34" charset="0"/>
            </a:endParaRPr>
          </a:p>
          <a:p>
            <a:pPr lvl="1">
              <a:buFont typeface="Arial" panose="020B0604020202020204" pitchFamily="34" charset="0"/>
              <a:buChar char="•"/>
            </a:pPr>
            <a:r>
              <a:rPr lang="en-US" sz="1800" dirty="0">
                <a:ea typeface="Calibri" panose="020F0502020204030204" pitchFamily="34" charset="0"/>
                <a:cs typeface="Times New Roman" panose="02020603050405020304" pitchFamily="18" charset="0"/>
              </a:rPr>
              <a:t>Weather</a:t>
            </a:r>
          </a:p>
          <a:p>
            <a:pPr lvl="1">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Light</a:t>
            </a:r>
          </a:p>
          <a:p>
            <a:pPr lvl="1">
              <a:buFont typeface="Arial" panose="020B0604020202020204" pitchFamily="34" charset="0"/>
              <a:buChar char="•"/>
            </a:pPr>
            <a:r>
              <a:rPr lang="en-US" sz="1800" dirty="0">
                <a:ea typeface="Calibri" panose="020F0502020204030204" pitchFamily="34" charset="0"/>
                <a:cs typeface="Times New Roman" panose="02020603050405020304" pitchFamily="18" charset="0"/>
              </a:rPr>
              <a:t>Road conditions</a:t>
            </a:r>
          </a:p>
          <a:p>
            <a:pPr>
              <a:buFont typeface="Arial" panose="020B0604020202020204" pitchFamily="34" charset="0"/>
              <a:buChar char="•"/>
            </a:pPr>
            <a:r>
              <a:rPr lang="en-US" sz="1800" dirty="0">
                <a:ea typeface="Calibri" panose="020F0502020204030204" pitchFamily="34" charset="0"/>
                <a:cs typeface="Times New Roman" panose="02020603050405020304" pitchFamily="18" charset="0"/>
              </a:rPr>
              <a:t> Number of samples: 147,698</a:t>
            </a:r>
          </a:p>
          <a:p>
            <a:pPr lvl="1">
              <a:buFont typeface="Arial" panose="020B0604020202020204" pitchFamily="34" charset="0"/>
              <a:buChar char="•"/>
            </a:pPr>
            <a:endParaRPr lang="en-US" sz="16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801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A1A8-2696-4C94-A1D7-E0E9339F6DFE}"/>
              </a:ext>
            </a:extLst>
          </p:cNvPr>
          <p:cNvSpPr>
            <a:spLocks noGrp="1"/>
          </p:cNvSpPr>
          <p:nvPr>
            <p:ph type="title"/>
          </p:nvPr>
        </p:nvSpPr>
        <p:spPr/>
        <p:txBody>
          <a:bodyPr/>
          <a:lstStyle/>
          <a:p>
            <a:r>
              <a:rPr lang="en-US" dirty="0"/>
              <a:t>Methodology - Weather</a:t>
            </a:r>
          </a:p>
        </p:txBody>
      </p:sp>
      <p:sp>
        <p:nvSpPr>
          <p:cNvPr id="3" name="Content Placeholder 2">
            <a:extLst>
              <a:ext uri="{FF2B5EF4-FFF2-40B4-BE49-F238E27FC236}">
                <a16:creationId xmlns:a16="http://schemas.microsoft.com/office/drawing/2014/main" id="{61F25F2F-2879-4150-A307-C172D34C1FEA}"/>
              </a:ext>
            </a:extLst>
          </p:cNvPr>
          <p:cNvSpPr>
            <a:spLocks noGrp="1"/>
          </p:cNvSpPr>
          <p:nvPr>
            <p:ph idx="1"/>
          </p:nvPr>
        </p:nvSpPr>
        <p:spPr/>
        <p:txBody>
          <a:bodyPr>
            <a:normAutofit/>
          </a:bodyPr>
          <a:lstStyle/>
          <a:p>
            <a:pPr>
              <a:buFont typeface="Arial" panose="020B0604020202020204" pitchFamily="34" charset="0"/>
              <a:buChar char="•"/>
            </a:pPr>
            <a:r>
              <a:rPr lang="en-US" sz="1500" dirty="0">
                <a:ea typeface="Calibri" panose="020F0502020204030204" pitchFamily="34" charset="0"/>
              </a:rPr>
              <a:t> M</a:t>
            </a:r>
            <a:r>
              <a:rPr lang="en-US" sz="1500" dirty="0">
                <a:effectLst/>
                <a:ea typeface="Calibri" panose="020F0502020204030204" pitchFamily="34" charset="0"/>
              </a:rPr>
              <a:t>ajority of 64.03% of collisions occurred when it was reported to be clear outside</a:t>
            </a:r>
          </a:p>
          <a:p>
            <a:pPr algn="just">
              <a:lnSpc>
                <a:spcPct val="150000"/>
              </a:lnSpc>
              <a:spcBef>
                <a:spcPts val="0"/>
              </a:spcBef>
              <a:spcAft>
                <a:spcPts val="800"/>
              </a:spcAft>
              <a:buFont typeface="Arial" panose="020B0604020202020204" pitchFamily="34" charset="0"/>
              <a:buChar char="•"/>
            </a:pPr>
            <a:r>
              <a:rPr lang="en-US" sz="1500" dirty="0">
                <a:effectLst/>
                <a:ea typeface="Calibri" panose="020F0502020204030204" pitchFamily="34" charset="0"/>
                <a:cs typeface="Calibri" panose="020F0502020204030204" pitchFamily="34" charset="0"/>
              </a:rPr>
              <a:t> </a:t>
            </a:r>
            <a:r>
              <a:rPr lang="en-US" sz="1500" dirty="0">
                <a:ea typeface="Calibri" panose="020F0502020204030204" pitchFamily="34" charset="0"/>
                <a:cs typeface="Calibri" panose="020F0502020204030204" pitchFamily="34" charset="0"/>
              </a:rPr>
              <a:t>R</a:t>
            </a:r>
            <a:r>
              <a:rPr lang="en-US" sz="1500" dirty="0">
                <a:effectLst/>
                <a:ea typeface="Calibri" panose="020F0502020204030204" pitchFamily="34" charset="0"/>
                <a:cs typeface="Calibri" panose="020F0502020204030204" pitchFamily="34" charset="0"/>
              </a:rPr>
              <a:t>emaining weather conditions include rain at 19.19% of all collisions, then overcast at 15.71%</a:t>
            </a:r>
          </a:p>
          <a:p>
            <a:pPr algn="just">
              <a:lnSpc>
                <a:spcPct val="150000"/>
              </a:lnSpc>
              <a:spcBef>
                <a:spcPts val="0"/>
              </a:spcBef>
              <a:spcAft>
                <a:spcPts val="800"/>
              </a:spcAft>
              <a:buFont typeface="Arial" panose="020B0604020202020204" pitchFamily="34" charset="0"/>
              <a:buChar char="•"/>
            </a:pPr>
            <a:r>
              <a:rPr lang="en-US" sz="1500" dirty="0">
                <a:ea typeface="Calibri" panose="020F0502020204030204" pitchFamily="34" charset="0"/>
                <a:cs typeface="Calibri" panose="020F0502020204030204" pitchFamily="34" charset="0"/>
              </a:rPr>
              <a:t> T</a:t>
            </a:r>
            <a:r>
              <a:rPr lang="en-US" sz="1500" dirty="0">
                <a:effectLst/>
                <a:ea typeface="Calibri" panose="020F0502020204030204" pitchFamily="34" charset="0"/>
                <a:cs typeface="Calibri" panose="020F0502020204030204" pitchFamily="34" charset="0"/>
              </a:rPr>
              <a:t>he last 1.07% of all collisions:</a:t>
            </a:r>
            <a:endParaRPr lang="en-US" sz="15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0"/>
              </a:spcAft>
              <a:buFont typeface="Symbol" panose="05050102010706020507" pitchFamily="18" charset="2"/>
              <a:buChar char=""/>
            </a:pPr>
            <a:r>
              <a:rPr lang="en-US" sz="1500" dirty="0">
                <a:effectLst/>
                <a:ea typeface="Calibri" panose="020F0502020204030204" pitchFamily="34" charset="0"/>
                <a:cs typeface="Calibri" panose="020F0502020204030204" pitchFamily="34" charset="0"/>
              </a:rPr>
              <a:t>snow</a:t>
            </a:r>
            <a:endParaRPr lang="en-US" sz="15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0"/>
              </a:spcAft>
              <a:buFont typeface="Symbol" panose="05050102010706020507" pitchFamily="18" charset="2"/>
              <a:buChar char=""/>
            </a:pPr>
            <a:r>
              <a:rPr lang="en-US" sz="1500" dirty="0">
                <a:effectLst/>
                <a:ea typeface="Calibri" panose="020F0502020204030204" pitchFamily="34" charset="0"/>
                <a:cs typeface="Calibri" panose="020F0502020204030204" pitchFamily="34" charset="0"/>
              </a:rPr>
              <a:t>fog, smog, smoke</a:t>
            </a:r>
            <a:endParaRPr lang="en-US" sz="15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0"/>
              </a:spcAft>
              <a:buFont typeface="Symbol" panose="05050102010706020507" pitchFamily="18" charset="2"/>
              <a:buChar char=""/>
            </a:pPr>
            <a:r>
              <a:rPr lang="en-US" sz="1500" dirty="0">
                <a:effectLst/>
                <a:ea typeface="Calibri" panose="020F0502020204030204" pitchFamily="34" charset="0"/>
                <a:cs typeface="Calibri" panose="020F0502020204030204" pitchFamily="34" charset="0"/>
              </a:rPr>
              <a:t>sleet, hail, freezing rain</a:t>
            </a:r>
            <a:endParaRPr lang="en-US" sz="15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0"/>
              </a:spcAft>
              <a:buFont typeface="Symbol" panose="05050102010706020507" pitchFamily="18" charset="2"/>
              <a:buChar char=""/>
            </a:pPr>
            <a:r>
              <a:rPr lang="en-US" sz="1500" dirty="0">
                <a:effectLst/>
                <a:ea typeface="Calibri" panose="020F0502020204030204" pitchFamily="34" charset="0"/>
                <a:cs typeface="Calibri" panose="020F0502020204030204" pitchFamily="34" charset="0"/>
              </a:rPr>
              <a:t>blowing sand and/or dirt</a:t>
            </a:r>
            <a:endParaRPr lang="en-US" sz="15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0"/>
              </a:spcAft>
              <a:buFont typeface="Symbol" panose="05050102010706020507" pitchFamily="18" charset="2"/>
              <a:buChar char=""/>
            </a:pPr>
            <a:r>
              <a:rPr lang="en-US" sz="1500" dirty="0">
                <a:effectLst/>
                <a:ea typeface="Calibri" panose="020F0502020204030204" pitchFamily="34" charset="0"/>
                <a:cs typeface="Calibri" panose="020F0502020204030204" pitchFamily="34" charset="0"/>
              </a:rPr>
              <a:t>severe crosswind</a:t>
            </a:r>
            <a:endParaRPr lang="en-US" sz="15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0"/>
              </a:spcAft>
              <a:buFont typeface="Symbol" panose="05050102010706020507" pitchFamily="18" charset="2"/>
              <a:buChar char=""/>
            </a:pPr>
            <a:r>
              <a:rPr lang="en-US" sz="1500" dirty="0">
                <a:effectLst/>
                <a:ea typeface="Calibri" panose="020F0502020204030204" pitchFamily="34" charset="0"/>
                <a:cs typeface="Calibri" panose="020F0502020204030204" pitchFamily="34" charset="0"/>
              </a:rPr>
              <a:t>partly cloudy</a:t>
            </a:r>
            <a:endParaRPr lang="en-US" sz="15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800"/>
              </a:spcAft>
              <a:buFont typeface="Symbol" panose="05050102010706020507" pitchFamily="18" charset="2"/>
              <a:buChar char=""/>
            </a:pPr>
            <a:r>
              <a:rPr lang="en-US" sz="1500" dirty="0">
                <a:effectLst/>
                <a:ea typeface="Calibri" panose="020F0502020204030204" pitchFamily="34" charset="0"/>
                <a:cs typeface="Calibri" panose="020F0502020204030204" pitchFamily="34" charset="0"/>
              </a:rPr>
              <a:t>other unspecified conditions in the data  </a:t>
            </a:r>
            <a:endParaRPr lang="en-US" sz="1500" dirty="0">
              <a:effectLst/>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500" dirty="0"/>
          </a:p>
        </p:txBody>
      </p:sp>
      <p:pic>
        <p:nvPicPr>
          <p:cNvPr id="5" name="Picture 4">
            <a:extLst>
              <a:ext uri="{FF2B5EF4-FFF2-40B4-BE49-F238E27FC236}">
                <a16:creationId xmlns:a16="http://schemas.microsoft.com/office/drawing/2014/main" id="{6F619FF3-C764-47AC-BC3E-10B117476CD0}"/>
              </a:ext>
            </a:extLst>
          </p:cNvPr>
          <p:cNvPicPr>
            <a:picLocks noChangeAspect="1"/>
          </p:cNvPicPr>
          <p:nvPr/>
        </p:nvPicPr>
        <p:blipFill>
          <a:blip r:embed="rId2"/>
          <a:stretch>
            <a:fillRect/>
          </a:stretch>
        </p:blipFill>
        <p:spPr>
          <a:xfrm>
            <a:off x="6906460" y="3277851"/>
            <a:ext cx="3063374" cy="2293104"/>
          </a:xfrm>
          <a:prstGeom prst="rect">
            <a:avLst/>
          </a:prstGeom>
        </p:spPr>
      </p:pic>
    </p:spTree>
    <p:extLst>
      <p:ext uri="{BB962C8B-B14F-4D97-AF65-F5344CB8AC3E}">
        <p14:creationId xmlns:p14="http://schemas.microsoft.com/office/powerpoint/2010/main" val="201322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A60A-956F-4127-AC2B-76D4F336FA6E}"/>
              </a:ext>
            </a:extLst>
          </p:cNvPr>
          <p:cNvSpPr>
            <a:spLocks noGrp="1"/>
          </p:cNvSpPr>
          <p:nvPr>
            <p:ph type="title"/>
          </p:nvPr>
        </p:nvSpPr>
        <p:spPr/>
        <p:txBody>
          <a:bodyPr/>
          <a:lstStyle/>
          <a:p>
            <a:r>
              <a:rPr lang="en-US" dirty="0"/>
              <a:t>Methodology – Road Conditions</a:t>
            </a:r>
          </a:p>
        </p:txBody>
      </p:sp>
      <p:sp>
        <p:nvSpPr>
          <p:cNvPr id="3" name="Content Placeholder 2">
            <a:extLst>
              <a:ext uri="{FF2B5EF4-FFF2-40B4-BE49-F238E27FC236}">
                <a16:creationId xmlns:a16="http://schemas.microsoft.com/office/drawing/2014/main" id="{86FC2400-E355-4E20-8C4D-B718618BF24E}"/>
              </a:ext>
            </a:extLst>
          </p:cNvPr>
          <p:cNvSpPr>
            <a:spLocks noGrp="1"/>
          </p:cNvSpPr>
          <p:nvPr>
            <p:ph idx="1"/>
          </p:nvPr>
        </p:nvSpPr>
        <p:spPr/>
        <p:txBody>
          <a:bodyPr/>
          <a:lstStyle/>
          <a:p>
            <a:pPr>
              <a:buFont typeface="Arial" panose="020B0604020202020204" pitchFamily="34" charset="0"/>
              <a:buChar char="•"/>
            </a:pPr>
            <a:r>
              <a:rPr lang="en-US" dirty="0"/>
              <a:t> </a:t>
            </a:r>
            <a:r>
              <a:rPr lang="en-US" sz="1800" dirty="0"/>
              <a:t>M</a:t>
            </a:r>
            <a:r>
              <a:rPr lang="en-US" sz="1800" dirty="0">
                <a:effectLst/>
                <a:ea typeface="Calibri" panose="020F0502020204030204" pitchFamily="34" charset="0"/>
              </a:rPr>
              <a:t>ajority of all collisions occurred on dry roads at 71.41%</a:t>
            </a:r>
          </a:p>
          <a:p>
            <a:pPr marR="0" algn="just">
              <a:lnSpc>
                <a:spcPct val="150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 Only 27.24% of all collisions for wet and 1.35% for other road conditions, including: </a:t>
            </a:r>
            <a:endParaRPr lang="en-US" sz="18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Calibri" panose="020F0502020204030204" pitchFamily="34" charset="0"/>
              </a:rPr>
              <a:t>ice </a:t>
            </a:r>
            <a:endParaRPr lang="en-US" sz="16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Calibri" panose="020F0502020204030204" pitchFamily="34" charset="0"/>
              </a:rPr>
              <a:t>snow/slush</a:t>
            </a:r>
            <a:endParaRPr lang="en-US" sz="16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Calibri" panose="020F0502020204030204" pitchFamily="34" charset="0"/>
              </a:rPr>
              <a:t>standing water</a:t>
            </a:r>
            <a:endParaRPr lang="en-US" sz="16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Calibri" panose="020F0502020204030204" pitchFamily="34" charset="0"/>
              </a:rPr>
              <a:t>oil</a:t>
            </a:r>
            <a:endParaRPr lang="en-US" sz="16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0"/>
              </a:spcAft>
              <a:buFont typeface="Symbol" panose="05050102010706020507" pitchFamily="18" charset="2"/>
              <a:buChar char=""/>
            </a:pPr>
            <a:r>
              <a:rPr lang="en-US" sz="1600" dirty="0">
                <a:effectLst/>
                <a:ea typeface="Calibri" panose="020F0502020204030204" pitchFamily="34" charset="0"/>
                <a:cs typeface="Calibri" panose="020F0502020204030204" pitchFamily="34" charset="0"/>
              </a:rPr>
              <a:t>sand, mud and dirt</a:t>
            </a:r>
            <a:endParaRPr lang="en-US" sz="1600" dirty="0">
              <a:effectLst/>
              <a:ea typeface="Calibri" panose="020F0502020204030204" pitchFamily="34" charset="0"/>
              <a:cs typeface="Times New Roman" panose="02020603050405020304" pitchFamily="18" charset="0"/>
            </a:endParaRPr>
          </a:p>
          <a:p>
            <a:pPr marL="635508" lvl="1" indent="-342900" algn="just">
              <a:lnSpc>
                <a:spcPct val="150000"/>
              </a:lnSpc>
              <a:spcBef>
                <a:spcPts val="0"/>
              </a:spcBef>
              <a:spcAft>
                <a:spcPts val="800"/>
              </a:spcAft>
              <a:buFont typeface="Symbol" panose="05050102010706020507" pitchFamily="18" charset="2"/>
              <a:buChar char=""/>
            </a:pPr>
            <a:r>
              <a:rPr lang="en-US" sz="1600" dirty="0">
                <a:effectLst/>
                <a:ea typeface="Calibri" panose="020F0502020204030204" pitchFamily="34" charset="0"/>
                <a:cs typeface="Calibri" panose="020F0502020204030204" pitchFamily="34" charset="0"/>
              </a:rPr>
              <a:t>other unreported conditions</a:t>
            </a:r>
          </a:p>
          <a:p>
            <a:pPr marL="342900" indent="-342900" algn="just">
              <a:lnSpc>
                <a:spcPct val="150000"/>
              </a:lnSpc>
              <a:spcBef>
                <a:spcPts val="0"/>
              </a:spcBef>
              <a:spcAft>
                <a:spcPts val="800"/>
              </a:spcAft>
              <a:buFont typeface="Symbol" panose="05050102010706020507" pitchFamily="18" charset="2"/>
              <a:buChar char=""/>
            </a:pPr>
            <a:r>
              <a:rPr lang="en-US" sz="1800" dirty="0">
                <a:effectLst/>
                <a:ea typeface="Calibri" panose="020F0502020204030204" pitchFamily="34" charset="0"/>
              </a:rPr>
              <a:t>Correlation between wet road conditions and rain is approximately 76.83%</a:t>
            </a:r>
            <a:endParaRPr lang="en-US" sz="1800" dirty="0">
              <a:effectLst/>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88B094E-F509-4FEE-9DC6-7465A340754C}"/>
              </a:ext>
            </a:extLst>
          </p:cNvPr>
          <p:cNvPicPr>
            <a:picLocks noChangeAspect="1"/>
          </p:cNvPicPr>
          <p:nvPr/>
        </p:nvPicPr>
        <p:blipFill>
          <a:blip r:embed="rId2"/>
          <a:stretch>
            <a:fillRect/>
          </a:stretch>
        </p:blipFill>
        <p:spPr>
          <a:xfrm>
            <a:off x="8401484" y="3095701"/>
            <a:ext cx="2693236" cy="2240806"/>
          </a:xfrm>
          <a:prstGeom prst="rect">
            <a:avLst/>
          </a:prstGeom>
        </p:spPr>
      </p:pic>
    </p:spTree>
    <p:extLst>
      <p:ext uri="{BB962C8B-B14F-4D97-AF65-F5344CB8AC3E}">
        <p14:creationId xmlns:p14="http://schemas.microsoft.com/office/powerpoint/2010/main" val="214848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A51C-76D2-45DB-9558-57B4F84EC64A}"/>
              </a:ext>
            </a:extLst>
          </p:cNvPr>
          <p:cNvSpPr>
            <a:spLocks noGrp="1"/>
          </p:cNvSpPr>
          <p:nvPr>
            <p:ph type="title"/>
          </p:nvPr>
        </p:nvSpPr>
        <p:spPr/>
        <p:txBody>
          <a:bodyPr/>
          <a:lstStyle/>
          <a:p>
            <a:r>
              <a:rPr lang="en-US" dirty="0"/>
              <a:t>Methodology – Light Conditions</a:t>
            </a:r>
          </a:p>
        </p:txBody>
      </p:sp>
      <p:sp>
        <p:nvSpPr>
          <p:cNvPr id="3" name="Content Placeholder 2">
            <a:extLst>
              <a:ext uri="{FF2B5EF4-FFF2-40B4-BE49-F238E27FC236}">
                <a16:creationId xmlns:a16="http://schemas.microsoft.com/office/drawing/2014/main" id="{8055375B-13CF-4567-8C10-735C551DE898}"/>
              </a:ext>
            </a:extLst>
          </p:cNvPr>
          <p:cNvSpPr>
            <a:spLocks noGrp="1"/>
          </p:cNvSpPr>
          <p:nvPr>
            <p:ph idx="1"/>
          </p:nvPr>
        </p:nvSpPr>
        <p:spPr/>
        <p:txBody>
          <a:bodyPr/>
          <a:lstStyle/>
          <a:p>
            <a:pPr>
              <a:buFont typeface="Arial" panose="020B0604020202020204" pitchFamily="34" charset="0"/>
              <a:buChar char="•"/>
            </a:pPr>
            <a:r>
              <a:rPr lang="en-US" dirty="0"/>
              <a:t> </a:t>
            </a:r>
            <a:r>
              <a:rPr lang="en-US" sz="1800" dirty="0">
                <a:effectLst/>
                <a:ea typeface="Calibri" panose="020F0502020204030204" pitchFamily="34" charset="0"/>
              </a:rPr>
              <a:t>66.27% of collisions were reported during the day</a:t>
            </a:r>
          </a:p>
          <a:p>
            <a:pPr>
              <a:buFont typeface="Arial" panose="020B0604020202020204" pitchFamily="34" charset="0"/>
              <a:buChar char="•"/>
            </a:pPr>
            <a:r>
              <a:rPr lang="en-US" sz="1800" dirty="0"/>
              <a:t> O</a:t>
            </a:r>
            <a:r>
              <a:rPr lang="en-US" sz="1800" dirty="0">
                <a:effectLst/>
                <a:ea typeface="Calibri" panose="020F0502020204030204" pitchFamily="34" charset="0"/>
              </a:rPr>
              <a:t>nly an approximate 22.48% correlation between daylight and peak hours</a:t>
            </a:r>
          </a:p>
          <a:p>
            <a:pPr marL="0" indent="0">
              <a:buNone/>
            </a:pPr>
            <a:endParaRPr lang="en-US" dirty="0"/>
          </a:p>
        </p:txBody>
      </p:sp>
      <p:pic>
        <p:nvPicPr>
          <p:cNvPr id="5" name="Picture 4">
            <a:extLst>
              <a:ext uri="{FF2B5EF4-FFF2-40B4-BE49-F238E27FC236}">
                <a16:creationId xmlns:a16="http://schemas.microsoft.com/office/drawing/2014/main" id="{27F315DF-BB2E-42BD-9C1A-D8A1E94CE5E4}"/>
              </a:ext>
            </a:extLst>
          </p:cNvPr>
          <p:cNvPicPr>
            <a:picLocks noChangeAspect="1"/>
          </p:cNvPicPr>
          <p:nvPr/>
        </p:nvPicPr>
        <p:blipFill>
          <a:blip r:embed="rId2"/>
          <a:stretch>
            <a:fillRect/>
          </a:stretch>
        </p:blipFill>
        <p:spPr>
          <a:xfrm>
            <a:off x="1496762" y="3403275"/>
            <a:ext cx="3059196" cy="2257271"/>
          </a:xfrm>
          <a:prstGeom prst="rect">
            <a:avLst/>
          </a:prstGeom>
        </p:spPr>
      </p:pic>
    </p:spTree>
    <p:extLst>
      <p:ext uri="{BB962C8B-B14F-4D97-AF65-F5344CB8AC3E}">
        <p14:creationId xmlns:p14="http://schemas.microsoft.com/office/powerpoint/2010/main" val="377212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6F1-04F0-4BF8-8F53-0927B814AF8A}"/>
              </a:ext>
            </a:extLst>
          </p:cNvPr>
          <p:cNvSpPr>
            <a:spLocks noGrp="1"/>
          </p:cNvSpPr>
          <p:nvPr>
            <p:ph type="title"/>
          </p:nvPr>
        </p:nvSpPr>
        <p:spPr/>
        <p:txBody>
          <a:bodyPr/>
          <a:lstStyle/>
          <a:p>
            <a:r>
              <a:rPr lang="en-US" dirty="0"/>
              <a:t>Methodology - Time</a:t>
            </a:r>
          </a:p>
        </p:txBody>
      </p:sp>
      <p:sp>
        <p:nvSpPr>
          <p:cNvPr id="3" name="Content Placeholder 2">
            <a:extLst>
              <a:ext uri="{FF2B5EF4-FFF2-40B4-BE49-F238E27FC236}">
                <a16:creationId xmlns:a16="http://schemas.microsoft.com/office/drawing/2014/main" id="{98770799-9204-4260-96B5-FB17B66D3E33}"/>
              </a:ext>
            </a:extLst>
          </p:cNvPr>
          <p:cNvSpPr>
            <a:spLocks noGrp="1"/>
          </p:cNvSpPr>
          <p:nvPr>
            <p:ph idx="1"/>
          </p:nvPr>
        </p:nvSpPr>
        <p:spPr/>
        <p:txBody>
          <a:bodyPr/>
          <a:lstStyle/>
          <a:p>
            <a:pPr>
              <a:buFont typeface="Arial" panose="020B0604020202020204" pitchFamily="34" charset="0"/>
              <a:buChar char="•"/>
            </a:pPr>
            <a:r>
              <a:rPr lang="en-US" dirty="0"/>
              <a:t> </a:t>
            </a:r>
            <a:r>
              <a:rPr lang="en-US" sz="1800" dirty="0">
                <a:effectLst/>
                <a:ea typeface="Calibri" panose="020F0502020204030204" pitchFamily="34" charset="0"/>
              </a:rPr>
              <a:t>7.99% of all samples fall between 5:00 pm and 6:00 pm, which is the highest proportion</a:t>
            </a:r>
          </a:p>
          <a:p>
            <a:pPr>
              <a:buFont typeface="Arial" panose="020B0604020202020204" pitchFamily="34" charset="0"/>
              <a:buChar char="•"/>
            </a:pPr>
            <a:r>
              <a:rPr lang="en-US" sz="1800" dirty="0"/>
              <a:t> </a:t>
            </a:r>
            <a:r>
              <a:rPr lang="en-US" sz="1800" dirty="0">
                <a:effectLst/>
                <a:ea typeface="Calibri" panose="020F0502020204030204" pitchFamily="34" charset="0"/>
              </a:rPr>
              <a:t>The second- and third-highest proportions are 4:00pm-5:00pm and 3:00pm-4:00pm</a:t>
            </a:r>
            <a:r>
              <a:rPr lang="en-US" sz="1800" dirty="0">
                <a:ea typeface="Calibri" panose="020F0502020204030204" pitchFamily="34" charset="0"/>
              </a:rPr>
              <a:t>, respectively</a:t>
            </a:r>
          </a:p>
          <a:p>
            <a:pPr>
              <a:buFont typeface="Arial" panose="020B0604020202020204" pitchFamily="34" charset="0"/>
              <a:buChar char="•"/>
            </a:pPr>
            <a:r>
              <a:rPr lang="en-US" sz="1800" dirty="0"/>
              <a:t> Peak hours comprise 33.83% of all collisions</a:t>
            </a:r>
          </a:p>
          <a:p>
            <a:pPr marL="0" indent="0">
              <a:buNone/>
            </a:pPr>
            <a:endParaRPr lang="en-US" dirty="0"/>
          </a:p>
        </p:txBody>
      </p:sp>
      <p:pic>
        <p:nvPicPr>
          <p:cNvPr id="5" name="Picture 4">
            <a:extLst>
              <a:ext uri="{FF2B5EF4-FFF2-40B4-BE49-F238E27FC236}">
                <a16:creationId xmlns:a16="http://schemas.microsoft.com/office/drawing/2014/main" id="{0FFA6CCF-0098-45ED-9D1A-BCF9E738E724}"/>
              </a:ext>
            </a:extLst>
          </p:cNvPr>
          <p:cNvPicPr>
            <a:picLocks noChangeAspect="1"/>
          </p:cNvPicPr>
          <p:nvPr/>
        </p:nvPicPr>
        <p:blipFill>
          <a:blip r:embed="rId2"/>
          <a:stretch>
            <a:fillRect/>
          </a:stretch>
        </p:blipFill>
        <p:spPr>
          <a:xfrm>
            <a:off x="4758823" y="3396916"/>
            <a:ext cx="7032124" cy="2985821"/>
          </a:xfrm>
          <a:prstGeom prst="rect">
            <a:avLst/>
          </a:prstGeom>
        </p:spPr>
      </p:pic>
    </p:spTree>
    <p:extLst>
      <p:ext uri="{BB962C8B-B14F-4D97-AF65-F5344CB8AC3E}">
        <p14:creationId xmlns:p14="http://schemas.microsoft.com/office/powerpoint/2010/main" val="371580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8CF5-B7E9-435B-ACD5-239CEC5A7A5C}"/>
              </a:ext>
            </a:extLst>
          </p:cNvPr>
          <p:cNvSpPr>
            <a:spLocks noGrp="1"/>
          </p:cNvSpPr>
          <p:nvPr>
            <p:ph type="title"/>
          </p:nvPr>
        </p:nvSpPr>
        <p:spPr/>
        <p:txBody>
          <a:bodyPr/>
          <a:lstStyle/>
          <a:p>
            <a:r>
              <a:rPr lang="en-US" dirty="0"/>
              <a:t>Methodology – Severity Code</a:t>
            </a:r>
          </a:p>
        </p:txBody>
      </p:sp>
      <p:sp>
        <p:nvSpPr>
          <p:cNvPr id="3" name="Content Placeholder 2">
            <a:extLst>
              <a:ext uri="{FF2B5EF4-FFF2-40B4-BE49-F238E27FC236}">
                <a16:creationId xmlns:a16="http://schemas.microsoft.com/office/drawing/2014/main" id="{2230071D-3352-48A5-8BE1-7AE9A34C14E9}"/>
              </a:ext>
            </a:extLst>
          </p:cNvPr>
          <p:cNvSpPr>
            <a:spLocks noGrp="1"/>
          </p:cNvSpPr>
          <p:nvPr>
            <p:ph idx="1"/>
          </p:nvPr>
        </p:nvSpPr>
        <p:spPr/>
        <p:txBody>
          <a:bodyPr/>
          <a:lstStyle/>
          <a:p>
            <a:pPr>
              <a:buFont typeface="Arial" panose="020B0604020202020204" pitchFamily="34" charset="0"/>
              <a:buChar char="•"/>
            </a:pPr>
            <a:r>
              <a:rPr lang="en-US" dirty="0"/>
              <a:t> 2 types</a:t>
            </a:r>
          </a:p>
          <a:p>
            <a:pPr lvl="1">
              <a:buFont typeface="Arial" panose="020B0604020202020204" pitchFamily="34" charset="0"/>
              <a:buChar char="•"/>
            </a:pPr>
            <a:r>
              <a:rPr lang="en-US" dirty="0"/>
              <a:t>1 – property damage</a:t>
            </a:r>
          </a:p>
          <a:p>
            <a:pPr lvl="1">
              <a:buFont typeface="Arial" panose="020B0604020202020204" pitchFamily="34" charset="0"/>
              <a:buChar char="•"/>
            </a:pPr>
            <a:r>
              <a:rPr lang="en-US" dirty="0"/>
              <a:t>2 – injury</a:t>
            </a:r>
          </a:p>
          <a:p>
            <a:pPr lvl="1">
              <a:buFont typeface="Arial" panose="020B0604020202020204" pitchFamily="34" charset="0"/>
              <a:buChar char="•"/>
            </a:pPr>
            <a:endParaRPr lang="en-US" dirty="0"/>
          </a:p>
          <a:p>
            <a:pPr>
              <a:buFont typeface="Arial" panose="020B0604020202020204" pitchFamily="34" charset="0"/>
              <a:buChar char="•"/>
            </a:pPr>
            <a:r>
              <a:rPr lang="en-US" dirty="0"/>
              <a:t> Relative difference of -1.81%  of property damage during peak hours</a:t>
            </a:r>
          </a:p>
          <a:p>
            <a:pPr>
              <a:buFont typeface="Arial" panose="020B0604020202020204" pitchFamily="34" charset="0"/>
              <a:buChar char="•"/>
            </a:pPr>
            <a:r>
              <a:rPr lang="en-US" dirty="0"/>
              <a:t> Relative difference of 10.25% of injuries</a:t>
            </a: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8C2B509D-A48A-45EA-AF59-CD4218A245EF}"/>
              </a:ext>
            </a:extLst>
          </p:cNvPr>
          <p:cNvPicPr>
            <a:picLocks noChangeAspect="1"/>
          </p:cNvPicPr>
          <p:nvPr/>
        </p:nvPicPr>
        <p:blipFill>
          <a:blip r:embed="rId2"/>
          <a:stretch>
            <a:fillRect/>
          </a:stretch>
        </p:blipFill>
        <p:spPr>
          <a:xfrm>
            <a:off x="6798009" y="4300403"/>
            <a:ext cx="3613317" cy="1799942"/>
          </a:xfrm>
          <a:prstGeom prst="rect">
            <a:avLst/>
          </a:prstGeom>
        </p:spPr>
      </p:pic>
    </p:spTree>
    <p:extLst>
      <p:ext uri="{BB962C8B-B14F-4D97-AF65-F5344CB8AC3E}">
        <p14:creationId xmlns:p14="http://schemas.microsoft.com/office/powerpoint/2010/main" val="29766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44E8-8A56-4F49-AFD6-C5BACFADB981}"/>
              </a:ext>
            </a:extLst>
          </p:cNvPr>
          <p:cNvSpPr>
            <a:spLocks noGrp="1"/>
          </p:cNvSpPr>
          <p:nvPr>
            <p:ph type="title"/>
          </p:nvPr>
        </p:nvSpPr>
        <p:spPr/>
        <p:txBody>
          <a:bodyPr/>
          <a:lstStyle/>
          <a:p>
            <a:r>
              <a:rPr lang="en-US" dirty="0"/>
              <a:t>Methodology – ML Approach</a:t>
            </a:r>
          </a:p>
        </p:txBody>
      </p:sp>
      <p:sp>
        <p:nvSpPr>
          <p:cNvPr id="3" name="Content Placeholder 2">
            <a:extLst>
              <a:ext uri="{FF2B5EF4-FFF2-40B4-BE49-F238E27FC236}">
                <a16:creationId xmlns:a16="http://schemas.microsoft.com/office/drawing/2014/main" id="{7C247558-E123-4C04-8EF8-086FD29D82D2}"/>
              </a:ext>
            </a:extLst>
          </p:cNvPr>
          <p:cNvSpPr>
            <a:spLocks noGrp="1"/>
          </p:cNvSpPr>
          <p:nvPr>
            <p:ph idx="1"/>
          </p:nvPr>
        </p:nvSpPr>
        <p:spPr/>
        <p:txBody>
          <a:bodyPr/>
          <a:lstStyle/>
          <a:p>
            <a:pPr>
              <a:buFont typeface="Arial" panose="020B0604020202020204" pitchFamily="34" charset="0"/>
              <a:buChar char="•"/>
            </a:pPr>
            <a:r>
              <a:rPr lang="en-US" dirty="0"/>
              <a:t> Data is categorical</a:t>
            </a:r>
          </a:p>
          <a:p>
            <a:pPr>
              <a:buFont typeface="Arial" panose="020B0604020202020204" pitchFamily="34" charset="0"/>
              <a:buChar char="•"/>
            </a:pPr>
            <a:r>
              <a:rPr lang="en-US" dirty="0"/>
              <a:t> Logistic regression since target is binary: peak vs. non-peak</a:t>
            </a:r>
          </a:p>
          <a:p>
            <a:pPr>
              <a:buFont typeface="Arial" panose="020B0604020202020204" pitchFamily="34" charset="0"/>
              <a:buChar char="•"/>
            </a:pPr>
            <a:r>
              <a:rPr lang="en-US" dirty="0"/>
              <a:t> 20% test size:</a:t>
            </a:r>
          </a:p>
          <a:p>
            <a:pPr lvl="1">
              <a:buFont typeface="Arial" panose="020B0604020202020204" pitchFamily="34" charset="0"/>
              <a:buChar char="•"/>
            </a:pPr>
            <a:r>
              <a:rPr lang="en-US" dirty="0"/>
              <a:t>118,158 samples for training</a:t>
            </a:r>
          </a:p>
          <a:p>
            <a:pPr lvl="1">
              <a:buFont typeface="Arial" panose="020B0604020202020204" pitchFamily="34" charset="0"/>
              <a:buChar char="•"/>
            </a:pPr>
            <a:r>
              <a:rPr lang="en-US" dirty="0"/>
              <a:t>29,540 for testing</a:t>
            </a:r>
          </a:p>
          <a:p>
            <a:pPr>
              <a:buFont typeface="Arial" panose="020B0604020202020204" pitchFamily="34" charset="0"/>
              <a:buChar char="•"/>
            </a:pPr>
            <a:r>
              <a:rPr lang="en-US" dirty="0"/>
              <a:t> C-parameter = 0.02</a:t>
            </a:r>
          </a:p>
          <a:p>
            <a:pPr>
              <a:buFont typeface="Arial" panose="020B0604020202020204" pitchFamily="34" charset="0"/>
              <a:buChar char="•"/>
            </a:pPr>
            <a:r>
              <a:rPr lang="en-US" dirty="0"/>
              <a:t> Predictors: daylight, weather, road condition observations, and the severity code categories</a:t>
            </a:r>
          </a:p>
        </p:txBody>
      </p:sp>
    </p:spTree>
    <p:extLst>
      <p:ext uri="{BB962C8B-B14F-4D97-AF65-F5344CB8AC3E}">
        <p14:creationId xmlns:p14="http://schemas.microsoft.com/office/powerpoint/2010/main" val="303485379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purl.org/dc/terms/"/>
    <ds:schemaRef ds:uri="16c05727-aa75-4e4a-9b5f-8a80a1165891"/>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{60B3219D-160A-4DB6-97FF-EC98C4F5CF2B}tf33845126_win32</Template>
  <TotalTime>43</TotalTime>
  <Words>676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Franklin Gothic Book</vt:lpstr>
      <vt:lpstr>Symbol</vt:lpstr>
      <vt:lpstr>1_RetrospectVTI</vt:lpstr>
      <vt:lpstr>Tossed Bumpers and Scrambled Lanes: Predicted Peak-Hour Collisions in Seattle</vt:lpstr>
      <vt:lpstr>Introduction </vt:lpstr>
      <vt:lpstr>Data </vt:lpstr>
      <vt:lpstr>Methodology - Weather</vt:lpstr>
      <vt:lpstr>Methodology – Road Conditions</vt:lpstr>
      <vt:lpstr>Methodology – Light Conditions</vt:lpstr>
      <vt:lpstr>Methodology - Time</vt:lpstr>
      <vt:lpstr>Methodology – Severity Code</vt:lpstr>
      <vt:lpstr>Methodology – ML Approach</vt:lpstr>
      <vt:lpstr>Results</vt:lpstr>
      <vt:lpstr>Results</vt:lpstr>
      <vt:lpstr>Remarks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Tossed Bumpers and Scrambled Lanes: Predicted Peak-Hour Collisions in Seattle</dc:title>
  <dc:creator>Claudia Panarello</dc:creator>
  <cp:lastModifiedBy>Claudia Panarello</cp:lastModifiedBy>
  <cp:revision>5</cp:revision>
  <dcterms:created xsi:type="dcterms:W3CDTF">2020-09-14T21:45:16Z</dcterms:created>
  <dcterms:modified xsi:type="dcterms:W3CDTF">2020-09-14T22:28:55Z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