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305" r:id="rId5"/>
    <p:sldId id="264" r:id="rId6"/>
    <p:sldId id="265" r:id="rId7"/>
    <p:sldId id="266" r:id="rId8"/>
    <p:sldId id="270" r:id="rId9"/>
    <p:sldId id="271" r:id="rId10"/>
    <p:sldId id="272" r:id="rId11"/>
    <p:sldId id="273" r:id="rId12"/>
    <p:sldId id="274" r:id="rId13"/>
    <p:sldId id="257" r:id="rId14"/>
    <p:sldId id="259" r:id="rId15"/>
    <p:sldId id="260" r:id="rId16"/>
    <p:sldId id="261" r:id="rId17"/>
    <p:sldId id="277" r:id="rId18"/>
    <p:sldId id="275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2" r:id="rId42"/>
    <p:sldId id="30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A5F0-D2DA-751C-844C-6DCE4F08A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2B451-512A-01E1-CBF3-AC498114A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88169-AB8A-DCAB-8E54-5611BE30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FB09-90BE-4F3C-A29E-40591C6EE5B1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0BBC9-8CD2-C9AC-83B9-FCB9210D2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E2C8C-1E96-1069-528E-936DF91B8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A4C32-8CBF-4221-B8BE-09FCD69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56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553A-6C1F-F348-3C81-EAE7E09C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0C8D0-3660-3738-273F-7A281F35D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9E4E7-91FA-7E6C-DE8C-DD0F3FF21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FB09-90BE-4F3C-A29E-40591C6EE5B1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A9494-6078-F661-2975-A9F1A027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BFA9C-67A9-8E76-49EF-6C6543EDD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A4C32-8CBF-4221-B8BE-09FCD69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818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84843A-B41C-A6E8-5434-F52AC7EA11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6BFD87-31DE-1252-0F7B-6928297E4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58B3C-1E39-600C-811D-D1C82478B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FB09-90BE-4F3C-A29E-40591C6EE5B1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36D3E-4CB9-6388-7573-4DDD6301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09B8B-EA73-EFA0-193A-E8D7E67C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A4C32-8CBF-4221-B8BE-09FCD69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08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3DBD3-4B6A-DACF-C9E3-C9AC45B7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BB265-7D7A-2F80-DCA7-6E4F6A827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9E15E-F570-051E-5EA5-9C87425A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FB09-90BE-4F3C-A29E-40591C6EE5B1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473F2-38E7-2901-E2F0-E3B0753F6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19807-5ACA-5430-D916-FBBD09E02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A4C32-8CBF-4221-B8BE-09FCD69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47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B6E38-1DC2-3AD0-E787-BC169683D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B8344-03F7-6ECC-3DD1-3DC72611E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3D742-12B7-693F-E6C9-115CF92A9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FB09-90BE-4F3C-A29E-40591C6EE5B1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388E5-317F-2DBB-6127-ADBE7DBE5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C046D-0AF4-F525-B644-E5A5E700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A4C32-8CBF-4221-B8BE-09FCD69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28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EA6B4-8729-C140-5803-B9F6E49B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6D7B5-2C7E-D42E-3E29-142CBFB59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A2864-30F0-FEC2-4D60-FA125D210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024DD-4BD0-A100-3CF1-DD216F0D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FB09-90BE-4F3C-A29E-40591C6EE5B1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36116-943E-382F-78C6-D997B5AA0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2727E-8ED9-F852-1596-7B2198DF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A4C32-8CBF-4221-B8BE-09FCD69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07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269B8-1C3C-458F-2E0F-5CC0B075B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4D7DD-0E15-0F0F-568E-D997C8393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CB549-0BC9-CA35-524F-E5813FB20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8DE2D2-18D6-6AC4-307E-A631CDBF0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5C8C9C-E65C-BD57-3262-9BFB6A980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7F78DD-830D-F2A7-1217-A6A0E570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FB09-90BE-4F3C-A29E-40591C6EE5B1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1BFC57-9202-D8CC-3FA9-C16C47FB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A72235-C735-6F0E-9FDA-54EF51A6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A4C32-8CBF-4221-B8BE-09FCD69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4B79C-F60D-5822-1F4B-A0DB5244F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E9158-21A6-8858-E07E-BE2E588D6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FB09-90BE-4F3C-A29E-40591C6EE5B1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5533DC-F93C-138A-AEAE-4846EEAE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04BF-37BF-3FEC-59A5-512E2E013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A4C32-8CBF-4221-B8BE-09FCD69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50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2472A0-A468-FE3E-77F4-184A24C0A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FB09-90BE-4F3C-A29E-40591C6EE5B1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D4145-F7CE-CDD6-FD4B-66E0606B1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7801F-B178-81AE-64F5-9EDBAF8C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A4C32-8CBF-4221-B8BE-09FCD69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456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7EBF1-7BB1-595F-A330-82FDD8E7C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5B092-7EF6-67F3-984C-A93EF9898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69AEA-DE96-3B87-68AA-8B4A37069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B062A-50DE-1F86-5EEC-C647AD2AC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FB09-90BE-4F3C-A29E-40591C6EE5B1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6D796-7B4C-5B62-2470-7D6BEE334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93873-8051-5940-7F9F-013AC3F26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A4C32-8CBF-4221-B8BE-09FCD69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45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EA91-22C6-9BF2-4961-5F96330EE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FFC5E3-4C76-24DA-40C2-CE51ED626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991E2-C2AF-D68D-5A60-661BF6587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4E756-9C4E-1728-E7C9-C6CA3123E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FB09-90BE-4F3C-A29E-40591C6EE5B1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48B36-E397-D3EE-D242-3F2EC8AB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AF8F9-6E35-9687-00A8-72179499B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A4C32-8CBF-4221-B8BE-09FCD69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05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6C975C-84EB-BC47-4E6C-156A1761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43C2B-9A35-85B1-1B68-2EF2EDB3B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828DE-6124-B172-28CD-A1ECA33A9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CFB09-90BE-4F3C-A29E-40591C6EE5B1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15D7C-A82D-3DC6-4604-817A6A2706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F4B5E-69CB-3B52-9E2F-EAD6B1475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A4C32-8CBF-4221-B8BE-09FCD6980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54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C3E46-75ED-902F-DF9D-A781E46C20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To Establish Baseline for Threat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AD4C3-1EAD-FABE-235B-90021656F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Taruchit Goyal</a:t>
            </a:r>
          </a:p>
          <a:p>
            <a:r>
              <a:rPr lang="en-IN" dirty="0"/>
              <a:t>2022DC04496</a:t>
            </a:r>
          </a:p>
          <a:p>
            <a:r>
              <a:rPr lang="en-IN" dirty="0"/>
              <a:t>Mid-term dissertation evaluation</a:t>
            </a:r>
          </a:p>
        </p:txBody>
      </p:sp>
    </p:spTree>
    <p:extLst>
      <p:ext uri="{BB962C8B-B14F-4D97-AF65-F5344CB8AC3E}">
        <p14:creationId xmlns:p14="http://schemas.microsoft.com/office/powerpoint/2010/main" val="3304914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F484A-43FE-21F4-A487-4FC59AD0B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0ECE9-0183-1015-D4D1-33F38247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Impact of </a:t>
            </a:r>
            <a:r>
              <a:rPr lang="en-IN" b="1" dirty="0" err="1"/>
              <a:t>Winsorization</a:t>
            </a:r>
            <a:r>
              <a:rPr lang="en-IN" b="1" dirty="0"/>
              <a:t> on Init </a:t>
            </a:r>
            <a:r>
              <a:rPr lang="en-IN" b="1" dirty="0" err="1"/>
              <a:t>Bwd</a:t>
            </a:r>
            <a:r>
              <a:rPr lang="en-IN" b="1" dirty="0"/>
              <a:t> Win Bytes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7C5CC-9D73-A481-B5D9-D4790787E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970" y="1942871"/>
            <a:ext cx="4544059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340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AC175-68E1-4D96-4768-5EA1F3AD1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442DA-9901-FD0D-FA79-F625D3769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Impact of </a:t>
            </a:r>
            <a:r>
              <a:rPr lang="en-IN" b="1" dirty="0" err="1"/>
              <a:t>Winsorization</a:t>
            </a:r>
            <a:r>
              <a:rPr lang="en-IN" b="1" dirty="0"/>
              <a:t> on </a:t>
            </a:r>
            <a:r>
              <a:rPr lang="en-IN" b="1" dirty="0" err="1"/>
              <a:t>Fwd</a:t>
            </a:r>
            <a:r>
              <a:rPr lang="en-IN" b="1" dirty="0"/>
              <a:t> Seg Size Min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B7D47-1AAD-ECB3-C924-7ECC1F32C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681" y="2152430"/>
            <a:ext cx="4210638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16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E224D-E725-D91B-F605-41C77C81E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2F11-643E-C20D-F7CC-305508EE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Impact of </a:t>
            </a:r>
            <a:r>
              <a:rPr lang="en-IN" b="1" dirty="0" err="1"/>
              <a:t>Winsorization</a:t>
            </a:r>
            <a:r>
              <a:rPr lang="en-IN" b="1" dirty="0"/>
              <a:t> on </a:t>
            </a:r>
            <a:r>
              <a:rPr lang="en-IN" b="1" dirty="0" err="1"/>
              <a:t>Bwd</a:t>
            </a:r>
            <a:r>
              <a:rPr lang="en-IN" b="1" dirty="0"/>
              <a:t> IAT Mean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9EBDD-9BBA-1198-A9A6-DE97090AC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839" y="1957182"/>
            <a:ext cx="4096322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19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B2A7A-5402-BA63-5150-59E79FA92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24225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+mn-lt"/>
              </a:rPr>
              <a:t>Comparison of independent features prior and post handling of negative values and outliers</a:t>
            </a:r>
          </a:p>
        </p:txBody>
      </p:sp>
    </p:spTree>
    <p:extLst>
      <p:ext uri="{BB962C8B-B14F-4D97-AF65-F5344CB8AC3E}">
        <p14:creationId xmlns:p14="http://schemas.microsoft.com/office/powerpoint/2010/main" val="4214727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AC2E-04D8-465C-124D-44E1E3ADC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Flow Duration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897A00-4548-CC54-69D8-29359CE329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" y="1825625"/>
            <a:ext cx="5181600" cy="247315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632C9CE-9536-AB38-4B2D-DA70565701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5181600" cy="254706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424D56-E401-7613-16EA-4A2355A2B72C}"/>
              </a:ext>
            </a:extLst>
          </p:cNvPr>
          <p:cNvSpPr txBox="1"/>
          <p:nvPr/>
        </p:nvSpPr>
        <p:spPr>
          <a:xfrm>
            <a:off x="1114425" y="4298775"/>
            <a:ext cx="4557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At time period: t</a:t>
            </a:r>
          </a:p>
          <a:p>
            <a:r>
              <a:rPr lang="en-IN" sz="1600" dirty="0"/>
              <a:t>Distribution of Flow Duration plotted using log scale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47437C-F957-1C73-E0B5-B6E48427B386}"/>
              </a:ext>
            </a:extLst>
          </p:cNvPr>
          <p:cNvSpPr txBox="1"/>
          <p:nvPr/>
        </p:nvSpPr>
        <p:spPr>
          <a:xfrm>
            <a:off x="6407943" y="4298775"/>
            <a:ext cx="4557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At time period: t+1</a:t>
            </a:r>
          </a:p>
          <a:p>
            <a:r>
              <a:rPr lang="en-IN" sz="1600" dirty="0"/>
              <a:t>Distribution of Flow Duration after handling negative values and outliers plotted using log scale</a:t>
            </a:r>
          </a:p>
        </p:txBody>
      </p:sp>
    </p:spTree>
    <p:extLst>
      <p:ext uri="{BB962C8B-B14F-4D97-AF65-F5344CB8AC3E}">
        <p14:creationId xmlns:p14="http://schemas.microsoft.com/office/powerpoint/2010/main" val="242840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F58E4-FDA8-E8AD-7443-DB5D1BD8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Total </a:t>
            </a:r>
            <a:r>
              <a:rPr lang="en-IN" dirty="0" err="1"/>
              <a:t>Fwd</a:t>
            </a:r>
            <a:r>
              <a:rPr lang="en-IN" dirty="0"/>
              <a:t> Packets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516EEC-B180-D3B5-8885-437DDCB2BE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1690688"/>
            <a:ext cx="5181600" cy="252147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E7BFC9F-6815-C9F4-CA0F-B4E59DEC63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690688"/>
            <a:ext cx="5181600" cy="247106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25E3F1-D586-9E8B-624B-DFFB8E4BA2EC}"/>
              </a:ext>
            </a:extLst>
          </p:cNvPr>
          <p:cNvSpPr txBox="1"/>
          <p:nvPr/>
        </p:nvSpPr>
        <p:spPr>
          <a:xfrm>
            <a:off x="1114425" y="4298775"/>
            <a:ext cx="4557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At time period: t</a:t>
            </a:r>
          </a:p>
          <a:p>
            <a:r>
              <a:rPr lang="en-IN" sz="1600" dirty="0"/>
              <a:t>Distribution of Total </a:t>
            </a:r>
            <a:r>
              <a:rPr lang="en-IN" sz="1600" dirty="0" err="1"/>
              <a:t>Fwd</a:t>
            </a:r>
            <a:r>
              <a:rPr lang="en-IN" sz="1600" dirty="0"/>
              <a:t> Packets plotted using log scale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D9F06-6DB6-B496-B3D6-2D96C0ACD972}"/>
              </a:ext>
            </a:extLst>
          </p:cNvPr>
          <p:cNvSpPr txBox="1"/>
          <p:nvPr/>
        </p:nvSpPr>
        <p:spPr>
          <a:xfrm>
            <a:off x="6353175" y="4298775"/>
            <a:ext cx="4557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At time period: t+1</a:t>
            </a:r>
          </a:p>
          <a:p>
            <a:r>
              <a:rPr lang="en-IN" sz="1600" dirty="0"/>
              <a:t>Distribution of Total </a:t>
            </a:r>
            <a:r>
              <a:rPr lang="en-IN" sz="1600" dirty="0" err="1"/>
              <a:t>Fwd</a:t>
            </a:r>
            <a:r>
              <a:rPr lang="en-IN" sz="1600" dirty="0"/>
              <a:t> Packets after handling negative values and outliers plotted using log scale</a:t>
            </a:r>
          </a:p>
        </p:txBody>
      </p:sp>
    </p:spTree>
    <p:extLst>
      <p:ext uri="{BB962C8B-B14F-4D97-AF65-F5344CB8AC3E}">
        <p14:creationId xmlns:p14="http://schemas.microsoft.com/office/powerpoint/2010/main" val="1324907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94D0B-85E1-EAB9-A503-97E64FAC9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Fwd</a:t>
            </a:r>
            <a:r>
              <a:rPr lang="en-IN" dirty="0"/>
              <a:t> PSH Flags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4E6B9C-2848-45FF-9676-27F119EE80F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1690688"/>
            <a:ext cx="5181600" cy="251198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27BDA7F-EFC1-DE89-2301-00A9B25404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788" y="1694142"/>
            <a:ext cx="5181600" cy="2536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A658AC-70DE-9245-68B8-77DE45DEEFC0}"/>
              </a:ext>
            </a:extLst>
          </p:cNvPr>
          <p:cNvSpPr txBox="1"/>
          <p:nvPr/>
        </p:nvSpPr>
        <p:spPr>
          <a:xfrm>
            <a:off x="1000125" y="4243982"/>
            <a:ext cx="4557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At time period: t</a:t>
            </a:r>
          </a:p>
          <a:p>
            <a:r>
              <a:rPr lang="en-IN" sz="1600" dirty="0"/>
              <a:t>Distribution of </a:t>
            </a:r>
            <a:r>
              <a:rPr lang="en-IN" sz="1600" dirty="0" err="1"/>
              <a:t>Fwd</a:t>
            </a:r>
            <a:r>
              <a:rPr lang="en-IN" sz="1600" dirty="0"/>
              <a:t> PSH Flags plotted using log scale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BFB86D-B910-7131-E25A-15F054B25383}"/>
              </a:ext>
            </a:extLst>
          </p:cNvPr>
          <p:cNvSpPr txBox="1"/>
          <p:nvPr/>
        </p:nvSpPr>
        <p:spPr>
          <a:xfrm>
            <a:off x="6612731" y="4243982"/>
            <a:ext cx="4557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At time period: t+1</a:t>
            </a:r>
          </a:p>
          <a:p>
            <a:r>
              <a:rPr lang="en-IN" sz="1600" dirty="0"/>
              <a:t>Distribution of </a:t>
            </a:r>
            <a:r>
              <a:rPr lang="en-IN" sz="1600" dirty="0" err="1"/>
              <a:t>Fwd</a:t>
            </a:r>
            <a:r>
              <a:rPr lang="en-IN" sz="1600" dirty="0"/>
              <a:t> PSH Flags after handling negative values and outliers plotted using log scale</a:t>
            </a:r>
          </a:p>
        </p:txBody>
      </p:sp>
    </p:spTree>
    <p:extLst>
      <p:ext uri="{BB962C8B-B14F-4D97-AF65-F5344CB8AC3E}">
        <p14:creationId xmlns:p14="http://schemas.microsoft.com/office/powerpoint/2010/main" val="1126788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4B94-3C65-0446-6C1E-979FE3F3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+mn-lt"/>
              </a:rPr>
              <a:t>Different methods to compute number of bins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DE054-8EC7-CB34-CB2F-821ABACE6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Sturge’s rule</a:t>
            </a:r>
          </a:p>
          <a:p>
            <a:r>
              <a:rPr lang="en-IN" sz="1600" dirty="0"/>
              <a:t>Doane’s rule</a:t>
            </a:r>
          </a:p>
          <a:p>
            <a:r>
              <a:rPr lang="en-IN" sz="1600" dirty="0"/>
              <a:t>Rice rule</a:t>
            </a:r>
          </a:p>
          <a:p>
            <a:r>
              <a:rPr lang="en-IN" sz="1600" dirty="0"/>
              <a:t>Square root rule</a:t>
            </a:r>
          </a:p>
          <a:p>
            <a:r>
              <a:rPr lang="en-IN" sz="1600" dirty="0"/>
              <a:t>Scott’s rule</a:t>
            </a:r>
          </a:p>
          <a:p>
            <a:r>
              <a:rPr lang="en-IN" sz="1600" dirty="0"/>
              <a:t>Knuth’s rule</a:t>
            </a:r>
          </a:p>
          <a:p>
            <a:r>
              <a:rPr lang="en-IN" sz="1600" dirty="0"/>
              <a:t>Freedman-</a:t>
            </a:r>
            <a:r>
              <a:rPr lang="en-IN" sz="1600" dirty="0" err="1"/>
              <a:t>Diaconis</a:t>
            </a:r>
            <a:r>
              <a:rPr lang="en-IN" sz="1600" dirty="0"/>
              <a:t> rule</a:t>
            </a:r>
          </a:p>
        </p:txBody>
      </p:sp>
    </p:spTree>
    <p:extLst>
      <p:ext uri="{BB962C8B-B14F-4D97-AF65-F5344CB8AC3E}">
        <p14:creationId xmlns:p14="http://schemas.microsoft.com/office/powerpoint/2010/main" val="2963354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BF4FA-E82A-4028-2D68-955901261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Sturge’s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4CDE6-0744-E875-8E41-48C6D1ED7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Number of bins=⌈log2n + 1⌉</a:t>
            </a:r>
          </a:p>
          <a:p>
            <a:pPr marL="0" indent="0">
              <a:buNone/>
            </a:pPr>
            <a:r>
              <a:rPr lang="en-IN" sz="1600" dirty="0"/>
              <a:t>Where: -</a:t>
            </a:r>
          </a:p>
          <a:p>
            <a:pPr marL="0" indent="0">
              <a:buNone/>
            </a:pPr>
            <a:r>
              <a:rPr lang="en-IN" sz="1600" dirty="0"/>
              <a:t>n=Total number of observations in the dataset</a:t>
            </a:r>
          </a:p>
          <a:p>
            <a:pPr marL="0" indent="0">
              <a:buNone/>
            </a:pPr>
            <a:r>
              <a:rPr lang="en-IN" sz="1600" dirty="0"/>
              <a:t>⌈ ⌉=Ceiling operation, rounding the answer up to nearest integer</a:t>
            </a:r>
          </a:p>
          <a:p>
            <a:r>
              <a:rPr lang="en-IN" sz="1600" dirty="0"/>
              <a:t>It depends only on size of the dataset.</a:t>
            </a:r>
          </a:p>
          <a:p>
            <a:r>
              <a:rPr lang="en-IN" sz="1600" dirty="0"/>
              <a:t>It assumes normal distribution of dataset and does not work well on skewed dataset.</a:t>
            </a:r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63148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6807-FEA5-B8EC-C899-45D746C2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Doane’s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C6D3A-AF35-0C01-C886-B49FE0FB7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It is a modified version of </a:t>
            </a:r>
            <a:r>
              <a:rPr lang="en-IN" sz="1600" dirty="0" err="1"/>
              <a:t>Struge’s</a:t>
            </a:r>
            <a:r>
              <a:rPr lang="en-IN" sz="1600" dirty="0"/>
              <a:t> rule.</a:t>
            </a:r>
          </a:p>
          <a:p>
            <a:r>
              <a:rPr lang="en-IN" sz="1600" dirty="0"/>
              <a:t>Number of bins= </a:t>
            </a:r>
          </a:p>
          <a:p>
            <a:pPr marL="0" indent="0">
              <a:buNone/>
            </a:pPr>
            <a:r>
              <a:rPr lang="en-IN" sz="1600" dirty="0"/>
              <a:t>Where: - 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r>
              <a:rPr lang="en-IN" sz="1600" dirty="0"/>
              <a:t>It has a correction term related to skewness of the distribution and works better on non-normally distributed data.</a:t>
            </a:r>
          </a:p>
          <a:p>
            <a:r>
              <a:rPr lang="en-IN" sz="1600" dirty="0"/>
              <a:t>It can lead to over-smoothing, because Doane’s rule tends to recommend fewer bins when skewness of data is high. It can hide important details about the data distribution.</a:t>
            </a:r>
          </a:p>
          <a:p>
            <a:endParaRPr lang="en-IN" sz="1600" dirty="0"/>
          </a:p>
          <a:p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EE31F4-DD34-50A6-AC3E-BEE2D7AE7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672" y="2165970"/>
            <a:ext cx="2010056" cy="381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3D8A21-4A34-9F20-FE45-32FB9BFE6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987" y="2547023"/>
            <a:ext cx="2152950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04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12793-EF06-6F08-30AC-10D39B827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+mn-lt"/>
              </a:rPr>
              <a:t>Cybersecurity use cases which align with work of current employer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8B67B-BE27-B44D-C949-9094C1950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/>
              <a:t>Classification of email as spam and non-spam, phishing and non-phishing.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Analyzing Indicators of Compromise (IOCs) for intrusion detection system.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Identifying potential threats in network traffic.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UEBA for anomaly detection</a:t>
            </a: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Inadvertent Data Disclosure (IDD) </a:t>
            </a:r>
          </a:p>
        </p:txBody>
      </p:sp>
    </p:spTree>
    <p:extLst>
      <p:ext uri="{BB962C8B-B14F-4D97-AF65-F5344CB8AC3E}">
        <p14:creationId xmlns:p14="http://schemas.microsoft.com/office/powerpoint/2010/main" val="3208496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41D3A-40D3-E33E-A05F-86813207A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Rice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1EE3D-96F8-DDFE-8951-5B8CBF8CB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Number of bins=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⌈2 * </a:t>
            </a:r>
            <a:r>
              <a:rPr lang="en-IN" sz="1600" b="0" i="0" baseline="3000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3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√n⌉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Helvetica" panose="020B0604020202020204" pitchFamily="34" charset="0"/>
              </a:rPr>
              <a:t>Where: -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Helvetica" panose="020B0604020202020204" pitchFamily="34" charset="0"/>
              </a:rPr>
              <a:t>n=</a:t>
            </a:r>
            <a:r>
              <a:rPr lang="en-IN" sz="1600" dirty="0"/>
              <a:t>Total number of observations in the dataset</a:t>
            </a:r>
            <a:endParaRPr lang="en-IN" sz="1600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n-IN" sz="1600" dirty="0"/>
              <a:t>⌈ ⌉=Ceiling operation, rounding the answer up to nearest integer</a:t>
            </a:r>
            <a:endParaRPr lang="en-IN" sz="1600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Helvetica" panose="020B0604020202020204" pitchFamily="34" charset="0"/>
              </a:rPr>
              <a:t>It depends only on size of the dataset.</a:t>
            </a:r>
          </a:p>
          <a:p>
            <a:r>
              <a:rPr lang="en-IN" sz="1600" dirty="0">
                <a:solidFill>
                  <a:srgbClr val="000000"/>
                </a:solidFill>
                <a:latin typeface="Helvetica" panose="020B0604020202020204" pitchFamily="34" charset="0"/>
              </a:rPr>
              <a:t>It works well on normal distribution and not on skewed distribution.</a:t>
            </a:r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27865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CE73-DD9E-6C48-F041-8A43A0E3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Square root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24CF0-FC1F-330B-3A7C-8B402ADB5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Number of bins = 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⌈√n⌉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Helvetica" panose="020B0604020202020204" pitchFamily="34" charset="0"/>
              </a:rPr>
              <a:t>Where: -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Helvetica" panose="020B0604020202020204" pitchFamily="34" charset="0"/>
              </a:rPr>
              <a:t>n=</a:t>
            </a:r>
            <a:r>
              <a:rPr lang="en-IN" sz="1600" dirty="0"/>
              <a:t>Total number of observations in the dataset</a:t>
            </a:r>
          </a:p>
          <a:p>
            <a:pPr marL="0" indent="0">
              <a:buNone/>
            </a:pPr>
            <a:r>
              <a:rPr lang="en-IN" sz="1600" dirty="0"/>
              <a:t>⌈ ⌉=Ceiling operation, rounding the answer up to nearest integer</a:t>
            </a:r>
            <a:endParaRPr lang="en-IN" sz="1600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r>
              <a:rPr lang="en-IN" sz="1600" dirty="0"/>
              <a:t>It depends only on size of the dataset.</a:t>
            </a:r>
          </a:p>
          <a:p>
            <a:r>
              <a:rPr lang="en-IN" sz="1600" dirty="0">
                <a:solidFill>
                  <a:srgbClr val="000000"/>
                </a:solidFill>
                <a:latin typeface="Helvetica" panose="020B0604020202020204" pitchFamily="34" charset="0"/>
              </a:rPr>
              <a:t>It works well on normal distribution and not on skewed distribution.</a:t>
            </a:r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213669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48BF2-5E1B-40C9-D7CE-716E98F93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Scott’s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BB7CB-82E8-4927-9611-89BF0F6B5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Number of bins= </a:t>
            </a:r>
          </a:p>
          <a:p>
            <a:r>
              <a:rPr lang="en-IN" sz="1600" dirty="0"/>
              <a:t>It depends on two parameters: -</a:t>
            </a:r>
          </a:p>
          <a:p>
            <a:pPr marL="514350" indent="-514350">
              <a:buAutoNum type="arabicParenR"/>
            </a:pPr>
            <a:r>
              <a:rPr lang="en-IN" sz="1600" dirty="0"/>
              <a:t>Standard deviation: It is proportional to estimate of standard deviation.</a:t>
            </a:r>
          </a:p>
          <a:p>
            <a:pPr marL="514350" indent="-514350">
              <a:buAutoNum type="arabicParenR"/>
            </a:pPr>
            <a:r>
              <a:rPr lang="en-IN" sz="1600" dirty="0"/>
              <a:t>Sample size: It is inversely proportional to the cube root of the sample size.</a:t>
            </a:r>
          </a:p>
          <a:p>
            <a:r>
              <a:rPr lang="en-IN" sz="1600" dirty="0"/>
              <a:t>It works well on random samples of normally distributed dataset.</a:t>
            </a:r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106922-3A35-86D9-7F70-17613321A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30" y="1825625"/>
            <a:ext cx="1131633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0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DAE9-E16C-7E8D-DFEC-F2EBEAE0B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Knuth’s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D3FFC-5D64-9963-8CCA-BA767EFA3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It is a fixed width Bayesian approach to determine the optimal bin width of a histogram.</a:t>
            </a:r>
          </a:p>
          <a:p>
            <a:r>
              <a:rPr lang="en-IN" sz="1600" dirty="0"/>
              <a:t>It is a Bayesian optimal bin estimator.</a:t>
            </a:r>
          </a:p>
          <a:p>
            <a:r>
              <a:rPr lang="en-IN" sz="1600" dirty="0"/>
              <a:t>It works well on skewed, heavy-tailed and multi-modal distributions.</a:t>
            </a:r>
          </a:p>
        </p:txBody>
      </p:sp>
    </p:spTree>
    <p:extLst>
      <p:ext uri="{BB962C8B-B14F-4D97-AF65-F5344CB8AC3E}">
        <p14:creationId xmlns:p14="http://schemas.microsoft.com/office/powerpoint/2010/main" val="3995808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1C95-D742-C702-3419-945127C93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Freedman-</a:t>
            </a:r>
            <a:r>
              <a:rPr lang="en-IN" dirty="0" err="1"/>
              <a:t>Diaconis</a:t>
            </a:r>
            <a:r>
              <a:rPr lang="en-IN" dirty="0"/>
              <a:t>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639B6-97E4-7A7A-DC2E-B9EEB92C6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Number of bins=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(2*IQR) / </a:t>
            </a:r>
            <a:r>
              <a:rPr lang="en-IN" sz="1600" b="0" i="0" baseline="3000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3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√n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Helvetica" panose="020B0604020202020204" pitchFamily="34" charset="0"/>
              </a:rPr>
              <a:t>Where: -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Helvetica" panose="020B0604020202020204" pitchFamily="34" charset="0"/>
              </a:rPr>
              <a:t>n=</a:t>
            </a:r>
            <a:r>
              <a:rPr lang="en-IN" sz="1600" dirty="0"/>
              <a:t>Total number of observations in the dataset</a:t>
            </a:r>
          </a:p>
          <a:p>
            <a:pPr marL="0" indent="0">
              <a:buNone/>
            </a:pPr>
            <a:r>
              <a:rPr lang="en-IN" sz="1600" dirty="0"/>
              <a:t>IQR=Inter quartile range of the dataset.</a:t>
            </a:r>
          </a:p>
          <a:p>
            <a:r>
              <a:rPr lang="en-IN" sz="1600" dirty="0"/>
              <a:t>Since it uses inter quartile range, it is more robust against outliers and better suited for skewed distribution of data.</a:t>
            </a:r>
          </a:p>
          <a:p>
            <a:r>
              <a:rPr lang="en-IN" sz="1600" dirty="0"/>
              <a:t>With help of IQR, it adapts to spread and density of the dataset.</a:t>
            </a:r>
          </a:p>
          <a:p>
            <a:r>
              <a:rPr lang="en-IN" sz="1600" dirty="0"/>
              <a:t>It can result in increased number of bins, but can also help to provide more information about the distribution.</a:t>
            </a:r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404946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6CB1-3505-D7A2-6F6B-C88486FB7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50" y="3079750"/>
            <a:ext cx="10515600" cy="1325563"/>
          </a:xfrm>
        </p:spPr>
        <p:txBody>
          <a:bodyPr/>
          <a:lstStyle/>
          <a:p>
            <a:r>
              <a:rPr lang="en-IN" b="1" dirty="0">
                <a:latin typeface="+mn-lt"/>
              </a:rPr>
              <a:t>Pyramid charts plotted for independent features w.r.t </a:t>
            </a:r>
            <a:r>
              <a:rPr lang="en-IN" b="1" dirty="0" err="1">
                <a:latin typeface="+mn-lt"/>
              </a:rPr>
              <a:t>isMalicious</a:t>
            </a:r>
            <a:endParaRPr lang="en-IN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6228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6A14F-FBA3-F7ED-2EBC-1787275EF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Flow Duration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C459E7D-8312-ADC4-21ED-E144866CE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4391" y="2443739"/>
            <a:ext cx="4963218" cy="3115110"/>
          </a:xfrm>
        </p:spPr>
      </p:pic>
    </p:spTree>
    <p:extLst>
      <p:ext uri="{BB962C8B-B14F-4D97-AF65-F5344CB8AC3E}">
        <p14:creationId xmlns:p14="http://schemas.microsoft.com/office/powerpoint/2010/main" val="2460782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13D5A-2958-15B9-B21B-CC7BD4C0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Total </a:t>
            </a:r>
            <a:r>
              <a:rPr lang="en-IN" b="1" dirty="0" err="1"/>
              <a:t>Fwd</a:t>
            </a:r>
            <a:r>
              <a:rPr lang="en-IN" b="1" dirty="0"/>
              <a:t> Packets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E0C0B98-316C-74B1-8F06-CF81B380B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9181" y="2372291"/>
            <a:ext cx="4753638" cy="3258005"/>
          </a:xfrm>
        </p:spPr>
      </p:pic>
    </p:spTree>
    <p:extLst>
      <p:ext uri="{BB962C8B-B14F-4D97-AF65-F5344CB8AC3E}">
        <p14:creationId xmlns:p14="http://schemas.microsoft.com/office/powerpoint/2010/main" val="2661319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08AE-FA1D-627F-3EB4-99B7BE5D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err="1"/>
              <a:t>Fwd</a:t>
            </a:r>
            <a:r>
              <a:rPr lang="en-IN" b="1" dirty="0"/>
              <a:t> Packets Length Total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7D3D1E-394E-D0F2-3B76-37AA6A7F9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2970" y="2329423"/>
            <a:ext cx="4906060" cy="3343742"/>
          </a:xfrm>
        </p:spPr>
      </p:pic>
    </p:spTree>
    <p:extLst>
      <p:ext uri="{BB962C8B-B14F-4D97-AF65-F5344CB8AC3E}">
        <p14:creationId xmlns:p14="http://schemas.microsoft.com/office/powerpoint/2010/main" val="22037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34058-585C-C16C-C39F-53C451247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Flow IAT Std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653C01-46BE-B9D8-FCF8-298E1DBD3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7233" y="2257975"/>
            <a:ext cx="5077534" cy="3486637"/>
          </a:xfrm>
        </p:spPr>
      </p:pic>
    </p:spTree>
    <p:extLst>
      <p:ext uri="{BB962C8B-B14F-4D97-AF65-F5344CB8AC3E}">
        <p14:creationId xmlns:p14="http://schemas.microsoft.com/office/powerpoint/2010/main" val="3711673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7AAF1-45CA-EB0D-A347-D6B8863B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+mn-lt"/>
              </a:rPr>
              <a:t>Open source Cybersecurity datasets analysed for selecting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74248-EC52-5333-2AF1-ABA233C4D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1" dirty="0"/>
              <a:t>BETH</a:t>
            </a:r>
          </a:p>
          <a:p>
            <a:r>
              <a:rPr lang="en-IN" sz="1600" dirty="0"/>
              <a:t>BPF – extended tracking honeypot dataset – Collected using novel honeypot tracking system.</a:t>
            </a:r>
            <a:br>
              <a:rPr lang="en-IN" sz="1600" dirty="0"/>
            </a:br>
            <a:endParaRPr lang="en-IN" sz="1600" dirty="0"/>
          </a:p>
          <a:p>
            <a:pPr marL="0" indent="0">
              <a:buNone/>
            </a:pPr>
            <a:r>
              <a:rPr lang="en-IN" sz="1600" b="1" dirty="0" err="1"/>
              <a:t>BrakTooth</a:t>
            </a:r>
            <a:endParaRPr lang="en-IN" sz="1600" b="1" dirty="0"/>
          </a:p>
          <a:p>
            <a:r>
              <a:rPr lang="en-IN" sz="1600" dirty="0"/>
              <a:t>Dataset proposed by University of Victoria – Contains Bluetooth classic traffic from benign Bluetooth communications and </a:t>
            </a:r>
            <a:r>
              <a:rPr lang="en-IN" sz="1600" dirty="0" err="1"/>
              <a:t>BrakTooth</a:t>
            </a:r>
            <a:r>
              <a:rPr lang="en-IN" sz="1600" dirty="0"/>
              <a:t> based attacks.</a:t>
            </a:r>
            <a:br>
              <a:rPr lang="en-IN" sz="1600" dirty="0"/>
            </a:br>
            <a:endParaRPr lang="en-IN" sz="1600" dirty="0"/>
          </a:p>
          <a:p>
            <a:pPr marL="0" indent="0">
              <a:buNone/>
            </a:pPr>
            <a:r>
              <a:rPr lang="en-IN" sz="1600" b="1" dirty="0"/>
              <a:t>Mil-STD-1553</a:t>
            </a:r>
          </a:p>
          <a:p>
            <a:r>
              <a:rPr lang="en-IN" sz="1600" dirty="0"/>
              <a:t>Dataset proposed by University of Victoria – Combination of datasets collected in a simulated environment conducted using Abaco R15-USB-2M USB interface box</a:t>
            </a:r>
            <a:br>
              <a:rPr lang="en-IN" sz="1600" dirty="0"/>
            </a:b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2102019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7E898-BC82-EB22-45F6-9FD3B3EF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Init </a:t>
            </a:r>
            <a:r>
              <a:rPr lang="en-IN" b="1" dirty="0" err="1"/>
              <a:t>Bwd</a:t>
            </a:r>
            <a:r>
              <a:rPr lang="en-IN" b="1" dirty="0"/>
              <a:t> Win Bytes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4B2B62-6C4E-F1AD-A54C-17B8EA02D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4838" y="2138896"/>
            <a:ext cx="5182323" cy="3724795"/>
          </a:xfrm>
        </p:spPr>
      </p:pic>
    </p:spTree>
    <p:extLst>
      <p:ext uri="{BB962C8B-B14F-4D97-AF65-F5344CB8AC3E}">
        <p14:creationId xmlns:p14="http://schemas.microsoft.com/office/powerpoint/2010/main" val="485401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BFDDA-36AA-0B87-9FD5-E035D2C3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+mn-lt"/>
              </a:rPr>
              <a:t>Observations from Pyramid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6A915-C837-E1CB-0C13-A09561639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600" dirty="0"/>
              <a:t>F</a:t>
            </a:r>
            <a:r>
              <a:rPr lang="en-US" sz="1600" dirty="0" err="1"/>
              <a:t>ollowing</a:t>
            </a:r>
            <a:r>
              <a:rPr lang="en-US" sz="1600" dirty="0"/>
              <a:t> features have almost equal number of Malicious and Benign records in most of the bins: - </a:t>
            </a:r>
          </a:p>
          <a:p>
            <a:pPr lvl="1"/>
            <a:r>
              <a:rPr lang="en-US" sz="1600" dirty="0"/>
              <a:t>Flow Duration</a:t>
            </a:r>
          </a:p>
          <a:p>
            <a:pPr lvl="1"/>
            <a:r>
              <a:rPr lang="en-US" sz="1600" dirty="0"/>
              <a:t>Flow IAT Max</a:t>
            </a:r>
          </a:p>
          <a:p>
            <a:pPr lvl="1"/>
            <a:r>
              <a:rPr lang="en-US" sz="1600" dirty="0" err="1"/>
              <a:t>Fwd</a:t>
            </a:r>
            <a:r>
              <a:rPr lang="en-US" sz="1600" dirty="0"/>
              <a:t> Header Length</a:t>
            </a:r>
          </a:p>
          <a:p>
            <a:r>
              <a:rPr lang="en-US" sz="1600" dirty="0"/>
              <a:t>Following features have some bins where number of Malicious records are relatively more than the number of Benign records and thus, change in patterns were observed over a set of bins: - </a:t>
            </a:r>
          </a:p>
          <a:p>
            <a:pPr lvl="1"/>
            <a:r>
              <a:rPr lang="en-US" sz="1600" dirty="0"/>
              <a:t>Flow Bytes/s</a:t>
            </a:r>
          </a:p>
          <a:p>
            <a:pPr lvl="1"/>
            <a:r>
              <a:rPr lang="en-US" sz="1600" dirty="0"/>
              <a:t>Flow Packets/s</a:t>
            </a:r>
          </a:p>
          <a:p>
            <a:pPr lvl="1"/>
            <a:r>
              <a:rPr lang="en-US" sz="1600" dirty="0"/>
              <a:t>Flow IAT Std</a:t>
            </a:r>
          </a:p>
          <a:p>
            <a:pPr lvl="1"/>
            <a:r>
              <a:rPr lang="en-US" sz="1600" dirty="0" err="1"/>
              <a:t>Fwd</a:t>
            </a:r>
            <a:r>
              <a:rPr lang="en-US" sz="1600" dirty="0"/>
              <a:t> IAT Max</a:t>
            </a:r>
          </a:p>
          <a:p>
            <a:pPr lvl="1"/>
            <a:r>
              <a:rPr lang="en-US" sz="1600" dirty="0" err="1"/>
              <a:t>Bwd</a:t>
            </a:r>
            <a:r>
              <a:rPr lang="en-US" sz="1600" dirty="0"/>
              <a:t> IAT Std</a:t>
            </a:r>
          </a:p>
          <a:p>
            <a:pPr lvl="1"/>
            <a:r>
              <a:rPr lang="en-US" sz="1600" dirty="0" err="1"/>
              <a:t>Bwd</a:t>
            </a:r>
            <a:r>
              <a:rPr lang="en-US" sz="1600" dirty="0"/>
              <a:t> IAT Max</a:t>
            </a:r>
          </a:p>
          <a:p>
            <a:pPr lvl="1"/>
            <a:r>
              <a:rPr lang="en-US" sz="1600" dirty="0" err="1"/>
              <a:t>Fwd</a:t>
            </a:r>
            <a:r>
              <a:rPr lang="en-US" sz="1600" dirty="0"/>
              <a:t> Packets/s</a:t>
            </a:r>
          </a:p>
          <a:p>
            <a:pPr lvl="1"/>
            <a:r>
              <a:rPr lang="en-US" sz="1600" dirty="0" err="1"/>
              <a:t>Bwd</a:t>
            </a:r>
            <a:r>
              <a:rPr lang="en-US" sz="1600" dirty="0"/>
              <a:t> Packets/s</a:t>
            </a:r>
          </a:p>
          <a:p>
            <a:r>
              <a:rPr lang="en-US" sz="1600" dirty="0"/>
              <a:t>‘Init </a:t>
            </a:r>
            <a:r>
              <a:rPr lang="en-US" sz="1600" dirty="0" err="1"/>
              <a:t>Bwd</a:t>
            </a:r>
            <a:r>
              <a:rPr lang="en-US" sz="1600" dirty="0"/>
              <a:t> Win Bytes’ was a rare feature which had only 1 bin with Malicious records and rest all bins had Benign records.</a:t>
            </a:r>
          </a:p>
          <a:p>
            <a:r>
              <a:rPr lang="en-US" sz="1600" dirty="0"/>
              <a:t>Remaining all features have relatively very high number of Benign records compared to Malicious records in most of the bins.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782050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254DA-E9AC-B04D-B8D4-E645C2BC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+mn-lt"/>
              </a:rPr>
              <a:t>Analysis of features using 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3E2AB-4D00-3C14-C124-1B1E5CDFF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Features with equal minimum and Q1 value</a:t>
            </a:r>
          </a:p>
          <a:p>
            <a:pPr lvl="1"/>
            <a:r>
              <a:rPr lang="en-IN" sz="1600" dirty="0"/>
              <a:t>15 features</a:t>
            </a:r>
          </a:p>
          <a:p>
            <a:pPr lvl="1"/>
            <a:r>
              <a:rPr lang="en-IN" sz="1600" dirty="0"/>
              <a:t>25% of datapoints in 15 features have value = 0.</a:t>
            </a:r>
          </a:p>
          <a:p>
            <a:pPr marL="457200" lvl="1" indent="0">
              <a:buNone/>
            </a:pPr>
            <a:endParaRPr lang="en-IN" sz="1600" dirty="0"/>
          </a:p>
          <a:p>
            <a:r>
              <a:rPr lang="en-IN" sz="1600" dirty="0"/>
              <a:t>Features with equal Q1 and Q3 value</a:t>
            </a:r>
          </a:p>
          <a:p>
            <a:pPr lvl="1"/>
            <a:r>
              <a:rPr lang="en-IN" sz="1600" dirty="0"/>
              <a:t>2 features</a:t>
            </a:r>
          </a:p>
          <a:p>
            <a:pPr lvl="1"/>
            <a:r>
              <a:rPr lang="en-IN" sz="1600" dirty="0"/>
              <a:t>50% of datapoints in 2 features have value.</a:t>
            </a:r>
          </a:p>
          <a:p>
            <a:pPr lvl="1"/>
            <a:r>
              <a:rPr lang="en-IN" sz="1600" dirty="0"/>
              <a:t>Features have low variability and many constant values.</a:t>
            </a:r>
          </a:p>
          <a:p>
            <a:pPr marL="457200" lvl="1" indent="0">
              <a:buNone/>
            </a:pPr>
            <a:endParaRPr lang="en-IN" sz="1600" dirty="0"/>
          </a:p>
          <a:p>
            <a:r>
              <a:rPr lang="en-IN" sz="1600" dirty="0"/>
              <a:t>Features with equal Q3 and maximum value</a:t>
            </a:r>
          </a:p>
          <a:p>
            <a:pPr lvl="1"/>
            <a:r>
              <a:rPr lang="en-IN" sz="1600" dirty="0"/>
              <a:t>0 features</a:t>
            </a:r>
          </a:p>
          <a:p>
            <a:pPr lvl="1"/>
            <a:r>
              <a:rPr lang="en-IN" sz="1600" dirty="0"/>
              <a:t>All features in the upper range have high variability.</a:t>
            </a:r>
          </a:p>
        </p:txBody>
      </p:sp>
    </p:spTree>
    <p:extLst>
      <p:ext uri="{BB962C8B-B14F-4D97-AF65-F5344CB8AC3E}">
        <p14:creationId xmlns:p14="http://schemas.microsoft.com/office/powerpoint/2010/main" val="34535329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ACB98-9A31-564F-A9A0-7A5718739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+mn-lt"/>
              </a:rPr>
              <a:t>Some of the Heuristic algorithms that can be used for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9204B-E241-2A27-5562-09BAD7F11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Particle Swarm Optimization</a:t>
            </a:r>
          </a:p>
          <a:p>
            <a:r>
              <a:rPr lang="en-IN" sz="1600" dirty="0"/>
              <a:t>Artificial Immune System</a:t>
            </a:r>
          </a:p>
          <a:p>
            <a:r>
              <a:rPr lang="en-IN" sz="1600" dirty="0"/>
              <a:t>Artificial Bee Colony Optimization</a:t>
            </a:r>
          </a:p>
        </p:txBody>
      </p:sp>
    </p:spTree>
    <p:extLst>
      <p:ext uri="{BB962C8B-B14F-4D97-AF65-F5344CB8AC3E}">
        <p14:creationId xmlns:p14="http://schemas.microsoft.com/office/powerpoint/2010/main" val="17532200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9CA63-AE8B-F4D7-26DB-A8A89707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+mn-lt"/>
              </a:rPr>
              <a:t>Classification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4DE64-397E-9B55-046C-11039143E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Logistic Regression</a:t>
            </a:r>
          </a:p>
          <a:p>
            <a:r>
              <a:rPr lang="en-IN" sz="1600" dirty="0"/>
              <a:t>Support Vector Machines</a:t>
            </a:r>
          </a:p>
          <a:p>
            <a:r>
              <a:rPr lang="en-IN" sz="1600" dirty="0"/>
              <a:t>Decision Trees</a:t>
            </a:r>
          </a:p>
          <a:p>
            <a:r>
              <a:rPr lang="en-IN" sz="1600" dirty="0"/>
              <a:t>Random Forest</a:t>
            </a:r>
          </a:p>
          <a:p>
            <a:r>
              <a:rPr lang="en-IN" sz="1600" dirty="0"/>
              <a:t>Naïve Bayes</a:t>
            </a:r>
          </a:p>
          <a:p>
            <a:r>
              <a:rPr lang="en-IN" sz="1600" dirty="0"/>
              <a:t>K-Nearest </a:t>
            </a:r>
            <a:r>
              <a:rPr lang="en-IN" sz="1600" dirty="0" err="1"/>
              <a:t>Neighbors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3909445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AF60-4D66-94A9-62A8-E858D3F1B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+mn-lt"/>
              </a:rPr>
              <a:t>Evaluation metrics for classification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65DA4-C077-F594-272E-761CE6413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600" dirty="0"/>
              <a:t>Confusion matrix</a:t>
            </a:r>
          </a:p>
          <a:p>
            <a:r>
              <a:rPr lang="en-IN" sz="1600" dirty="0"/>
              <a:t>Accuracy</a:t>
            </a:r>
          </a:p>
          <a:p>
            <a:r>
              <a:rPr lang="en-IN" sz="1600" dirty="0"/>
              <a:t>Precision</a:t>
            </a:r>
          </a:p>
          <a:p>
            <a:r>
              <a:rPr lang="en-IN" sz="1600" dirty="0"/>
              <a:t>Recall</a:t>
            </a:r>
          </a:p>
          <a:p>
            <a:r>
              <a:rPr lang="en-IN" sz="1600" dirty="0"/>
              <a:t>F1-Score</a:t>
            </a:r>
          </a:p>
          <a:p>
            <a:r>
              <a:rPr lang="en-IN" sz="1600" dirty="0"/>
              <a:t>ROC curve</a:t>
            </a:r>
          </a:p>
          <a:p>
            <a:r>
              <a:rPr lang="en-IN" sz="1600" dirty="0"/>
              <a:t>AUC score</a:t>
            </a:r>
          </a:p>
          <a:p>
            <a:r>
              <a:rPr lang="en-IN" sz="1600" dirty="0"/>
              <a:t>Balanced accuracy</a:t>
            </a:r>
          </a:p>
          <a:p>
            <a:r>
              <a:rPr lang="en-IN" sz="1600" dirty="0"/>
              <a:t>Matthews Correlation Coefficient (MCC)</a:t>
            </a:r>
          </a:p>
          <a:p>
            <a:r>
              <a:rPr lang="en-IN" sz="1600" dirty="0"/>
              <a:t>Negative predicted value</a:t>
            </a:r>
          </a:p>
          <a:p>
            <a:r>
              <a:rPr lang="en-IN" sz="1600" dirty="0"/>
              <a:t>False discovery rate</a:t>
            </a:r>
          </a:p>
          <a:p>
            <a:r>
              <a:rPr lang="en-IN" sz="1600" dirty="0"/>
              <a:t>*Cohen Kappa metric</a:t>
            </a:r>
          </a:p>
          <a:p>
            <a:r>
              <a:rPr lang="en-IN" sz="1600" dirty="0"/>
              <a:t>Precision – Recall curve</a:t>
            </a:r>
          </a:p>
          <a:p>
            <a:pPr marL="0" indent="0">
              <a:buNone/>
            </a:pPr>
            <a:r>
              <a:rPr lang="en-IN" sz="1600" dirty="0"/>
              <a:t>* Cohen Kappa metric computation </a:t>
            </a:r>
            <a:r>
              <a:rPr lang="en-IN" sz="1600"/>
              <a:t>is explained </a:t>
            </a:r>
            <a:r>
              <a:rPr lang="en-IN" sz="1600" dirty="0"/>
              <a:t>in the next slides, however in the report only the final result is shared.</a:t>
            </a:r>
          </a:p>
        </p:txBody>
      </p:sp>
    </p:spTree>
    <p:extLst>
      <p:ext uri="{BB962C8B-B14F-4D97-AF65-F5344CB8AC3E}">
        <p14:creationId xmlns:p14="http://schemas.microsoft.com/office/powerpoint/2010/main" val="28213934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B1AE8-9711-6340-FBB0-CEFEB50B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Cohen’s Kappa coefficient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1B098-1309-F18B-184E-33B167B68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k=Po-Pe/1-Pe</a:t>
            </a:r>
          </a:p>
          <a:p>
            <a:r>
              <a:rPr lang="en-IN" sz="1600" dirty="0"/>
              <a:t>Example: - 20 events, 16 are benign and 4 are malicious</a:t>
            </a:r>
          </a:p>
          <a:p>
            <a:r>
              <a:rPr lang="en-IN" sz="1600" dirty="0"/>
              <a:t>Classifier A is the ideal classifier, and thus, it correctly classifies each event.</a:t>
            </a:r>
          </a:p>
          <a:p>
            <a:r>
              <a:rPr lang="en-IN" sz="1600" dirty="0"/>
              <a:t>Let us consider 4 cases for Classifier B: -</a:t>
            </a:r>
          </a:p>
          <a:p>
            <a:pPr marL="0" indent="0">
              <a:buNone/>
            </a:pPr>
            <a:r>
              <a:rPr lang="en-IN" sz="1600" dirty="0"/>
              <a:t>Case 1: All 20 events are classified as benign.</a:t>
            </a:r>
          </a:p>
          <a:p>
            <a:pPr marL="0" indent="0">
              <a:buNone/>
            </a:pPr>
            <a:r>
              <a:rPr lang="en-IN" sz="1600" dirty="0"/>
              <a:t>Case 2: All 20 events are classified as malicious.</a:t>
            </a:r>
          </a:p>
          <a:p>
            <a:pPr marL="0" indent="0">
              <a:buNone/>
            </a:pPr>
            <a:r>
              <a:rPr lang="en-IN" sz="1600" dirty="0"/>
              <a:t>Case 3: 3 benign events are incorrectly classified as malicious.</a:t>
            </a:r>
          </a:p>
          <a:p>
            <a:pPr marL="0" indent="0">
              <a:buNone/>
            </a:pPr>
            <a:r>
              <a:rPr lang="en-IN" sz="1600" dirty="0"/>
              <a:t>Case 4: 2 malicious events are incorrectly classified as benign.</a:t>
            </a:r>
          </a:p>
        </p:txBody>
      </p:sp>
    </p:spTree>
    <p:extLst>
      <p:ext uri="{BB962C8B-B14F-4D97-AF65-F5344CB8AC3E}">
        <p14:creationId xmlns:p14="http://schemas.microsoft.com/office/powerpoint/2010/main" val="36017379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A52A7-1125-5F7B-A643-1E7D911EC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F4291-0B9D-BD4D-A8E6-8484CC34F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Classifier A and B have agreed on 16 events.</a:t>
            </a:r>
          </a:p>
          <a:p>
            <a:r>
              <a:rPr lang="en-IN" sz="1600" dirty="0"/>
              <a:t>Classifier A and B have disagreed on 4 events.</a:t>
            </a:r>
          </a:p>
          <a:p>
            <a:r>
              <a:rPr lang="en-IN" sz="1600" dirty="0"/>
              <a:t>Po=16/20 = 0.8</a:t>
            </a:r>
          </a:p>
          <a:p>
            <a:r>
              <a:rPr lang="en-IN" sz="1600" dirty="0"/>
              <a:t>Number of times classifier A classifies events as Benign = 16 -&gt; 80%</a:t>
            </a:r>
          </a:p>
          <a:p>
            <a:r>
              <a:rPr lang="en-IN" sz="1600" dirty="0"/>
              <a:t>Number of times classifier A classifies events as Malicious = 4 -&gt; 20%</a:t>
            </a:r>
          </a:p>
          <a:p>
            <a:r>
              <a:rPr lang="en-IN" sz="1600" dirty="0"/>
              <a:t>Number of times classifier B classifies events as Benign = 20 -&gt; 100%</a:t>
            </a:r>
          </a:p>
          <a:p>
            <a:r>
              <a:rPr lang="en-IN" sz="1600" dirty="0"/>
              <a:t>Number of times classifier B classifies events as Malicious = 0 -&gt; 0%</a:t>
            </a:r>
          </a:p>
          <a:p>
            <a:r>
              <a:rPr lang="en-IN" sz="1600" dirty="0"/>
              <a:t>Pe=(0.80*1) + (0.20*0) = 0.8</a:t>
            </a:r>
          </a:p>
          <a:p>
            <a:r>
              <a:rPr lang="en-IN" sz="1600" dirty="0"/>
              <a:t>k=0.8-0.8/1-0.8 = 0</a:t>
            </a:r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9744533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4BAFF-3509-1515-17DC-DC73F536C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DABB1-7147-C5FA-A00D-2AC053691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Classifier A and B have agreed on 4 events.</a:t>
            </a:r>
          </a:p>
          <a:p>
            <a:r>
              <a:rPr lang="en-IN" sz="1600" dirty="0"/>
              <a:t>Classifier A and B have disagreed on 16 events.</a:t>
            </a:r>
          </a:p>
          <a:p>
            <a:r>
              <a:rPr lang="en-IN" sz="1600" dirty="0"/>
              <a:t>Po=4/20 = 0.2</a:t>
            </a:r>
          </a:p>
          <a:p>
            <a:r>
              <a:rPr lang="en-IN" sz="1600" dirty="0"/>
              <a:t>Number of times classifier A classifies events as Benign = 16 -&gt; 80%</a:t>
            </a:r>
          </a:p>
          <a:p>
            <a:r>
              <a:rPr lang="en-IN" sz="1600" dirty="0"/>
              <a:t>Number of times classifier A classifies events as Malicious = 4 -&gt; 20%</a:t>
            </a:r>
          </a:p>
          <a:p>
            <a:r>
              <a:rPr lang="en-IN" sz="1600" dirty="0"/>
              <a:t>Number of times classifier B classifies events as Benign = 0 -&gt; 0%</a:t>
            </a:r>
          </a:p>
          <a:p>
            <a:r>
              <a:rPr lang="en-IN" sz="1600" dirty="0"/>
              <a:t>Number of times classifier B classifies events as Malicious = 20 -&gt; 100%</a:t>
            </a:r>
          </a:p>
          <a:p>
            <a:r>
              <a:rPr lang="en-IN" sz="1600" dirty="0"/>
              <a:t>Pe=(0.80*0) + (0.20*1) = 0.2</a:t>
            </a:r>
          </a:p>
          <a:p>
            <a:r>
              <a:rPr lang="en-IN" sz="1600" dirty="0"/>
              <a:t>k=0.2-0.2/1-0.2 = 0</a:t>
            </a:r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4374570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32108-881D-97E2-D640-39D0D428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69E4A-A9DA-5546-ED63-F686C28CD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Classifier A and B have agreed on 17 events.</a:t>
            </a:r>
          </a:p>
          <a:p>
            <a:r>
              <a:rPr lang="en-IN" sz="1600" dirty="0"/>
              <a:t>Classifier A and B have disagreed on 3 events.</a:t>
            </a:r>
          </a:p>
          <a:p>
            <a:r>
              <a:rPr lang="en-IN" sz="1600" dirty="0"/>
              <a:t>Po=17/20 = 0.85</a:t>
            </a:r>
          </a:p>
          <a:p>
            <a:r>
              <a:rPr lang="en-IN" sz="1600" dirty="0"/>
              <a:t>Number of times classifier A classifies events as Benign = 16 -&gt; 80%</a:t>
            </a:r>
          </a:p>
          <a:p>
            <a:r>
              <a:rPr lang="en-IN" sz="1600" dirty="0"/>
              <a:t>Number of times classifier A classifies events as Malicious = 4 -&gt; 20%</a:t>
            </a:r>
          </a:p>
          <a:p>
            <a:r>
              <a:rPr lang="en-IN" sz="1600" dirty="0"/>
              <a:t>Number of times classifier B classifies events as Benign = 13 -&gt; 65%</a:t>
            </a:r>
          </a:p>
          <a:p>
            <a:r>
              <a:rPr lang="en-IN" sz="1600" dirty="0"/>
              <a:t>Number of times classifier B classifies events as Malicious = 7 -&gt; 35%</a:t>
            </a:r>
          </a:p>
          <a:p>
            <a:r>
              <a:rPr lang="en-IN" sz="1600" dirty="0"/>
              <a:t>Pe=(0.80*0.65) + (0.20*0.35) = 0.59</a:t>
            </a:r>
          </a:p>
          <a:p>
            <a:r>
              <a:rPr lang="en-IN" sz="1600" dirty="0"/>
              <a:t>k=0.85-0.59/1-0.59 = 0.63</a:t>
            </a:r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417299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C2971-297B-D7CF-0367-6A969BE87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+mn-lt"/>
              </a:rPr>
              <a:t>Open source Cybersecurity datasets analysed for selecting the 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3F30F-B779-2F1D-C66C-E196CBE44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/>
              <a:t>UNR-IDD</a:t>
            </a:r>
          </a:p>
          <a:p>
            <a:r>
              <a:rPr lang="en-IN" sz="1600" dirty="0"/>
              <a:t>Dataset proposed by University of Nevada – Reno Intrusion Detection Dataset</a:t>
            </a:r>
            <a:br>
              <a:rPr lang="en-IN" sz="1600" dirty="0"/>
            </a:br>
            <a:endParaRPr lang="en-IN" sz="1600" dirty="0"/>
          </a:p>
          <a:p>
            <a:pPr marL="0" indent="0">
              <a:buNone/>
            </a:pPr>
            <a:r>
              <a:rPr lang="en-IN" sz="1600" b="1" dirty="0" err="1"/>
              <a:t>Cic</a:t>
            </a:r>
            <a:endParaRPr lang="en-IN" sz="1600" b="1" dirty="0"/>
          </a:p>
          <a:p>
            <a:r>
              <a:rPr lang="en-IN" sz="1600" dirty="0"/>
              <a:t>Dataset proposed by University of New Brunswick – Canadian Institute of Cybersecurity</a:t>
            </a:r>
            <a:br>
              <a:rPr lang="en-IN" sz="1600" dirty="0"/>
            </a:br>
            <a:endParaRPr lang="en-IN" sz="1600" dirty="0"/>
          </a:p>
          <a:p>
            <a:pPr marL="0" indent="0">
              <a:buNone/>
            </a:pPr>
            <a:r>
              <a:rPr lang="en-IN" sz="1600" b="1" dirty="0"/>
              <a:t>KDD cup 1999</a:t>
            </a:r>
          </a:p>
          <a:p>
            <a:r>
              <a:rPr lang="en-IN" sz="1600" dirty="0"/>
              <a:t>Dataset created by MIT Lincoln Lab - Used for The Third International Knowledge Discovery and Data Mining Tools Competition </a:t>
            </a:r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9260611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83EF1-EA8F-5DE4-1639-EFD10E56B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88D5E-09D7-C07A-C916-2EA834B6C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Classifier A and B have agreed on 18 events.</a:t>
            </a:r>
          </a:p>
          <a:p>
            <a:r>
              <a:rPr lang="en-IN" sz="1600" dirty="0"/>
              <a:t>Classifier A and B have disagreed on 2 events.</a:t>
            </a:r>
          </a:p>
          <a:p>
            <a:r>
              <a:rPr lang="en-IN" sz="1600" dirty="0"/>
              <a:t>Po=18/20 = 0.9</a:t>
            </a:r>
          </a:p>
          <a:p>
            <a:r>
              <a:rPr lang="en-IN" sz="1600" dirty="0"/>
              <a:t>Number of times classifier A classifies events as Benign = 16 -&gt; 80%</a:t>
            </a:r>
          </a:p>
          <a:p>
            <a:r>
              <a:rPr lang="en-IN" sz="1600" dirty="0"/>
              <a:t>Number of times classifier A classifies events as Malicious = 4 -&gt; 20%</a:t>
            </a:r>
          </a:p>
          <a:p>
            <a:r>
              <a:rPr lang="en-IN" sz="1600" dirty="0"/>
              <a:t>Number of times classifier B classifies events as Benign = 18 -&gt; 90%</a:t>
            </a:r>
          </a:p>
          <a:p>
            <a:r>
              <a:rPr lang="en-IN" sz="1600" dirty="0"/>
              <a:t>Number of times classifier B classifies events as Malicious = 2 -&gt; 10%</a:t>
            </a:r>
          </a:p>
          <a:p>
            <a:r>
              <a:rPr lang="en-IN" sz="1600" dirty="0"/>
              <a:t>Pe=(0.80*0.90) + (0.20*0.10) = 0.74</a:t>
            </a:r>
          </a:p>
          <a:p>
            <a:r>
              <a:rPr lang="en-IN" sz="1600" dirty="0"/>
              <a:t>k=0.90-0.74/1-0.74 = 0.615</a:t>
            </a:r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3676825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73F15-CF63-663C-9D24-73EF8D71D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of Case 3 and Case 4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FA2F5D3-CD58-90A4-F94C-458E7C42FBF4}"/>
              </a:ext>
            </a:extLst>
          </p:cNvPr>
          <p:cNvSpPr txBox="1">
            <a:spLocks/>
          </p:cNvSpPr>
          <p:nvPr/>
        </p:nvSpPr>
        <p:spPr>
          <a:xfrm>
            <a:off x="838199" y="1607315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dirty="0"/>
              <a:t>Case 3: All 4 malicious events were correctly classified, 3 out of 16 benign events were misclassified.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6C811A8-D47C-175C-262C-176076FABE99}"/>
              </a:ext>
            </a:extLst>
          </p:cNvPr>
          <p:cNvSpPr txBox="1">
            <a:spLocks/>
          </p:cNvSpPr>
          <p:nvPr/>
        </p:nvSpPr>
        <p:spPr>
          <a:xfrm>
            <a:off x="793750" y="2475264"/>
            <a:ext cx="5157787" cy="1495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/>
              <a:t>False positive = 3</a:t>
            </a:r>
          </a:p>
          <a:p>
            <a:r>
              <a:rPr lang="en-IN" sz="1600" dirty="0"/>
              <a:t>Number of disagreements = 3</a:t>
            </a:r>
          </a:p>
          <a:p>
            <a:r>
              <a:rPr lang="en-IN" sz="1600" dirty="0"/>
              <a:t>Cohen’s Kappa score = 0.63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600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1877A70-304D-C3AB-D001-14604DDE902C}"/>
              </a:ext>
            </a:extLst>
          </p:cNvPr>
          <p:cNvSpPr txBox="1">
            <a:spLocks/>
          </p:cNvSpPr>
          <p:nvPr/>
        </p:nvSpPr>
        <p:spPr>
          <a:xfrm>
            <a:off x="6096000" y="1651352"/>
            <a:ext cx="5183188" cy="8239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dirty="0"/>
              <a:t>Case 4: - 2 out of 4 malicious events were misclassified, all 16 benign events were correctly classified.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114A00F-AE7E-884C-AD9D-F57F297E1084}"/>
              </a:ext>
            </a:extLst>
          </p:cNvPr>
          <p:cNvSpPr txBox="1">
            <a:spLocks/>
          </p:cNvSpPr>
          <p:nvPr/>
        </p:nvSpPr>
        <p:spPr>
          <a:xfrm>
            <a:off x="5872162" y="2450275"/>
            <a:ext cx="5183188" cy="14954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/>
              <a:t>False negative = 2</a:t>
            </a:r>
          </a:p>
          <a:p>
            <a:r>
              <a:rPr lang="en-IN" sz="1600" dirty="0"/>
              <a:t>Number of disagreements = 2</a:t>
            </a:r>
          </a:p>
          <a:p>
            <a:r>
              <a:rPr lang="en-IN" sz="1600" dirty="0"/>
              <a:t>Cohen’s Kappa score = 0.615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C017E-24B4-16EB-81AF-CE96F0EC1ABE}"/>
              </a:ext>
            </a:extLst>
          </p:cNvPr>
          <p:cNvSpPr txBox="1"/>
          <p:nvPr/>
        </p:nvSpPr>
        <p:spPr>
          <a:xfrm>
            <a:off x="793750" y="3995678"/>
            <a:ext cx="10261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Interpretation: - Since the number of benign events is greater than number of malicious events</a:t>
            </a:r>
            <a:br>
              <a:rPr lang="en-IN" sz="1600" dirty="0"/>
            </a:br>
            <a:endParaRPr lang="en-IN" sz="1600" dirty="0"/>
          </a:p>
          <a:p>
            <a:pPr marL="342900" indent="-342900">
              <a:buAutoNum type="arabicPeriod"/>
            </a:pPr>
            <a:r>
              <a:rPr lang="en-IN" sz="1600" dirty="0"/>
              <a:t>In Case 3: Correct classification of all 4 malicious events holds more importance than misclassification of 3 benign events. As the result, Cohen’s Kappa score is greater than case 4.</a:t>
            </a:r>
            <a:br>
              <a:rPr lang="en-IN" sz="1600" dirty="0"/>
            </a:br>
            <a:endParaRPr lang="en-IN" sz="1600" dirty="0"/>
          </a:p>
          <a:p>
            <a:pPr marL="342900" indent="-342900">
              <a:buAutoNum type="arabicPeriod"/>
            </a:pPr>
            <a:r>
              <a:rPr lang="en-IN" sz="1600" dirty="0"/>
              <a:t>In Case 4: - Misclassification of 2 out of 4 malicious events holds more importance than correct classification of all 16 benign events. As the result, Cohen’s Kappa score is smaller than case 3.</a:t>
            </a:r>
          </a:p>
          <a:p>
            <a:pPr marL="342900" indent="-342900">
              <a:buAutoNum type="arabicPeriod"/>
            </a:pPr>
            <a:endParaRPr lang="en-IN" sz="1600" dirty="0"/>
          </a:p>
          <a:p>
            <a:r>
              <a:rPr lang="en-IN" sz="1600" dirty="0"/>
              <a:t>Although both case 3 and 4 have significant difference in classification of malicious events, the scores are quite close to each other and also fall under same range of interpretation.</a:t>
            </a:r>
          </a:p>
        </p:txBody>
      </p:sp>
    </p:spTree>
    <p:extLst>
      <p:ext uri="{BB962C8B-B14F-4D97-AF65-F5344CB8AC3E}">
        <p14:creationId xmlns:p14="http://schemas.microsoft.com/office/powerpoint/2010/main" val="21488123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B24F-39E7-3038-38BB-BB93426F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+mn-lt"/>
              </a:rPr>
              <a:t>Directions for future work after mid semester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F5FAE-8071-485C-534E-466292625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Working on imbalanced nature of the dataset.</a:t>
            </a:r>
          </a:p>
          <a:p>
            <a:r>
              <a:rPr lang="en-IN" sz="1600" dirty="0"/>
              <a:t>Standardization of independent features.</a:t>
            </a:r>
          </a:p>
          <a:p>
            <a:r>
              <a:rPr lang="en-IN" sz="1600" dirty="0"/>
              <a:t>Selection of classification algorithms</a:t>
            </a:r>
          </a:p>
          <a:p>
            <a:r>
              <a:rPr lang="en-IN" sz="1600" dirty="0"/>
              <a:t>Implementation of feature selection using heuristic algorithms</a:t>
            </a:r>
          </a:p>
          <a:p>
            <a:r>
              <a:rPr lang="en-IN" sz="1600" dirty="0"/>
              <a:t>Training the classifier models</a:t>
            </a:r>
          </a:p>
          <a:p>
            <a:r>
              <a:rPr lang="en-IN" sz="1600" dirty="0"/>
              <a:t>Evaluation of models</a:t>
            </a:r>
          </a:p>
          <a:p>
            <a:r>
              <a:rPr lang="en-IN" sz="1600" dirty="0"/>
              <a:t>Documentation of results</a:t>
            </a:r>
          </a:p>
        </p:txBody>
      </p:sp>
    </p:spTree>
    <p:extLst>
      <p:ext uri="{BB962C8B-B14F-4D97-AF65-F5344CB8AC3E}">
        <p14:creationId xmlns:p14="http://schemas.microsoft.com/office/powerpoint/2010/main" val="380882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2FD09-07A7-6E1D-5A3B-9B3B3EE79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5400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atin typeface="+mn-lt"/>
              </a:rPr>
              <a:t>Imbalanced nature of CIC dataset</a:t>
            </a:r>
          </a:p>
        </p:txBody>
      </p:sp>
    </p:spTree>
    <p:extLst>
      <p:ext uri="{BB962C8B-B14F-4D97-AF65-F5344CB8AC3E}">
        <p14:creationId xmlns:p14="http://schemas.microsoft.com/office/powerpoint/2010/main" val="650272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2F68EBF-6721-6275-C097-82FE1FB18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573" y="1123628"/>
            <a:ext cx="8630854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03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1176A3D-FBEF-0D6D-1E52-ED1CEA91E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76" y="561658"/>
            <a:ext cx="6048749" cy="513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98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FFEF-2E0F-FA18-45C1-80885DC4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+mn-lt"/>
              </a:rPr>
              <a:t>Outliers in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3D48F-F17D-74B6-CAC2-9D478CAD5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/>
              <a:t>Among the 57 independent features: -</a:t>
            </a:r>
          </a:p>
          <a:p>
            <a:r>
              <a:rPr lang="en-IN" sz="1600" dirty="0"/>
              <a:t>12 </a:t>
            </a:r>
            <a:r>
              <a:rPr lang="en-US" sz="1600" dirty="0"/>
              <a:t>features have outliers whose percentage of difference between Malicious and Benign events is greater than or equal to 10%. </a:t>
            </a:r>
            <a:endParaRPr lang="en-IN" sz="1600" dirty="0"/>
          </a:p>
          <a:p>
            <a:r>
              <a:rPr lang="en-US" sz="1600" dirty="0"/>
              <a:t>Remaining 45 features have nearly equal percentage of outliers labelled as Malicious and Benign. </a:t>
            </a: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US" sz="1600" dirty="0"/>
              <a:t>Out of the 12 features, 4 features have relatively higher percentage of outliers.</a:t>
            </a:r>
            <a:endParaRPr lang="en-IN" sz="1600" dirty="0"/>
          </a:p>
          <a:p>
            <a:r>
              <a:rPr lang="en-US" sz="1600" dirty="0"/>
              <a:t>Init </a:t>
            </a:r>
            <a:r>
              <a:rPr lang="en-US" sz="1600" dirty="0" err="1"/>
              <a:t>Fwd</a:t>
            </a:r>
            <a:r>
              <a:rPr lang="en-US" sz="1600" dirty="0"/>
              <a:t> Win Bytes: 39.24% </a:t>
            </a:r>
            <a:endParaRPr lang="en-IN" sz="1600" dirty="0"/>
          </a:p>
          <a:p>
            <a:r>
              <a:rPr lang="en-US" sz="1600" dirty="0"/>
              <a:t>Init </a:t>
            </a:r>
            <a:r>
              <a:rPr lang="en-US" sz="1600" dirty="0" err="1"/>
              <a:t>Bwd</a:t>
            </a:r>
            <a:r>
              <a:rPr lang="en-US" sz="1600" dirty="0"/>
              <a:t> Win Bytes: 37.32% </a:t>
            </a:r>
          </a:p>
          <a:p>
            <a:r>
              <a:rPr lang="en-IN" sz="1600" dirty="0" err="1"/>
              <a:t>Fwd</a:t>
            </a:r>
            <a:r>
              <a:rPr lang="en-IN" sz="1600" dirty="0"/>
              <a:t> Seg Size Min: 37.02%</a:t>
            </a:r>
          </a:p>
          <a:p>
            <a:r>
              <a:rPr lang="en-IN" sz="1600" dirty="0" err="1"/>
              <a:t>Bwd</a:t>
            </a:r>
            <a:r>
              <a:rPr lang="en-IN" sz="1600" dirty="0"/>
              <a:t> IAT Mean: 14.04% </a:t>
            </a:r>
          </a:p>
        </p:txBody>
      </p:sp>
    </p:spTree>
    <p:extLst>
      <p:ext uri="{BB962C8B-B14F-4D97-AF65-F5344CB8AC3E}">
        <p14:creationId xmlns:p14="http://schemas.microsoft.com/office/powerpoint/2010/main" val="1948014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71E7-C8B5-C7ED-34A4-64DD05A1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Impact of </a:t>
            </a:r>
            <a:r>
              <a:rPr lang="en-IN" b="1" dirty="0" err="1"/>
              <a:t>Winsorization</a:t>
            </a:r>
            <a:r>
              <a:rPr lang="en-IN" b="1" dirty="0"/>
              <a:t> on Init </a:t>
            </a:r>
            <a:r>
              <a:rPr lang="en-IN" b="1" dirty="0" err="1"/>
              <a:t>Fwd</a:t>
            </a:r>
            <a:r>
              <a:rPr lang="en-IN" b="1" dirty="0"/>
              <a:t> Win Bytes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BB3C20-3AE6-019D-2096-BF1C5338F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050" y="2103436"/>
            <a:ext cx="3943900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64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1955</Words>
  <Application>Microsoft Office PowerPoint</Application>
  <PresentationFormat>Widescreen</PresentationFormat>
  <Paragraphs>243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Helvetica</vt:lpstr>
      <vt:lpstr>Office Theme</vt:lpstr>
      <vt:lpstr>To Establish Baseline for Threat Detection</vt:lpstr>
      <vt:lpstr>Cybersecurity use cases which align with work of current employer</vt:lpstr>
      <vt:lpstr>Open source Cybersecurity datasets analysed for selecting the dataset</vt:lpstr>
      <vt:lpstr>Open source Cybersecurity datasets analysed for selecting the dataset</vt:lpstr>
      <vt:lpstr>Imbalanced nature of CIC dataset</vt:lpstr>
      <vt:lpstr>PowerPoint Presentation</vt:lpstr>
      <vt:lpstr>PowerPoint Presentation</vt:lpstr>
      <vt:lpstr>Outliers in the dataset</vt:lpstr>
      <vt:lpstr>Impact of Winsorization on Init Fwd Win Bytes</vt:lpstr>
      <vt:lpstr>Impact of Winsorization on Init Bwd Win Bytes</vt:lpstr>
      <vt:lpstr>Impact of Winsorization on Fwd Seg Size Min</vt:lpstr>
      <vt:lpstr>Impact of Winsorization on Bwd IAT Mean</vt:lpstr>
      <vt:lpstr>Comparison of independent features prior and post handling of negative values and outliers</vt:lpstr>
      <vt:lpstr>Flow Duration</vt:lpstr>
      <vt:lpstr>Total Fwd Packets</vt:lpstr>
      <vt:lpstr>Fwd PSH Flags</vt:lpstr>
      <vt:lpstr>Different methods to compute number of bins</vt:lpstr>
      <vt:lpstr>Sturge’s rule</vt:lpstr>
      <vt:lpstr>Doane’s rule</vt:lpstr>
      <vt:lpstr>Rice rule</vt:lpstr>
      <vt:lpstr>Square root rule</vt:lpstr>
      <vt:lpstr>Scott’s rule</vt:lpstr>
      <vt:lpstr>Knuth’s rule</vt:lpstr>
      <vt:lpstr>Freedman-Diaconis rule</vt:lpstr>
      <vt:lpstr>Pyramid charts plotted for independent features w.r.t isMalicious</vt:lpstr>
      <vt:lpstr>Flow Duration</vt:lpstr>
      <vt:lpstr>Total Fwd Packets</vt:lpstr>
      <vt:lpstr>Fwd Packets Length Total</vt:lpstr>
      <vt:lpstr>Flow IAT Std</vt:lpstr>
      <vt:lpstr>Init Bwd Win Bytes</vt:lpstr>
      <vt:lpstr>Observations from Pyramid charts</vt:lpstr>
      <vt:lpstr>Analysis of features using descriptive statistics</vt:lpstr>
      <vt:lpstr>Some of the Heuristic algorithms that can be used for feature selection</vt:lpstr>
      <vt:lpstr>Classification algorithms</vt:lpstr>
      <vt:lpstr>Evaluation metrics for classification models</vt:lpstr>
      <vt:lpstr>Cohen’s Kappa coefficient</vt:lpstr>
      <vt:lpstr>Case 1</vt:lpstr>
      <vt:lpstr>Case 2</vt:lpstr>
      <vt:lpstr>Case 3</vt:lpstr>
      <vt:lpstr>Case 4</vt:lpstr>
      <vt:lpstr>Comparison of Case 3 and Case 4</vt:lpstr>
      <vt:lpstr>Directions for future work after mid semester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Taruchit Goyal</dc:creator>
  <cp:lastModifiedBy>Taruchit Goyal</cp:lastModifiedBy>
  <cp:revision>22</cp:revision>
  <dcterms:created xsi:type="dcterms:W3CDTF">2025-02-02T17:24:40Z</dcterms:created>
  <dcterms:modified xsi:type="dcterms:W3CDTF">2025-02-02T19:13:22Z</dcterms:modified>
</cp:coreProperties>
</file>