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9" r:id="rId12"/>
    <p:sldId id="270" r:id="rId13"/>
    <p:sldId id="271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287" r:id="rId25"/>
    <p:sldId id="286" r:id="rId26"/>
    <p:sldId id="322" r:id="rId27"/>
    <p:sldId id="323" r:id="rId28"/>
    <p:sldId id="288" r:id="rId29"/>
    <p:sldId id="289" r:id="rId30"/>
    <p:sldId id="297" r:id="rId31"/>
    <p:sldId id="291" r:id="rId32"/>
    <p:sldId id="290" r:id="rId33"/>
    <p:sldId id="292" r:id="rId34"/>
    <p:sldId id="293" r:id="rId35"/>
    <p:sldId id="314" r:id="rId36"/>
    <p:sldId id="295" r:id="rId37"/>
    <p:sldId id="296" r:id="rId38"/>
    <p:sldId id="319" r:id="rId39"/>
    <p:sldId id="321" r:id="rId40"/>
    <p:sldId id="298" r:id="rId41"/>
    <p:sldId id="299" r:id="rId42"/>
    <p:sldId id="300" r:id="rId43"/>
    <p:sldId id="302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03" r:id="rId52"/>
    <p:sldId id="311" r:id="rId53"/>
    <p:sldId id="312" r:id="rId54"/>
    <p:sldId id="313" r:id="rId55"/>
    <p:sldId id="316" r:id="rId56"/>
    <p:sldId id="320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3" r:id="rId76"/>
    <p:sldId id="344" r:id="rId77"/>
    <p:sldId id="345" r:id="rId78"/>
    <p:sldId id="346" r:id="rId79"/>
    <p:sldId id="347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8600-6908-8E7F-4CE0-E948A395B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B1EDD-175B-2591-8A7D-5D146D1E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3747-12EC-8BE2-B9BF-3C1E2173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30286-FB2A-6C2E-0A95-F1A3BD54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DC169-A4D3-BFC0-3FE3-D1976EE2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98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BA8C-C790-31A4-2B03-314D314D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10D56-ABC2-2C69-1166-DDB87D1D0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CE469-C156-48F0-B7C9-ADEF969F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83E44-493C-6AFA-F460-E7B3B42A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4273-493F-2913-2308-FADB445E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89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D541E-37C4-7FEE-95F6-DDA4253A4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DF8B1-0104-3ECC-5A8F-62895E37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6120E-9906-5842-A67D-0830F798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D385-CEF3-0272-1E5E-0C75E4E3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BE558-6556-D39D-DC2F-E715E76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43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C212-05A0-FF2F-9F5C-454AFD95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58C93-E19A-4BAB-9490-02211B7F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A40B-D19F-E4CB-92F7-2E4DBFA3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9DB19-A485-F2D5-F46A-37BF12BA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E7509-F151-D115-946D-73A34674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79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F57A-EAAD-A981-2B3B-765CBE16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3BDAA-52E6-7239-CF62-2753ED65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EC60-EAE8-3BE3-1163-84773F27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122AF-B5E4-84CC-01CC-7D378F53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688C-AC95-3E64-8053-D45ACCC4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8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5CF9-4A72-A409-943C-2E158E87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0371-EE4B-61CA-786A-C68804AFC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8FDB8-D696-933D-2A74-A4CF09B1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5A1A0-87ED-1DA1-45EF-35ED1F7D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D5128-F45E-BD52-2BC6-BB3072B4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407A8-20D5-5B42-B358-3676305F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2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A5E1-87D6-FD32-0914-F32B602C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F3404-DE07-8168-3292-AAE3D0B3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E582C-5617-F4B1-C6F8-EF75560FE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45F97-67E3-4B4C-BC02-EC7BB5FCE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39C3E-5DF0-FEC0-96F6-0B726A9CA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DC155-9477-43C6-889C-7BC1E7A4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61C54-CE58-13D3-0122-E9AFA3E2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899A1-ED16-92F4-DB6B-852170FD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7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41EC-0E87-5923-F926-9FCE3638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9A2D8-4A89-1064-D4F7-EF23E327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82102-F221-D9B2-FA1E-2C0CCD04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BD1F5-43A3-C55E-8673-B5CCCD82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38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A7357-F604-0106-5C22-1747759F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FDA38-1F3F-906E-AE96-42700DF2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65AFC-2286-1120-C7C2-4ADAAA12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4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38BF-0430-7B44-7F0A-06AE136B9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1B64-CD44-0D47-15A4-23E4D030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F4D4C-8A62-CAFF-626A-B9A03C8AA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C1429-E196-9EC6-5C60-40E3D300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3B9E1-CF72-E9E8-A0F2-44B9B1D1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11D2B-85DC-C5DA-F3E9-9864198F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8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0504-80B3-5228-5DDD-783EF434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A52B8-684D-7B90-D185-2A1B68DE8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09C0-59DE-3C34-FB93-1E8EFDCEA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851D8-33E4-622E-A840-E5B9A93C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1EB3D-4219-B9F3-98D0-3B610253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44BEE-8D8B-6F49-004B-8AE8DB0F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3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E4A6C-87FC-FACD-C866-B116BE49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7D5EB-B60A-8B5B-48B8-E6E428911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2BF0-A746-AE07-BCC0-92D2DB20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7089-1CD6-4FAE-B215-25FEF76C9BA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9DD57-CB08-8F4A-21E6-533ECD281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6AA61-D972-7E8F-8B83-15A6413D9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37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3A4C-2E8C-E79A-E4CE-D72DD183C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IN" dirty="0"/>
              <a:t>To Establish Baseline for Threat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12190-DFED-6D3C-EF85-4CDCC025B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1600" b="1" dirty="0"/>
              <a:t>Name:</a:t>
            </a:r>
            <a:r>
              <a:rPr lang="en-IN" sz="1600" dirty="0"/>
              <a:t> Goyal Taruchit Tarun Chitra</a:t>
            </a:r>
          </a:p>
          <a:p>
            <a:pPr algn="just"/>
            <a:r>
              <a:rPr lang="en-IN" sz="1600" b="1" dirty="0"/>
              <a:t>BITS ID:</a:t>
            </a:r>
            <a:r>
              <a:rPr lang="en-IN" sz="1600" dirty="0"/>
              <a:t> 2022DC04496</a:t>
            </a:r>
          </a:p>
          <a:p>
            <a:pPr algn="just"/>
            <a:r>
              <a:rPr lang="en-IN" sz="1600" b="1" dirty="0"/>
              <a:t>Course:</a:t>
            </a:r>
            <a:r>
              <a:rPr lang="en-IN" sz="1600" dirty="0"/>
              <a:t> WILP M Tech Data Science and Engineering</a:t>
            </a:r>
          </a:p>
          <a:p>
            <a:pPr algn="just"/>
            <a:r>
              <a:rPr lang="en-IN" sz="1600" b="1" dirty="0"/>
              <a:t>Supervisor:</a:t>
            </a:r>
            <a:r>
              <a:rPr lang="en-IN" sz="1600" dirty="0"/>
              <a:t> Ms. Prathibha Rao</a:t>
            </a:r>
          </a:p>
          <a:p>
            <a:pPr algn="just"/>
            <a:r>
              <a:rPr lang="en-IN" sz="1600" b="1" dirty="0"/>
              <a:t>Evaluator: </a:t>
            </a:r>
            <a:r>
              <a:rPr lang="en-IN" sz="1600" dirty="0"/>
              <a:t>Prof. S. Geetha</a:t>
            </a:r>
          </a:p>
          <a:p>
            <a:pPr algn="just"/>
            <a:r>
              <a:rPr lang="en-IN" sz="1600" b="1" dirty="0"/>
              <a:t>Institute:</a:t>
            </a:r>
            <a:r>
              <a:rPr lang="en-IN" sz="1600" dirty="0"/>
              <a:t> Birla Institute of Technology and Science Pilani</a:t>
            </a:r>
          </a:p>
          <a:p>
            <a:pPr algn="just"/>
            <a:r>
              <a:rPr lang="en-IN" sz="1600" b="1" dirty="0"/>
              <a:t>Month and year</a:t>
            </a:r>
            <a:r>
              <a:rPr lang="en-IN" sz="1600" dirty="0"/>
              <a:t>: March 2025</a:t>
            </a:r>
          </a:p>
        </p:txBody>
      </p:sp>
    </p:spTree>
    <p:extLst>
      <p:ext uri="{BB962C8B-B14F-4D97-AF65-F5344CB8AC3E}">
        <p14:creationId xmlns:p14="http://schemas.microsoft.com/office/powerpoint/2010/main" val="259127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8EBA-79C4-71F9-C6FF-A189F0FB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Visualizing and interpreting distribution of each feature</a:t>
            </a:r>
          </a:p>
        </p:txBody>
      </p:sp>
      <p:pic>
        <p:nvPicPr>
          <p:cNvPr id="9" name="Image 34">
            <a:extLst>
              <a:ext uri="{FF2B5EF4-FFF2-40B4-BE49-F238E27FC236}">
                <a16:creationId xmlns:a16="http://schemas.microsoft.com/office/drawing/2014/main" id="{CE80B2E2-6A36-2FB7-9ADF-9A661C894DF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096000" y="1829590"/>
            <a:ext cx="5181600" cy="260276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E200ED-F71F-E8AB-067C-D8D494B07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4571260"/>
            <a:ext cx="5181600" cy="731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dirty="0"/>
              <a:t>Figure 3: Histogram to visualization distribution of </a:t>
            </a:r>
            <a:r>
              <a:rPr lang="en-IN" sz="1100" dirty="0" err="1"/>
              <a:t>Bwd</a:t>
            </a:r>
            <a:r>
              <a:rPr lang="en-IN" sz="1100" dirty="0"/>
              <a:t> IAT Mean</a:t>
            </a:r>
          </a:p>
          <a:p>
            <a:pPr marL="0" indent="0">
              <a:buNone/>
            </a:pPr>
            <a:endParaRPr lang="en-IN" sz="1100" dirty="0"/>
          </a:p>
        </p:txBody>
      </p:sp>
      <p:pic>
        <p:nvPicPr>
          <p:cNvPr id="12" name="Image 30">
            <a:extLst>
              <a:ext uri="{FF2B5EF4-FFF2-40B4-BE49-F238E27FC236}">
                <a16:creationId xmlns:a16="http://schemas.microsoft.com/office/drawing/2014/main" id="{FFE1145A-6DBC-6FD6-8A2A-DF3B35805371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312" y="1856942"/>
            <a:ext cx="5181600" cy="2602766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6B707AA4-43DD-BA8B-2877-268F39B3E838}"/>
              </a:ext>
            </a:extLst>
          </p:cNvPr>
          <p:cNvSpPr txBox="1">
            <a:spLocks/>
          </p:cNvSpPr>
          <p:nvPr/>
        </p:nvSpPr>
        <p:spPr>
          <a:xfrm>
            <a:off x="6305551" y="4571259"/>
            <a:ext cx="5181600" cy="731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100" dirty="0"/>
              <a:t>Figure 4: Histogram to visualization distribution of </a:t>
            </a:r>
            <a:r>
              <a:rPr lang="en-IN" sz="1100" dirty="0" err="1"/>
              <a:t>Fwd</a:t>
            </a:r>
            <a:r>
              <a:rPr lang="en-IN" sz="1100" dirty="0"/>
              <a:t> PSH Flags</a:t>
            </a:r>
          </a:p>
        </p:txBody>
      </p:sp>
    </p:spTree>
    <p:extLst>
      <p:ext uri="{BB962C8B-B14F-4D97-AF65-F5344CB8AC3E}">
        <p14:creationId xmlns:p14="http://schemas.microsoft.com/office/powerpoint/2010/main" val="414999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F846-F4E2-F7F6-3323-86D714BB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Pyramid chart for binary classification of each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65E1-6FBE-C1B2-C872-E6D49E51B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4793455"/>
            <a:ext cx="5181600" cy="747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dirty="0"/>
              <a:t>Figure 5: Pyramid chart for Flow Duration w.r.t </a:t>
            </a:r>
            <a:r>
              <a:rPr lang="en-IN" sz="1100" dirty="0" err="1"/>
              <a:t>isMalicious</a:t>
            </a:r>
            <a:endParaRPr lang="en-IN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D5060-8ADF-DE7C-679E-C3A1827EF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793454"/>
            <a:ext cx="5181600" cy="747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dirty="0"/>
              <a:t>Figure 6: Pyramid chart for Flow Packets/s w.r.t </a:t>
            </a:r>
            <a:r>
              <a:rPr lang="en-IN" sz="1100" dirty="0" err="1"/>
              <a:t>isMalicious</a:t>
            </a:r>
            <a:endParaRPr lang="en-IN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8ED0F-FF07-0BFE-F8A6-CA0543780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4608221" cy="2909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D895B3-5DA9-8A68-A98B-780795A69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90689"/>
            <a:ext cx="4043800" cy="282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A712-2C02-1D83-2815-C8822484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Pyramid chart for binary classification of each feature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8F95-4EF0-354C-5591-97F52B5A6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4895847"/>
            <a:ext cx="5181600" cy="64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dirty="0"/>
              <a:t>Figure 7: Pyramid chart for </a:t>
            </a:r>
            <a:r>
              <a:rPr lang="en-IN" sz="1100" dirty="0" err="1"/>
              <a:t>Fwd</a:t>
            </a:r>
            <a:r>
              <a:rPr lang="en-IN" sz="1100" dirty="0"/>
              <a:t> Packets/s w.r.t </a:t>
            </a:r>
            <a:r>
              <a:rPr lang="en-IN" sz="1100" dirty="0" err="1"/>
              <a:t>isMalicious</a:t>
            </a:r>
            <a:endParaRPr lang="en-IN" sz="1100" dirty="0"/>
          </a:p>
          <a:p>
            <a:pPr marL="0" indent="0">
              <a:buNone/>
            </a:pPr>
            <a:endParaRPr lang="en-IN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25805-EF6A-9B23-7F3B-3C9DA3244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895846"/>
            <a:ext cx="5181600" cy="647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dirty="0"/>
              <a:t>Figure 8: Pyramid chart for Init </a:t>
            </a:r>
            <a:r>
              <a:rPr lang="en-IN" sz="1100" dirty="0" err="1"/>
              <a:t>Bwd</a:t>
            </a:r>
            <a:r>
              <a:rPr lang="en-IN" sz="1100" dirty="0"/>
              <a:t> Win Bytes w.r.t </a:t>
            </a:r>
            <a:r>
              <a:rPr lang="en-IN" sz="1100" dirty="0" err="1"/>
              <a:t>isMalicious</a:t>
            </a:r>
            <a:endParaRPr lang="en-IN" sz="1100" dirty="0"/>
          </a:p>
          <a:p>
            <a:pPr marL="0" indent="0">
              <a:buNone/>
            </a:pPr>
            <a:endParaRPr lang="en-IN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45D6C-63F9-2D02-2EDC-012319A7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8629"/>
            <a:ext cx="3924848" cy="2800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368AA6-22F6-4185-7608-D3FDB8FDC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933366"/>
            <a:ext cx="405821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9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1629-C634-90F3-9641-A5AC4202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Visualization based on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86B3-015D-A070-9F77-C85E60841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425" y="4552947"/>
            <a:ext cx="5181600" cy="80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dirty="0"/>
              <a:t>Figure 9: Stacked bar chart for comparison of </a:t>
            </a:r>
            <a:r>
              <a:rPr lang="en-IN" sz="1100" dirty="0" err="1"/>
              <a:t>isMalicious</a:t>
            </a:r>
            <a:r>
              <a:rPr lang="en-IN" sz="1100" dirty="0"/>
              <a:t> for zero and non-zero values of </a:t>
            </a:r>
            <a:r>
              <a:rPr lang="en-IN" sz="1100" dirty="0" err="1"/>
              <a:t>Bwd</a:t>
            </a:r>
            <a:r>
              <a:rPr lang="en-IN" sz="1100" dirty="0"/>
              <a:t> Packets Length Total</a:t>
            </a:r>
          </a:p>
          <a:p>
            <a:pPr marL="0" indent="0">
              <a:buNone/>
            </a:pPr>
            <a:endParaRPr lang="en-IN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3576A-9E14-D69A-B1E7-19CB725D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552946"/>
            <a:ext cx="5181600" cy="8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dirty="0"/>
              <a:t>Figure 10: Stacked bar chart for comparison of </a:t>
            </a:r>
            <a:r>
              <a:rPr lang="en-IN" sz="1100" dirty="0" err="1"/>
              <a:t>isMalicious</a:t>
            </a:r>
            <a:r>
              <a:rPr lang="en-IN" sz="1100" dirty="0"/>
              <a:t> for zero and non-zero values of </a:t>
            </a:r>
            <a:r>
              <a:rPr lang="en-IN" sz="1100" dirty="0" err="1"/>
              <a:t>Fwd</a:t>
            </a:r>
            <a:r>
              <a:rPr lang="en-IN" sz="1100" dirty="0"/>
              <a:t> Packet Length Std</a:t>
            </a:r>
          </a:p>
          <a:p>
            <a:pPr marL="0" indent="0">
              <a:buNone/>
            </a:pPr>
            <a:endParaRPr lang="en-IN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C1543-2FFF-136D-5E7C-4263FB238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68" y="1935789"/>
            <a:ext cx="3496163" cy="2372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DD0B77-38C9-FD05-A2F0-741B3FC36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54815"/>
            <a:ext cx="356284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5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457D-FCD4-52A0-4049-59025155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395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Flowchart to build test dataset</a:t>
            </a:r>
          </a:p>
        </p:txBody>
      </p:sp>
    </p:spTree>
    <p:extLst>
      <p:ext uri="{BB962C8B-B14F-4D97-AF65-F5344CB8AC3E}">
        <p14:creationId xmlns:p14="http://schemas.microsoft.com/office/powerpoint/2010/main" val="92514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27BA72-46D1-6782-C9A5-D25D440B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749" y="0"/>
            <a:ext cx="4532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6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A1FB-0E17-1797-9AB6-55B5822E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Heuristic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2193-6976-79B0-DD4C-599011A5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There are over 40 nature inspired heuristic algorithms.</a:t>
            </a:r>
          </a:p>
          <a:p>
            <a:r>
              <a:rPr lang="en-IN" sz="2200" dirty="0"/>
              <a:t>3 Es of heuristic algorithms: -</a:t>
            </a:r>
          </a:p>
          <a:p>
            <a:pPr lvl="1"/>
            <a:r>
              <a:rPr lang="en-IN" sz="2200" dirty="0"/>
              <a:t>Exploration</a:t>
            </a:r>
          </a:p>
          <a:p>
            <a:pPr lvl="1"/>
            <a:r>
              <a:rPr lang="en-IN" sz="2200" dirty="0"/>
              <a:t>Exploitation</a:t>
            </a:r>
          </a:p>
          <a:p>
            <a:pPr lvl="1"/>
            <a:r>
              <a:rPr lang="en-IN" sz="2200" dirty="0"/>
              <a:t>Evolution</a:t>
            </a:r>
          </a:p>
          <a:p>
            <a:r>
              <a:rPr lang="en-IN" sz="2200" dirty="0"/>
              <a:t>Following two algorithms were studied and implemented for feature selection: -</a:t>
            </a:r>
          </a:p>
          <a:p>
            <a:pPr lvl="1"/>
            <a:r>
              <a:rPr lang="en-IN" sz="2200" dirty="0"/>
              <a:t>Artificial Bee Colony optimization</a:t>
            </a:r>
          </a:p>
          <a:p>
            <a:pPr lvl="1"/>
            <a:r>
              <a:rPr lang="en-IN" sz="2200" dirty="0"/>
              <a:t>Flower Pollination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41768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D2C4-EE11-78BA-0F71-D65673D7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Artificial Bee Colony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FF27-0DD0-63FB-023D-250138E3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3 major phases: -</a:t>
            </a:r>
          </a:p>
          <a:p>
            <a:pPr lvl="1"/>
            <a:r>
              <a:rPr lang="en-IN" sz="2200" dirty="0"/>
              <a:t>Employed bee phase</a:t>
            </a:r>
          </a:p>
          <a:p>
            <a:pPr lvl="1"/>
            <a:r>
              <a:rPr lang="en-IN" sz="2200" dirty="0"/>
              <a:t>Onlooker bee phase</a:t>
            </a:r>
          </a:p>
          <a:p>
            <a:pPr lvl="1"/>
            <a:r>
              <a:rPr lang="en-IN" sz="2200" dirty="0"/>
              <a:t>Scout bee phase</a:t>
            </a:r>
          </a:p>
          <a:p>
            <a:r>
              <a:rPr lang="en-IN" sz="2200" dirty="0"/>
              <a:t>Uses a different objective function and fitness function, unlike other heuristic algorithms.</a:t>
            </a:r>
          </a:p>
          <a:p>
            <a:r>
              <a:rPr lang="en-IN" sz="2200" dirty="0"/>
              <a:t>Perform Greedy search for comparing current solution with partner solution and select the best among them</a:t>
            </a:r>
          </a:p>
          <a:p>
            <a:r>
              <a:rPr lang="en-IN" sz="2200" dirty="0"/>
              <a:t>It searches for partner solution in neighbourhood of current solution.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37303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EBC1B1-3E21-B08C-F47E-5E01849A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26" y="0"/>
            <a:ext cx="3344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2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EE71-9EEC-8DA3-E589-3E96A4B0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Flower Pollination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579C-8892-1199-8F7E-DF416B91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2 major phases: -</a:t>
            </a:r>
          </a:p>
          <a:p>
            <a:pPr lvl="1"/>
            <a:r>
              <a:rPr lang="en-IN" sz="2200" dirty="0"/>
              <a:t>Global pollination</a:t>
            </a:r>
          </a:p>
          <a:p>
            <a:pPr lvl="1"/>
            <a:r>
              <a:rPr lang="en-IN" sz="2200" dirty="0"/>
              <a:t>Local pollination</a:t>
            </a:r>
          </a:p>
          <a:p>
            <a:r>
              <a:rPr lang="en-IN" sz="2200" dirty="0"/>
              <a:t>In Global pollination, it searches for new solutions using Levy distribution.</a:t>
            </a:r>
          </a:p>
          <a:p>
            <a:r>
              <a:rPr lang="en-IN" sz="2200" dirty="0"/>
              <a:t>In Local pollination, it searches for new solutions using Normal distribution.</a:t>
            </a:r>
          </a:p>
          <a:p>
            <a:r>
              <a:rPr lang="en-IN" sz="2200" dirty="0"/>
              <a:t>Switch probability helps to determine which phase gets executed in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89086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D924-50E6-B276-C9C4-6F3809E4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BF1A-8EF3-5C96-28FB-F2F7B464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To build binary class and multi-class classifiers to detect and differentiate between malicious and benign events in a network.</a:t>
            </a:r>
          </a:p>
          <a:p>
            <a:r>
              <a:rPr lang="en-IN" sz="2200" dirty="0"/>
              <a:t>To use heuristic algorithms for feature selection to optimally train the classifiers.</a:t>
            </a:r>
          </a:p>
          <a:p>
            <a:r>
              <a:rPr lang="en-IN" sz="2200" dirty="0"/>
              <a:t>To build benchmark on quality of results that can be achieved without usage of advance methods like Deep learning and Graph Neural Networks</a:t>
            </a:r>
          </a:p>
          <a:p>
            <a:r>
              <a:rPr lang="en-IN" sz="2200" dirty="0"/>
              <a:t>Robust evaluation of models and understand the reasons for the outcomes observed</a:t>
            </a:r>
          </a:p>
        </p:txBody>
      </p:sp>
    </p:spTree>
    <p:extLst>
      <p:ext uri="{BB962C8B-B14F-4D97-AF65-F5344CB8AC3E}">
        <p14:creationId xmlns:p14="http://schemas.microsoft.com/office/powerpoint/2010/main" val="3728817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165E1D-9DC4-B4AE-EC74-4866788E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62" y="0"/>
            <a:ext cx="4480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23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4EC9-F9A5-9B5B-DF41-6B1AB26A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Machine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C1A0-A919-8F4F-3C98-82E76866E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sz="2200" dirty="0"/>
              <a:t>Following are some of the ML algorithms used for training classifier models: -</a:t>
            </a:r>
          </a:p>
          <a:p>
            <a:pPr lvl="1"/>
            <a:r>
              <a:rPr lang="en-IN" sz="2200" dirty="0"/>
              <a:t>Logistic Regression</a:t>
            </a:r>
          </a:p>
          <a:p>
            <a:pPr lvl="1"/>
            <a:r>
              <a:rPr lang="en-IN" sz="2200" dirty="0"/>
              <a:t>Support Vector Machine</a:t>
            </a:r>
          </a:p>
          <a:p>
            <a:pPr lvl="1"/>
            <a:r>
              <a:rPr lang="en-IN" sz="2200" dirty="0"/>
              <a:t>Decision Trees</a:t>
            </a:r>
          </a:p>
          <a:p>
            <a:pPr lvl="1"/>
            <a:r>
              <a:rPr lang="en-IN" sz="2200" dirty="0"/>
              <a:t>Random Forest</a:t>
            </a:r>
          </a:p>
          <a:p>
            <a:pPr lvl="1"/>
            <a:r>
              <a:rPr lang="en-IN" sz="2200" dirty="0"/>
              <a:t>Naïve Bayes</a:t>
            </a:r>
          </a:p>
          <a:p>
            <a:pPr lvl="1"/>
            <a:r>
              <a:rPr lang="en-IN" sz="2200" dirty="0"/>
              <a:t>K Nearest Neighbour</a:t>
            </a:r>
          </a:p>
          <a:p>
            <a:r>
              <a:rPr lang="en-IN" sz="2200" dirty="0"/>
              <a:t>K Nearest Neighbour (KNN) was used in the project.</a:t>
            </a:r>
          </a:p>
          <a:p>
            <a:r>
              <a:rPr lang="en-IN" sz="2200" dirty="0"/>
              <a:t>Reason for selecting KNN: -</a:t>
            </a:r>
          </a:p>
          <a:p>
            <a:pPr lvl="1"/>
            <a:r>
              <a:rPr lang="en-IN" sz="2200" dirty="0"/>
              <a:t>Lazy learner: Computationally lesser intensive during the training phase.</a:t>
            </a:r>
          </a:p>
          <a:p>
            <a:pPr lvl="1"/>
            <a:r>
              <a:rPr lang="en-IN" sz="2200" dirty="0"/>
              <a:t>Used for both binary and multi-class classification</a:t>
            </a:r>
          </a:p>
          <a:p>
            <a:pPr lvl="1"/>
            <a:r>
              <a:rPr lang="en-IN" sz="2200" dirty="0"/>
              <a:t>Commonly used in fraud detection and medical diagnosis.</a:t>
            </a:r>
          </a:p>
          <a:p>
            <a:pPr marL="457200" lvl="1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44373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8474-9152-BA45-7E1F-4E5A21FE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4A0-3C20-8F72-6927-66F4E3CD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Autofit/>
          </a:bodyPr>
          <a:lstStyle/>
          <a:p>
            <a:r>
              <a:rPr lang="en-IN" sz="2200" dirty="0"/>
              <a:t>Following evaluation metrics were used for robust evaluation of classifiers: -</a:t>
            </a:r>
          </a:p>
          <a:p>
            <a:pPr lvl="1"/>
            <a:r>
              <a:rPr lang="en-IN" sz="2200" dirty="0"/>
              <a:t>Confusion matrix</a:t>
            </a:r>
          </a:p>
          <a:p>
            <a:pPr lvl="1"/>
            <a:r>
              <a:rPr lang="en-IN" sz="2200" dirty="0"/>
              <a:t>Accuracy</a:t>
            </a:r>
          </a:p>
          <a:p>
            <a:pPr lvl="1"/>
            <a:r>
              <a:rPr lang="en-IN" sz="2200" dirty="0"/>
              <a:t>Precision</a:t>
            </a:r>
          </a:p>
          <a:p>
            <a:pPr lvl="1"/>
            <a:r>
              <a:rPr lang="en-IN" sz="2200" dirty="0"/>
              <a:t>Recall</a:t>
            </a:r>
          </a:p>
          <a:p>
            <a:pPr lvl="1"/>
            <a:r>
              <a:rPr lang="en-IN" sz="2200" dirty="0"/>
              <a:t>F1-Score</a:t>
            </a:r>
          </a:p>
          <a:p>
            <a:pPr lvl="1"/>
            <a:r>
              <a:rPr lang="en-IN" sz="2200" dirty="0"/>
              <a:t>ROC curve</a:t>
            </a:r>
          </a:p>
          <a:p>
            <a:pPr lvl="1"/>
            <a:r>
              <a:rPr lang="en-IN" sz="2200" dirty="0"/>
              <a:t>AUC score</a:t>
            </a:r>
          </a:p>
          <a:p>
            <a:pPr lvl="1"/>
            <a:r>
              <a:rPr lang="en-IN" sz="2200" dirty="0"/>
              <a:t>Balanced accuracy</a:t>
            </a:r>
          </a:p>
          <a:p>
            <a:pPr lvl="1"/>
            <a:r>
              <a:rPr lang="en-IN" sz="2200" dirty="0"/>
              <a:t>Matthews Correlation Coefficient (MCC)</a:t>
            </a:r>
          </a:p>
          <a:p>
            <a:pPr lvl="1"/>
            <a:r>
              <a:rPr lang="en-IN" sz="2200" dirty="0"/>
              <a:t>Negative Predictive Value (NPV)</a:t>
            </a:r>
          </a:p>
          <a:p>
            <a:pPr lvl="1"/>
            <a:r>
              <a:rPr lang="en-IN" sz="2200" dirty="0"/>
              <a:t>False Discovery Rate (FDR)</a:t>
            </a:r>
          </a:p>
          <a:p>
            <a:pPr lvl="1"/>
            <a:r>
              <a:rPr lang="en-IN" sz="2200" dirty="0"/>
              <a:t>Cohen Kappa metric</a:t>
            </a:r>
          </a:p>
          <a:p>
            <a:pPr lvl="1"/>
            <a:r>
              <a:rPr lang="en-IN" sz="2200" dirty="0"/>
              <a:t>Precision – Recall curve</a:t>
            </a:r>
          </a:p>
        </p:txBody>
      </p:sp>
    </p:spTree>
    <p:extLst>
      <p:ext uri="{BB962C8B-B14F-4D97-AF65-F5344CB8AC3E}">
        <p14:creationId xmlns:p14="http://schemas.microsoft.com/office/powerpoint/2010/main" val="3032603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D236-18FC-4576-8E68-CE3CB7C1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Scaling of independent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8AE8-D7B6-AD6E-5B2F-837432BE9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Two independent scaling approaches were used: -</a:t>
            </a:r>
          </a:p>
          <a:p>
            <a:pPr lvl="1"/>
            <a:r>
              <a:rPr lang="en-IN" sz="2200" dirty="0"/>
              <a:t>Standard Scaler</a:t>
            </a:r>
          </a:p>
          <a:p>
            <a:pPr lvl="1"/>
            <a:r>
              <a:rPr lang="en-IN" sz="2200" dirty="0"/>
              <a:t>Robust Scaler</a:t>
            </a:r>
          </a:p>
          <a:p>
            <a:r>
              <a:rPr lang="en-IN" sz="2200" dirty="0"/>
              <a:t>Standard Scaler: -</a:t>
            </a:r>
          </a:p>
          <a:p>
            <a:pPr lvl="1"/>
            <a:r>
              <a:rPr lang="en-IN" sz="2200" dirty="0"/>
              <a:t>z = (x - µ) / s</a:t>
            </a:r>
          </a:p>
          <a:p>
            <a:pPr lvl="1"/>
            <a:r>
              <a:rPr lang="en-IN" sz="2200" dirty="0"/>
              <a:t>Where: - x is the data point</a:t>
            </a:r>
          </a:p>
          <a:p>
            <a:pPr marL="457200" lvl="1" indent="0">
              <a:buNone/>
            </a:pPr>
            <a:r>
              <a:rPr lang="en-IN" sz="2200" dirty="0"/>
              <a:t>                     µ is the mean value.</a:t>
            </a:r>
          </a:p>
          <a:p>
            <a:pPr marL="457200" lvl="1" indent="0">
              <a:buNone/>
            </a:pPr>
            <a:r>
              <a:rPr lang="en-IN" sz="2200" dirty="0"/>
              <a:t>                     s is the standard deviation </a:t>
            </a:r>
          </a:p>
          <a:p>
            <a:r>
              <a:rPr lang="en-IN" sz="2200" dirty="0"/>
              <a:t>Robust Scaler: -</a:t>
            </a:r>
          </a:p>
          <a:p>
            <a:pPr lvl="1"/>
            <a:r>
              <a:rPr lang="en-IN" sz="2200" dirty="0"/>
              <a:t>It removes median and scales data with respect to IQR.</a:t>
            </a:r>
          </a:p>
          <a:p>
            <a:pPr lvl="1"/>
            <a:r>
              <a:rPr lang="en-IN" sz="2200" dirty="0"/>
              <a:t>Helps to deal with outliers.</a:t>
            </a:r>
          </a:p>
        </p:txBody>
      </p:sp>
    </p:spTree>
    <p:extLst>
      <p:ext uri="{BB962C8B-B14F-4D97-AF65-F5344CB8AC3E}">
        <p14:creationId xmlns:p14="http://schemas.microsoft.com/office/powerpoint/2010/main" val="2464209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3431FE-2FD1-40D8-5815-4F99FF29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44" y="197280"/>
            <a:ext cx="5730737" cy="62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1567-B9D8-2257-9AA4-5CA66C5D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Defining objective function for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5E69-7115-0149-C9B1-EE3CB460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8075"/>
          </a:xfrm>
        </p:spPr>
        <p:txBody>
          <a:bodyPr>
            <a:noAutofit/>
          </a:bodyPr>
          <a:lstStyle/>
          <a:p>
            <a:r>
              <a:rPr lang="en-IN" sz="2200" dirty="0"/>
              <a:t>Feature selection has two conflicting objectives: -</a:t>
            </a:r>
          </a:p>
          <a:p>
            <a:pPr lvl="1"/>
            <a:r>
              <a:rPr lang="en-IN" sz="2200" dirty="0"/>
              <a:t>Having high performance by maximizing the number of correct classifications.</a:t>
            </a:r>
          </a:p>
          <a:p>
            <a:pPr lvl="1"/>
            <a:r>
              <a:rPr lang="en-IN" sz="2200" dirty="0"/>
              <a:t>Having smaller subset of optimal features to reduce model complexity.</a:t>
            </a:r>
          </a:p>
          <a:p>
            <a:r>
              <a:rPr lang="en-IN" sz="2200" dirty="0"/>
              <a:t>Moreover, in cybersecurity use case, correct classification of malicious events is more important than correct classification of benign events.</a:t>
            </a:r>
          </a:p>
          <a:p>
            <a:r>
              <a:rPr lang="en-IN" sz="2200" dirty="0"/>
              <a:t>Thus, the objective function was defined using “Recall” and “Penalty” and taking their difference.</a:t>
            </a:r>
          </a:p>
          <a:p>
            <a:r>
              <a:rPr lang="en-IN" sz="2200" dirty="0"/>
              <a:t>Recall = Focuses on maximizing correct classification of malicious events (which are lesser in number due to imbalance nature of data) and reducing incorrect classification of malicious events as benign.</a:t>
            </a:r>
          </a:p>
          <a:p>
            <a:r>
              <a:rPr lang="en-IN" sz="2200" dirty="0"/>
              <a:t>Penalty = It takes product of two ratios: -</a:t>
            </a:r>
          </a:p>
          <a:p>
            <a:pPr lvl="1"/>
            <a:r>
              <a:rPr lang="en-IN" sz="2200" dirty="0"/>
              <a:t>Number of features in the current subset/Total number of features</a:t>
            </a:r>
          </a:p>
          <a:p>
            <a:pPr lvl="1"/>
            <a:r>
              <a:rPr lang="en-IN" sz="2200" dirty="0"/>
              <a:t>Current iteration/Total number of iterations </a:t>
            </a:r>
          </a:p>
          <a:p>
            <a:r>
              <a:rPr lang="en-IN" sz="2200" dirty="0"/>
              <a:t>And multiples the product by 2.</a:t>
            </a:r>
          </a:p>
        </p:txBody>
      </p:sp>
    </p:spTree>
    <p:extLst>
      <p:ext uri="{BB962C8B-B14F-4D97-AF65-F5344CB8AC3E}">
        <p14:creationId xmlns:p14="http://schemas.microsoft.com/office/powerpoint/2010/main" val="594132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C7A4-390B-7EF2-36D3-5F857536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19"/>
            <a:ext cx="10515600" cy="1325563"/>
          </a:xfrm>
        </p:spPr>
        <p:txBody>
          <a:bodyPr/>
          <a:lstStyle/>
          <a:p>
            <a:r>
              <a:rPr lang="en-IN" b="1" dirty="0"/>
              <a:t>Reason to emphasis on </a:t>
            </a:r>
            <a:br>
              <a:rPr lang="en-IN" b="1" dirty="0"/>
            </a:br>
            <a:r>
              <a:rPr lang="en-IN" b="1" dirty="0"/>
              <a:t>optimal number of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C1A1D-04F6-EAC7-5F8D-B5B01BBA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10" y="4114128"/>
            <a:ext cx="8601755" cy="245309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9A3C4F-458B-7348-8ABF-848612E15D2A}"/>
              </a:ext>
            </a:extLst>
          </p:cNvPr>
          <p:cNvCxnSpPr/>
          <p:nvPr/>
        </p:nvCxnSpPr>
        <p:spPr>
          <a:xfrm>
            <a:off x="428625" y="4015112"/>
            <a:ext cx="10458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12C69C0-ECB6-62BB-CD26-917D36B4F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0185" y="1591673"/>
            <a:ext cx="8097380" cy="232442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1A3DE4-2034-95D9-CBC1-5A0F40063C70}"/>
              </a:ext>
            </a:extLst>
          </p:cNvPr>
          <p:cNvSpPr txBox="1"/>
          <p:nvPr/>
        </p:nvSpPr>
        <p:spPr>
          <a:xfrm>
            <a:off x="714375" y="3300413"/>
            <a:ext cx="3128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Overfitting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7B9839-5280-6FD6-CDD8-73D141521BC6}"/>
              </a:ext>
            </a:extLst>
          </p:cNvPr>
          <p:cNvSpPr txBox="1"/>
          <p:nvPr/>
        </p:nvSpPr>
        <p:spPr>
          <a:xfrm>
            <a:off x="714375" y="6300788"/>
            <a:ext cx="2428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Underfitting</a:t>
            </a:r>
          </a:p>
        </p:txBody>
      </p:sp>
    </p:spTree>
    <p:extLst>
      <p:ext uri="{BB962C8B-B14F-4D97-AF65-F5344CB8AC3E}">
        <p14:creationId xmlns:p14="http://schemas.microsoft.com/office/powerpoint/2010/main" val="1437143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F506-A856-592B-1867-206B5D23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complexity vs Error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EFAA8BE-E133-59EC-4B4E-4D49D4BB3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234" y="2141537"/>
            <a:ext cx="9580032" cy="4351338"/>
          </a:xfrm>
        </p:spPr>
      </p:pic>
    </p:spTree>
    <p:extLst>
      <p:ext uri="{BB962C8B-B14F-4D97-AF65-F5344CB8AC3E}">
        <p14:creationId xmlns:p14="http://schemas.microsoft.com/office/powerpoint/2010/main" val="2601206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A072-CD56-CF5B-5A00-028D7D80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to illustrate computation of objective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9A56-F996-CDCB-6A78-64C1558E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8063"/>
          </a:xfrm>
        </p:spPr>
        <p:txBody>
          <a:bodyPr>
            <a:noAutofit/>
          </a:bodyPr>
          <a:lstStyle/>
          <a:p>
            <a:r>
              <a:rPr lang="en-IN" sz="2200" dirty="0"/>
              <a:t>Total number of independent features after pre-processing = 45</a:t>
            </a:r>
          </a:p>
          <a:p>
            <a:r>
              <a:rPr lang="en-IN" sz="2200" dirty="0"/>
              <a:t>Current subset of features = 10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generation 1: - penalty = (10/45) * (1/5) * 2 = 0.088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generation 2: - penalty = (10/45) * (2/5) * 2 = 0.178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generation 3: - penalty = (10/45) * (3/5) * 2 = 0.267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generation 4: - penalty = (10/45) * (4/5) * 2 = 0.356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generation 5: - penalty = (10/45) * (5/5) * 2 = 0.444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Thus, for same subset of features the penalty value gets increased as we progressed further in generation.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44283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440F-421C-A6E6-9E76-36F1636B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Illustration to explain impact of penalty on overall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5AC1-FC78-E8CE-02B1-E19056BC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Let us consider the below scenario observed at the end of 5</a:t>
            </a:r>
            <a:r>
              <a:rPr lang="en-IN" sz="2200" kern="1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generation: -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Subset 1: 35 features, Recall = 0.98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Penalty = (35/45) * (5/5) * 2 = 1.56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Updated value of objective function = 0.98 – 1.56 = -0.59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Subset 2: 15 features, Recall = 0.90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Penalty = (15/45) * (5/5) * 2 = 0.67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Updated value of objective function = 0.90 – 0.67 = 0.23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3023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197-5E17-762A-61C1-EED90BEB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 of 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18E3-A61D-92E1-6D5D-F8568D68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Most researchers rely on advance techniques to train models.</a:t>
            </a:r>
          </a:p>
          <a:p>
            <a:r>
              <a:rPr lang="en-IN" sz="2200" dirty="0"/>
              <a:t>Some of the heuristic algorithms were used for optimal feature selection: -</a:t>
            </a:r>
          </a:p>
          <a:p>
            <a:pPr lvl="1"/>
            <a:r>
              <a:rPr lang="en-IN" sz="2200" dirty="0"/>
              <a:t>Ant Colony optimization</a:t>
            </a:r>
          </a:p>
          <a:p>
            <a:pPr lvl="1"/>
            <a:r>
              <a:rPr lang="en-IN" sz="2200" dirty="0"/>
              <a:t>Particle Swarm optimization</a:t>
            </a:r>
          </a:p>
          <a:p>
            <a:pPr lvl="1"/>
            <a:r>
              <a:rPr lang="en-IN" sz="2200" dirty="0"/>
              <a:t>Artificial Bee Colony optimization</a:t>
            </a:r>
          </a:p>
          <a:p>
            <a:r>
              <a:rPr lang="en-IN" sz="2200" dirty="0"/>
              <a:t>Accuracy was a commonly used metric used to evaluate results of feature selection.</a:t>
            </a:r>
          </a:p>
          <a:p>
            <a:r>
              <a:rPr lang="en-IN" sz="2200" dirty="0"/>
              <a:t>Evaluation of models were carried out on 3 or 4 metrics: -</a:t>
            </a:r>
          </a:p>
          <a:p>
            <a:pPr lvl="1"/>
            <a:r>
              <a:rPr lang="en-IN" sz="2200" dirty="0"/>
              <a:t>Accuracy</a:t>
            </a:r>
          </a:p>
          <a:p>
            <a:pPr lvl="1"/>
            <a:r>
              <a:rPr lang="en-IN" sz="2200" dirty="0"/>
              <a:t>Precision</a:t>
            </a:r>
          </a:p>
          <a:p>
            <a:pPr lvl="1"/>
            <a:r>
              <a:rPr lang="en-IN" sz="2200" dirty="0"/>
              <a:t>Recall</a:t>
            </a:r>
          </a:p>
          <a:p>
            <a:pPr lvl="1"/>
            <a:r>
              <a:rPr lang="en-IN" sz="2200" dirty="0"/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1079439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F9A9-416F-793B-B499-F5A9149B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Configurations during feature selection and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B5F9-2495-DD10-8ECB-9D210887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KNN: - Default value of k=5 was chosen. </a:t>
            </a:r>
          </a:p>
          <a:p>
            <a:r>
              <a:rPr lang="en-IN" sz="2200" dirty="0"/>
              <a:t>Number of generations (iterations) = 5</a:t>
            </a:r>
          </a:p>
          <a:p>
            <a:r>
              <a:rPr lang="en-IN" sz="2200" dirty="0"/>
              <a:t>Objective function = Recall - Penalty</a:t>
            </a:r>
          </a:p>
          <a:p>
            <a:r>
              <a:rPr lang="en-IN" sz="2200" dirty="0"/>
              <a:t>Number of subset of features evaluated in each iteration of feature selection = 22</a:t>
            </a:r>
          </a:p>
        </p:txBody>
      </p:sp>
    </p:spTree>
    <p:extLst>
      <p:ext uri="{BB962C8B-B14F-4D97-AF65-F5344CB8AC3E}">
        <p14:creationId xmlns:p14="http://schemas.microsoft.com/office/powerpoint/2010/main" val="939013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79E8-618E-4F9F-DAAE-2C752CBC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62" y="2665413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Evaluation of classifiers</a:t>
            </a:r>
          </a:p>
        </p:txBody>
      </p:sp>
    </p:spTree>
    <p:extLst>
      <p:ext uri="{BB962C8B-B14F-4D97-AF65-F5344CB8AC3E}">
        <p14:creationId xmlns:p14="http://schemas.microsoft.com/office/powerpoint/2010/main" val="2797726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7015-CF5C-A276-ACB3-5D15FA3E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Evaluation results for Binary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C191A-5AF3-33AD-AA18-45A5E8BB4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63" y="2081022"/>
            <a:ext cx="5951276" cy="32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87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B828-2CDD-8727-4143-55FDAFE1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Evaluation results for Binary classification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9992E-147F-D62C-FF13-D2FCFF00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5139"/>
            <a:ext cx="4744112" cy="1962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1EA74C-36B7-B016-252A-B9E0F765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26" y="4209905"/>
            <a:ext cx="4363059" cy="206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820E84-DC8B-152A-8427-74C107BB5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302" y="1690688"/>
            <a:ext cx="4810796" cy="2162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504385-6001-FB94-D6FD-28143B9CB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659" y="4209905"/>
            <a:ext cx="4677428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61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9709-D9A3-7A0B-30AD-C6E4BC8A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Evaluation results for Multi-class classification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8B656-C7B7-7023-650B-0FDD4BC7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1461850"/>
            <a:ext cx="6486525" cy="453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51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23D5-8277-DC0E-CF51-5CFDFDAF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512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Comparison of results </a:t>
            </a:r>
            <a:br>
              <a:rPr lang="en-IN" b="1" dirty="0"/>
            </a:br>
            <a:r>
              <a:rPr lang="en-IN" b="1" dirty="0"/>
              <a:t>between ABC and FPA </a:t>
            </a:r>
            <a:br>
              <a:rPr lang="en-IN" b="1" dirty="0"/>
            </a:br>
            <a:r>
              <a:rPr lang="en-IN" b="1" dirty="0"/>
              <a:t>after 5 generations for Binary classifier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4EBB8B-97FD-E419-6C2F-546B23FC0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12172"/>
              </p:ext>
            </p:extLst>
          </p:nvPr>
        </p:nvGraphicFramePr>
        <p:xfrm>
          <a:off x="3457576" y="2357438"/>
          <a:ext cx="5472114" cy="3514730"/>
        </p:xfrm>
        <a:graphic>
          <a:graphicData uri="http://schemas.openxmlformats.org/drawingml/2006/table">
            <a:tbl>
              <a:tblPr/>
              <a:tblGrid>
                <a:gridCol w="1928812">
                  <a:extLst>
                    <a:ext uri="{9D8B030D-6E8A-4147-A177-3AD203B41FA5}">
                      <a16:colId xmlns:a16="http://schemas.microsoft.com/office/drawing/2014/main" val="257682868"/>
                    </a:ext>
                  </a:extLst>
                </a:gridCol>
                <a:gridCol w="1740230">
                  <a:extLst>
                    <a:ext uri="{9D8B030D-6E8A-4147-A177-3AD203B41FA5}">
                      <a16:colId xmlns:a16="http://schemas.microsoft.com/office/drawing/2014/main" val="85092621"/>
                    </a:ext>
                  </a:extLst>
                </a:gridCol>
                <a:gridCol w="1803072">
                  <a:extLst>
                    <a:ext uri="{9D8B030D-6E8A-4147-A177-3AD203B41FA5}">
                      <a16:colId xmlns:a16="http://schemas.microsoft.com/office/drawing/2014/main" val="1127062916"/>
                    </a:ext>
                  </a:extLst>
                </a:gridCol>
              </a:tblGrid>
              <a:tr h="35147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372387"/>
                  </a:ext>
                </a:extLst>
              </a:tr>
              <a:tr h="35147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0.925 - 0.934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0.939 - 0.944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36021"/>
                  </a:ext>
                </a:extLst>
              </a:tr>
              <a:tr h="35147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0.803 - 0.867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0.863 - 0.866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30281"/>
                  </a:ext>
                </a:extLst>
              </a:tr>
              <a:tr h="35147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0.728 - 0.744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0.767 - 0.795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70926"/>
                  </a:ext>
                </a:extLst>
              </a:tr>
              <a:tr h="35147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0.772 - 0.792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0.812 - 0.829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47448"/>
                  </a:ext>
                </a:extLst>
              </a:tr>
              <a:tr h="35147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Score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0.871 - 0.885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85732"/>
                  </a:ext>
                </a:extLst>
              </a:tr>
              <a:tr h="35147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0.728 - 0.757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0.778 - 0.797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35166"/>
                  </a:ext>
                </a:extLst>
              </a:tr>
              <a:tr h="35147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NPV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0.946 - 0.948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0.953 - 0.958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2062"/>
                  </a:ext>
                </a:extLst>
              </a:tr>
              <a:tr h="35147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FDR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0.133 - 0.197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0.134 - 0.137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31700"/>
                  </a:ext>
                </a:extLst>
              </a:tr>
              <a:tr h="35147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Cohen Kappa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0.727 - 0.753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0.776 - 0.796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980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219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8A9C-0ACB-4CB9-777F-85135C19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 of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B6BED-89A3-0E40-2C28-EB6DEEE0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Flower Pollination Algorithm &gt; Artificial Bee Colony optimization</a:t>
            </a:r>
          </a:p>
          <a:p>
            <a:r>
              <a:rPr lang="en-IN" sz="2200" dirty="0"/>
              <a:t>Standard Scaler &gt; Robust Scaler</a:t>
            </a:r>
          </a:p>
          <a:p>
            <a:r>
              <a:rPr lang="en-IN" sz="2200" dirty="0"/>
              <a:t>Balanced test datasets &gt; Imbalanced test datasets</a:t>
            </a:r>
          </a:p>
          <a:p>
            <a:r>
              <a:rPr lang="en-IN" sz="2200" dirty="0"/>
              <a:t>Overlapping results were observed when compared with models in literature survey.</a:t>
            </a:r>
          </a:p>
        </p:txBody>
      </p:sp>
    </p:spTree>
    <p:extLst>
      <p:ext uri="{BB962C8B-B14F-4D97-AF65-F5344CB8AC3E}">
        <p14:creationId xmlns:p14="http://schemas.microsoft.com/office/powerpoint/2010/main" val="2068819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7F-ECD2-269C-3C1E-DBC0E33C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EC79-D22B-120C-A091-EBF3534C4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By performing Mathematical analysis, Heuristic algorithms can help to achieve high performance classifiers by fetching optimal subset of features.</a:t>
            </a:r>
          </a:p>
          <a:p>
            <a:r>
              <a:rPr lang="en-IN" sz="2200" dirty="0"/>
              <a:t>Choice of scaling approach plays an important role in outcome of feature selection and performance of models.</a:t>
            </a:r>
          </a:p>
          <a:p>
            <a:r>
              <a:rPr lang="en-IN" sz="2200" dirty="0"/>
              <a:t>Experimentation and understanding of different parameters is important to understand obtain global optimal results.</a:t>
            </a:r>
          </a:p>
          <a:p>
            <a:r>
              <a:rPr lang="en-IN" sz="2200" dirty="0"/>
              <a:t>Evaluation of models with diverse metrics and comparing them is essential for robust evaluation of their performance.</a:t>
            </a:r>
          </a:p>
          <a:p>
            <a:r>
              <a:rPr lang="en-IN" sz="2200" dirty="0"/>
              <a:t>Trade-off between number of features used to train the model and performance of the model is essential to address for achieving desired results.</a:t>
            </a:r>
          </a:p>
          <a:p>
            <a:r>
              <a:rPr lang="en-IN" sz="2200" dirty="0"/>
              <a:t>Experiments and research on imbalanced, large and real-time datasets is essential to build models which can help in real-world cyber security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45398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7148-F5AD-D704-41B4-10975BBA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FCAC-DC77-D165-4B9A-4CC835A8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/>
              <a:t>Use of alternate objective functions for feature selection and compare the outcomes. For example: -</a:t>
            </a:r>
          </a:p>
          <a:p>
            <a:pPr lvl="1"/>
            <a:r>
              <a:rPr lang="en-IN" sz="2200" dirty="0"/>
              <a:t>MCC - Penalty</a:t>
            </a:r>
          </a:p>
          <a:p>
            <a:pPr lvl="1"/>
            <a:r>
              <a:rPr lang="en-IN" sz="2200" dirty="0"/>
              <a:t>AUC score - Penalty</a:t>
            </a:r>
          </a:p>
          <a:p>
            <a:pPr lvl="1"/>
            <a:r>
              <a:rPr lang="en-IN" sz="2200" dirty="0"/>
              <a:t>Cohen Kappa - Penalty</a:t>
            </a:r>
          </a:p>
          <a:p>
            <a:r>
              <a:rPr lang="en-IN" sz="2200" dirty="0"/>
              <a:t>Alternate heuristic algorithms for feature selection.</a:t>
            </a:r>
          </a:p>
          <a:p>
            <a:r>
              <a:rPr lang="en-IN" sz="2200" dirty="0"/>
              <a:t>Use of alternate Machine Learning algorithms.</a:t>
            </a:r>
          </a:p>
          <a:p>
            <a:r>
              <a:rPr lang="en-IN" sz="2200" dirty="0"/>
              <a:t>Parameter tuning of Machine Learning algorithms.</a:t>
            </a:r>
          </a:p>
          <a:p>
            <a:r>
              <a:rPr lang="en-IN" sz="2200" dirty="0"/>
              <a:t>Parameter tuning of Heuristic algorithms.</a:t>
            </a:r>
          </a:p>
          <a:p>
            <a:r>
              <a:rPr lang="en-IN" sz="2200" dirty="0"/>
              <a:t>Compare how results change with respect to number of generations.</a:t>
            </a:r>
          </a:p>
          <a:p>
            <a:r>
              <a:rPr lang="en-IN" sz="2200" dirty="0"/>
              <a:t>Alternative computation of Penalty.</a:t>
            </a:r>
          </a:p>
        </p:txBody>
      </p:sp>
    </p:spTree>
    <p:extLst>
      <p:ext uri="{BB962C8B-B14F-4D97-AF65-F5344CB8AC3E}">
        <p14:creationId xmlns:p14="http://schemas.microsoft.com/office/powerpoint/2010/main" val="2276824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A916-CE1E-3DF5-BBA2-5F1AC5E2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scope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98F7-4A47-CA73-C678-AD0F09DD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Use of alternate evaluation metrics for better understanding about performance: -</a:t>
            </a:r>
          </a:p>
          <a:p>
            <a:pPr lvl="1"/>
            <a:r>
              <a:rPr lang="en-IN" sz="2200" dirty="0"/>
              <a:t>Hamming Loss</a:t>
            </a:r>
          </a:p>
          <a:p>
            <a:pPr lvl="1"/>
            <a:r>
              <a:rPr lang="en-IN" sz="2200" dirty="0"/>
              <a:t>One – error precision</a:t>
            </a:r>
          </a:p>
          <a:p>
            <a:pPr lvl="1"/>
            <a:r>
              <a:rPr lang="en-IN" sz="2200" dirty="0"/>
              <a:t>Micro F1</a:t>
            </a:r>
          </a:p>
          <a:p>
            <a:pPr lvl="1"/>
            <a:r>
              <a:rPr lang="en-IN" sz="2200" dirty="0"/>
              <a:t>Positive Predictive Value (PPV)</a:t>
            </a:r>
          </a:p>
          <a:p>
            <a:pPr lvl="1"/>
            <a:r>
              <a:rPr lang="en-IN" sz="2200" dirty="0"/>
              <a:t>Comparison of results observed by performing feature selection vs by not performing feature selection</a:t>
            </a:r>
          </a:p>
          <a:p>
            <a:r>
              <a:rPr lang="en-IN" sz="2200" dirty="0"/>
              <a:t>Use of structural design methods for multi-objective optimization: -</a:t>
            </a:r>
          </a:p>
          <a:p>
            <a:pPr lvl="1"/>
            <a:r>
              <a:rPr lang="en-IN" sz="2200" dirty="0"/>
              <a:t>Welded Beam design</a:t>
            </a:r>
          </a:p>
          <a:p>
            <a:pPr lvl="1"/>
            <a:r>
              <a:rPr lang="en-IN" sz="2200" dirty="0"/>
              <a:t>Disc Brake design</a:t>
            </a:r>
          </a:p>
          <a:p>
            <a:pPr lvl="1"/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2769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702D-B923-80A8-B131-F0365307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Gaps observed in 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0CEA-6247-C44C-0371-02BBE62D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Handling imbalanced datasets is an essential problem while dealing with real-world use cases, only using accuracy does not help to address the same.</a:t>
            </a:r>
          </a:p>
          <a:p>
            <a:r>
              <a:rPr lang="en-IN" sz="2200" dirty="0"/>
              <a:t>Usage of few metrics for evaluation does not help to get overall quality of the classifiers.</a:t>
            </a:r>
          </a:p>
          <a:p>
            <a:r>
              <a:rPr lang="en-IN" sz="2200" dirty="0"/>
              <a:t>Size of datasets used are very small: -</a:t>
            </a:r>
          </a:p>
          <a:p>
            <a:pPr lvl="1"/>
            <a:r>
              <a:rPr lang="en-IN" sz="2200" dirty="0"/>
              <a:t>Number of records range between 50 to 3000.</a:t>
            </a:r>
          </a:p>
          <a:p>
            <a:pPr lvl="1"/>
            <a:r>
              <a:rPr lang="en-IN" sz="2200" dirty="0"/>
              <a:t>Number of independent features range between 4 to 25.</a:t>
            </a:r>
          </a:p>
          <a:p>
            <a:r>
              <a:rPr lang="en-IN" sz="2200" dirty="0"/>
              <a:t>Usage of Machine Learning algorithms is compute intensive.</a:t>
            </a:r>
          </a:p>
          <a:p>
            <a:r>
              <a:rPr lang="en-IN" sz="2200" dirty="0"/>
              <a:t>Number of iterations range between 100 to 1000 thus, compute intensive approach. </a:t>
            </a:r>
          </a:p>
          <a:p>
            <a:r>
              <a:rPr lang="en-IN" sz="2200" dirty="0"/>
              <a:t>Lack of emphasis to fetch smaller subset of optimal features.</a:t>
            </a:r>
          </a:p>
        </p:txBody>
      </p:sp>
    </p:spTree>
    <p:extLst>
      <p:ext uri="{BB962C8B-B14F-4D97-AF65-F5344CB8AC3E}">
        <p14:creationId xmlns:p14="http://schemas.microsoft.com/office/powerpoint/2010/main" val="1573877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7724B4-F37A-EF2A-DF27-A19EB51B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3863"/>
            <a:ext cx="10515600" cy="233521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Binary Classifier performance after performing </a:t>
            </a:r>
            <a:br>
              <a:rPr lang="en-IN" b="1" dirty="0"/>
            </a:br>
            <a:r>
              <a:rPr lang="en-IN" b="1" dirty="0"/>
              <a:t>feature selection for 100 generations</a:t>
            </a:r>
            <a:br>
              <a:rPr lang="en-IN" b="1" dirty="0"/>
            </a:br>
            <a:r>
              <a:rPr lang="en-IN" b="1" dirty="0"/>
              <a:t>on</a:t>
            </a:r>
            <a:br>
              <a:rPr lang="en-IN" b="1" dirty="0"/>
            </a:br>
            <a:r>
              <a:rPr lang="en-IN" b="1" dirty="0"/>
              <a:t>Imbalanced test dataset</a:t>
            </a:r>
            <a:br>
              <a:rPr lang="en-IN" b="1" dirty="0"/>
            </a:br>
            <a:r>
              <a:rPr lang="en-IN" b="1" dirty="0"/>
              <a:t>with</a:t>
            </a:r>
            <a:br>
              <a:rPr lang="en-IN" b="1" dirty="0"/>
            </a:br>
            <a:r>
              <a:rPr lang="en-IN" b="1" dirty="0"/>
              <a:t>Standard Scaler</a:t>
            </a:r>
          </a:p>
        </p:txBody>
      </p:sp>
    </p:spTree>
    <p:extLst>
      <p:ext uri="{BB962C8B-B14F-4D97-AF65-F5344CB8AC3E}">
        <p14:creationId xmlns:p14="http://schemas.microsoft.com/office/powerpoint/2010/main" val="3566959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50BBB3-F807-B588-0611-C14ED947E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82330"/>
              </p:ext>
            </p:extLst>
          </p:nvPr>
        </p:nvGraphicFramePr>
        <p:xfrm>
          <a:off x="3092450" y="962818"/>
          <a:ext cx="6122988" cy="5166512"/>
        </p:xfrm>
        <a:graphic>
          <a:graphicData uri="http://schemas.openxmlformats.org/drawingml/2006/table">
            <a:tbl>
              <a:tblPr/>
              <a:tblGrid>
                <a:gridCol w="2195707">
                  <a:extLst>
                    <a:ext uri="{9D8B030D-6E8A-4147-A177-3AD203B41FA5}">
                      <a16:colId xmlns:a16="http://schemas.microsoft.com/office/drawing/2014/main" val="2226246474"/>
                    </a:ext>
                  </a:extLst>
                </a:gridCol>
                <a:gridCol w="1785127">
                  <a:extLst>
                    <a:ext uri="{9D8B030D-6E8A-4147-A177-3AD203B41FA5}">
                      <a16:colId xmlns:a16="http://schemas.microsoft.com/office/drawing/2014/main" val="2804190602"/>
                    </a:ext>
                  </a:extLst>
                </a:gridCol>
                <a:gridCol w="2142154">
                  <a:extLst>
                    <a:ext uri="{9D8B030D-6E8A-4147-A177-3AD203B41FA5}">
                      <a16:colId xmlns:a16="http://schemas.microsoft.com/office/drawing/2014/main" val="1812863277"/>
                    </a:ext>
                  </a:extLst>
                </a:gridCol>
              </a:tblGrid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 algorithm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72700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features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994755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Positive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235888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245592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626182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Negative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1408846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1414465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079517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Positive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031447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Negative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758351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091309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451256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440242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312430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447215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Balanced 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543038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833473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86894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447364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Cohen Kappa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6119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087694-91EF-8F1C-CCAF-346B12BF6CD9}"/>
              </a:ext>
            </a:extLst>
          </p:cNvPr>
          <p:cNvSpPr txBox="1"/>
          <p:nvPr/>
        </p:nvSpPr>
        <p:spPr>
          <a:xfrm>
            <a:off x="757238" y="157163"/>
            <a:ext cx="11244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ABC: Artificial Bee Colony algorithm</a:t>
            </a:r>
          </a:p>
        </p:txBody>
      </p:sp>
    </p:spTree>
    <p:extLst>
      <p:ext uri="{BB962C8B-B14F-4D97-AF65-F5344CB8AC3E}">
        <p14:creationId xmlns:p14="http://schemas.microsoft.com/office/powerpoint/2010/main" val="422796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ACE1BA-2CAF-01BA-9978-17F2228AD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1"/>
            <a:ext cx="4908828" cy="340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F4CF05-3D3A-9617-C02F-82B9DFBDA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4" y="3429000"/>
            <a:ext cx="4462713" cy="34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9DD3B9-5928-C223-28D7-E3325781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174" y="3428043"/>
            <a:ext cx="4462713" cy="34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70728-E41F-A7D1-CF08-BC4E1215F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274" y="19051"/>
            <a:ext cx="4805613" cy="33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8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8C89-6B36-D32F-E2C3-1A88FF94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ABC: Artificial Bee Colony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5A05C-9106-01D1-20E7-E19525C6D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75185"/>
            <a:ext cx="5157787" cy="411956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/>
              <a:t>Number of generations = 5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E2188DE-1F6B-1E43-B27D-A71E70FE7F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4634430"/>
              </p:ext>
            </p:extLst>
          </p:nvPr>
        </p:nvGraphicFramePr>
        <p:xfrm>
          <a:off x="938214" y="1887141"/>
          <a:ext cx="5157786" cy="4490416"/>
        </p:xfrm>
        <a:graphic>
          <a:graphicData uri="http://schemas.openxmlformats.org/drawingml/2006/table">
            <a:tbl>
              <a:tblPr/>
              <a:tblGrid>
                <a:gridCol w="1755124">
                  <a:extLst>
                    <a:ext uri="{9D8B030D-6E8A-4147-A177-3AD203B41FA5}">
                      <a16:colId xmlns:a16="http://schemas.microsoft.com/office/drawing/2014/main" val="3531755216"/>
                    </a:ext>
                  </a:extLst>
                </a:gridCol>
                <a:gridCol w="1738248">
                  <a:extLst>
                    <a:ext uri="{9D8B030D-6E8A-4147-A177-3AD203B41FA5}">
                      <a16:colId xmlns:a16="http://schemas.microsoft.com/office/drawing/2014/main" val="2230228463"/>
                    </a:ext>
                  </a:extLst>
                </a:gridCol>
                <a:gridCol w="1664414">
                  <a:extLst>
                    <a:ext uri="{9D8B030D-6E8A-4147-A177-3AD203B41FA5}">
                      <a16:colId xmlns:a16="http://schemas.microsoft.com/office/drawing/2014/main" val="2425260601"/>
                    </a:ext>
                  </a:extLst>
                </a:gridCol>
              </a:tblGrid>
              <a:tr h="1582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 marL="6331" marR="6331" marT="6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1</a:t>
                      </a:r>
                    </a:p>
                  </a:txBody>
                  <a:tcPr marL="6331" marR="6331" marT="6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2</a:t>
                      </a:r>
                    </a:p>
                  </a:txBody>
                  <a:tcPr marL="6331" marR="6331" marT="6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240113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features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133983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Positive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216214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220808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924966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Negative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1404119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1382983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493380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Positive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33045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54181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276600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Negative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80723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76129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485930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0.934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0.925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22200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0.867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552916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0.744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573191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0.792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843188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score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0.853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0.853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750906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Balanced accuracy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0.853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0.853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288759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0.757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256371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NPV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0.946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673378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FDR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670373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Cohen Kappa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0.727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23317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41F72-0844-DF08-3AA8-4A68CF5B3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75185"/>
            <a:ext cx="5183188" cy="411956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/>
              <a:t>Number of generations = 100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DA59D68-2840-2276-AC59-CECCF4F4A0F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03049478"/>
              </p:ext>
            </p:extLst>
          </p:nvPr>
        </p:nvGraphicFramePr>
        <p:xfrm>
          <a:off x="6615113" y="1887141"/>
          <a:ext cx="5183187" cy="4490912"/>
        </p:xfrm>
        <a:graphic>
          <a:graphicData uri="http://schemas.openxmlformats.org/drawingml/2006/table">
            <a:tbl>
              <a:tblPr/>
              <a:tblGrid>
                <a:gridCol w="1763768">
                  <a:extLst>
                    <a:ext uri="{9D8B030D-6E8A-4147-A177-3AD203B41FA5}">
                      <a16:colId xmlns:a16="http://schemas.microsoft.com/office/drawing/2014/main" val="979823155"/>
                    </a:ext>
                  </a:extLst>
                </a:gridCol>
                <a:gridCol w="1746808">
                  <a:extLst>
                    <a:ext uri="{9D8B030D-6E8A-4147-A177-3AD203B41FA5}">
                      <a16:colId xmlns:a16="http://schemas.microsoft.com/office/drawing/2014/main" val="2333854987"/>
                    </a:ext>
                  </a:extLst>
                </a:gridCol>
                <a:gridCol w="1672611">
                  <a:extLst>
                    <a:ext uri="{9D8B030D-6E8A-4147-A177-3AD203B41FA5}">
                      <a16:colId xmlns:a16="http://schemas.microsoft.com/office/drawing/2014/main" val="3512172716"/>
                    </a:ext>
                  </a:extLst>
                </a:gridCol>
              </a:tblGrid>
              <a:tr h="1590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 marL="6362" marR="6362" marT="6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1</a:t>
                      </a:r>
                    </a:p>
                  </a:txBody>
                  <a:tcPr marL="6362" marR="6362" marT="6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2</a:t>
                      </a:r>
                    </a:p>
                  </a:txBody>
                  <a:tcPr marL="6362" marR="6362" marT="6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6033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features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995029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Positive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235888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245592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164052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Negative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1408846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1414465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469847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Positive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28318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22699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440288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Negative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61049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51345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429555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993920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0.915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155528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0.794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0.827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948551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843095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score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0.887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751548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Balanced accuracy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0.887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068386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81071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NPV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0.958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0.965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333562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FDR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60777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Cohen Kappa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8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115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2D143-A8DE-D019-B6B6-9C5B19C9A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A468-0E1F-B578-C53C-1ED066EB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ABC: Artificial Bee Colony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F414-1351-E224-CF9C-4C613F285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90" y="1119585"/>
            <a:ext cx="5157787" cy="411956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/>
              <a:t>Number of generations =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19F88-285F-6BAD-5FE5-D4868EEE6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2" y="1119585"/>
            <a:ext cx="5183188" cy="411956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/>
              <a:t>Number of generations = 100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1BD12CD-43DA-459F-E7FD-0FE980E2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531541"/>
            <a:ext cx="3981450" cy="276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156FCF5-EE54-FF95-F187-369E5425A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4237824"/>
            <a:ext cx="3771900" cy="26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25E61B8-833B-10D6-0E65-0352DF04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445" y="1472084"/>
            <a:ext cx="3804282" cy="26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1159ADF-0821-59E5-D8B7-CCE9CA864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7" y="4237826"/>
            <a:ext cx="3771900" cy="262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697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3FA57-8032-2A6D-3F11-6AD671B06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9DCA-8532-B8E9-FF1A-FB2304CD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ABC: Artificial Bee Colony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F86BD-6828-643B-CD47-B01301FCE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90" y="1119585"/>
            <a:ext cx="5157787" cy="411956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/>
              <a:t>Number of generations =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83763-0AA2-0D2E-5A7B-8D5F38EFB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2" y="1119585"/>
            <a:ext cx="5183188" cy="411956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/>
              <a:t>Number of generations = 100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CEDF73-9C54-E88D-89EF-DD830FE9F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4219575"/>
            <a:ext cx="3432852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4E4CD61-09DC-94A6-7D6D-76590468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6" y="1531541"/>
            <a:ext cx="3497398" cy="268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5A70B6F-4443-EC46-A876-9479040CE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31542"/>
            <a:ext cx="3432853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94A54CD-AE54-1F81-005C-E24792A58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4219574"/>
            <a:ext cx="3432853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53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25B89-DC44-5025-8B27-71514EF24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CD9ACB-7CEB-F739-5E46-6DB854D05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83905"/>
              </p:ext>
            </p:extLst>
          </p:nvPr>
        </p:nvGraphicFramePr>
        <p:xfrm>
          <a:off x="3092450" y="962818"/>
          <a:ext cx="6122988" cy="5166512"/>
        </p:xfrm>
        <a:graphic>
          <a:graphicData uri="http://schemas.openxmlformats.org/drawingml/2006/table">
            <a:tbl>
              <a:tblPr/>
              <a:tblGrid>
                <a:gridCol w="2195707">
                  <a:extLst>
                    <a:ext uri="{9D8B030D-6E8A-4147-A177-3AD203B41FA5}">
                      <a16:colId xmlns:a16="http://schemas.microsoft.com/office/drawing/2014/main" val="2226246474"/>
                    </a:ext>
                  </a:extLst>
                </a:gridCol>
                <a:gridCol w="1785127">
                  <a:extLst>
                    <a:ext uri="{9D8B030D-6E8A-4147-A177-3AD203B41FA5}">
                      <a16:colId xmlns:a16="http://schemas.microsoft.com/office/drawing/2014/main" val="2804190602"/>
                    </a:ext>
                  </a:extLst>
                </a:gridCol>
                <a:gridCol w="2142154">
                  <a:extLst>
                    <a:ext uri="{9D8B030D-6E8A-4147-A177-3AD203B41FA5}">
                      <a16:colId xmlns:a16="http://schemas.microsoft.com/office/drawing/2014/main" val="1812863277"/>
                    </a:ext>
                  </a:extLst>
                </a:gridCol>
              </a:tblGrid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72700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features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994755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Positive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240967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233642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626182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Negative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1406688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1407695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079517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Positive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30476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29469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031447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Negative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55970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63295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758351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091309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451256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440242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312430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447215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Balanced 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543038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833473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86894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447364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Cohen Kappa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6119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98B9E4-A25A-6F8D-0F15-D86E94C6FC17}"/>
              </a:ext>
            </a:extLst>
          </p:cNvPr>
          <p:cNvSpPr txBox="1"/>
          <p:nvPr/>
        </p:nvSpPr>
        <p:spPr>
          <a:xfrm>
            <a:off x="757238" y="157163"/>
            <a:ext cx="11244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FPA: Flower Pollination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501667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6B22F6B-5833-24E0-48F1-942F11E1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366"/>
            <a:ext cx="4569495" cy="31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2775B3-069B-C181-4B7A-0D713B77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57" y="3508695"/>
            <a:ext cx="4338638" cy="333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E9094BA-F439-D508-9CDC-0E1BCE509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7" y="160365"/>
            <a:ext cx="4569496" cy="317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9BE855F-DB72-441E-839D-8576EBC73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70" y="3508695"/>
            <a:ext cx="4136353" cy="317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865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8A2AC-4485-546A-5361-8E6F433C3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AD67-B7BC-F552-0EE4-921127A1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FPA: Flower Pollination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51BD4-C0DD-9491-08CE-B8BB338D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75185"/>
            <a:ext cx="5157787" cy="411956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/>
              <a:t>Number of generations = 5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3117B3A-2572-280E-81F1-AB77A30697F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8171802"/>
              </p:ext>
            </p:extLst>
          </p:nvPr>
        </p:nvGraphicFramePr>
        <p:xfrm>
          <a:off x="938214" y="1887141"/>
          <a:ext cx="5157786" cy="4490416"/>
        </p:xfrm>
        <a:graphic>
          <a:graphicData uri="http://schemas.openxmlformats.org/drawingml/2006/table">
            <a:tbl>
              <a:tblPr/>
              <a:tblGrid>
                <a:gridCol w="1755124">
                  <a:extLst>
                    <a:ext uri="{9D8B030D-6E8A-4147-A177-3AD203B41FA5}">
                      <a16:colId xmlns:a16="http://schemas.microsoft.com/office/drawing/2014/main" val="3531755216"/>
                    </a:ext>
                  </a:extLst>
                </a:gridCol>
                <a:gridCol w="1738248">
                  <a:extLst>
                    <a:ext uri="{9D8B030D-6E8A-4147-A177-3AD203B41FA5}">
                      <a16:colId xmlns:a16="http://schemas.microsoft.com/office/drawing/2014/main" val="2230228463"/>
                    </a:ext>
                  </a:extLst>
                </a:gridCol>
                <a:gridCol w="1664414">
                  <a:extLst>
                    <a:ext uri="{9D8B030D-6E8A-4147-A177-3AD203B41FA5}">
                      <a16:colId xmlns:a16="http://schemas.microsoft.com/office/drawing/2014/main" val="2425260601"/>
                    </a:ext>
                  </a:extLst>
                </a:gridCol>
              </a:tblGrid>
              <a:tr h="1582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 marL="6331" marR="6331" marT="6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1</a:t>
                      </a:r>
                    </a:p>
                  </a:txBody>
                  <a:tcPr marL="6331" marR="6331" marT="6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2</a:t>
                      </a:r>
                    </a:p>
                  </a:txBody>
                  <a:tcPr marL="6331" marR="6331" marT="6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240113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features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133983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Positive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227649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236160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924966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Negative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1401121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1400635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493380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Positive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36043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36529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276600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Negative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69288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60777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485930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22200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552916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573191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843188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score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750906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Balanced accuracy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288759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256371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NPV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673378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FDR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670373"/>
                  </a:ext>
                </a:extLst>
              </a:tr>
              <a:tr h="1582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Cohen Kappa</a:t>
                      </a: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1" marR="6331" marT="6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23317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1F4DB-A558-BE20-E712-3B1BAE69C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75185"/>
            <a:ext cx="5183188" cy="411956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/>
              <a:t>Number of generations = 100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568EF6E-4FB3-E165-54C9-52430846CBA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87818193"/>
              </p:ext>
            </p:extLst>
          </p:nvPr>
        </p:nvGraphicFramePr>
        <p:xfrm>
          <a:off x="6615113" y="1887141"/>
          <a:ext cx="5183187" cy="4538357"/>
        </p:xfrm>
        <a:graphic>
          <a:graphicData uri="http://schemas.openxmlformats.org/drawingml/2006/table">
            <a:tbl>
              <a:tblPr/>
              <a:tblGrid>
                <a:gridCol w="1763768">
                  <a:extLst>
                    <a:ext uri="{9D8B030D-6E8A-4147-A177-3AD203B41FA5}">
                      <a16:colId xmlns:a16="http://schemas.microsoft.com/office/drawing/2014/main" val="979823155"/>
                    </a:ext>
                  </a:extLst>
                </a:gridCol>
                <a:gridCol w="1746808">
                  <a:extLst>
                    <a:ext uri="{9D8B030D-6E8A-4147-A177-3AD203B41FA5}">
                      <a16:colId xmlns:a16="http://schemas.microsoft.com/office/drawing/2014/main" val="2333854987"/>
                    </a:ext>
                  </a:extLst>
                </a:gridCol>
                <a:gridCol w="1672611">
                  <a:extLst>
                    <a:ext uri="{9D8B030D-6E8A-4147-A177-3AD203B41FA5}">
                      <a16:colId xmlns:a16="http://schemas.microsoft.com/office/drawing/2014/main" val="3512172716"/>
                    </a:ext>
                  </a:extLst>
                </a:gridCol>
              </a:tblGrid>
              <a:tr h="1590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 marL="6362" marR="6362" marT="6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1</a:t>
                      </a:r>
                    </a:p>
                  </a:txBody>
                  <a:tcPr marL="6362" marR="6362" marT="6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2</a:t>
                      </a:r>
                    </a:p>
                  </a:txBody>
                  <a:tcPr marL="6362" marR="6362" marT="6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6033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features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995029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Positive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240967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233642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164052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Negative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1406688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1407695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469847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Positive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30476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29469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440288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Negative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55970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63295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429555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993920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155528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948551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843095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score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751548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Balanced accuracy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068386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81071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NPV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333562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FDR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60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Cohen Kappa</a:t>
                      </a:r>
                    </a:p>
                  </a:txBody>
                  <a:tcPr marL="6362" marR="6362" marT="6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8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296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4DFA0-102B-5775-A5FF-13FDF27E9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06F3-EC12-B5E4-40D9-1C1B6A30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FPA: Flower Pollination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9C78-8714-1525-44F9-2714EBCA2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90" y="1119585"/>
            <a:ext cx="5157787" cy="411956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/>
              <a:t>Number of generations =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3AE30-6C63-A60C-E3C1-F314E1C22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2" y="1119585"/>
            <a:ext cx="5183188" cy="411956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/>
              <a:t>Number of generations = 100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2DC50B-AAE4-B92F-150B-A311FF58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531541"/>
            <a:ext cx="3772035" cy="262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A16D88D-EA50-F23B-C0D1-31C06350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8" y="1504007"/>
            <a:ext cx="3772035" cy="262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16405B2B-142C-5229-B8AB-0ACF887B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8" y="4237731"/>
            <a:ext cx="3772036" cy="262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96DB0AC8-3A2F-92FA-D8DC-A7D2169ED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4237732"/>
            <a:ext cx="3772035" cy="262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74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DF3B-C656-5950-D6F1-F2C92975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Cybersecurity use cases in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64A3-1D4B-F278-6744-7DAA13F0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Some of the industry use cases for cybersecurity: -</a:t>
            </a:r>
          </a:p>
          <a:p>
            <a:r>
              <a:rPr lang="en-IN" sz="2200" dirty="0"/>
              <a:t>Classification of email as spam and not-spam, phishing and not-phishing.</a:t>
            </a:r>
          </a:p>
          <a:p>
            <a:r>
              <a:rPr lang="en-IN" sz="2200" dirty="0"/>
              <a:t>Summarization of Indicators of Compromise (IOCs) for intrusion detection system.</a:t>
            </a:r>
          </a:p>
          <a:p>
            <a:r>
              <a:rPr lang="en-IN" sz="2200" dirty="0"/>
              <a:t>Real time monitoring and alerting when events generate spikes greater than threshold are observed.</a:t>
            </a:r>
          </a:p>
          <a:p>
            <a:r>
              <a:rPr lang="en-IN" sz="2200" dirty="0"/>
              <a:t>UEBA for anomaly detection.</a:t>
            </a:r>
          </a:p>
          <a:p>
            <a:pPr marL="0" indent="0">
              <a:buNone/>
            </a:pP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71369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FCB97-3E5C-F221-EC8F-87148E06C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34BC-122D-96B3-6755-EA6F4E31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FPA: Flower Pollination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BE6D-67D8-7AB1-8A39-A9B0E297C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90" y="1119585"/>
            <a:ext cx="5157787" cy="411956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/>
              <a:t>Number of generations =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4EEC1-A7CF-27C0-DCA9-EB20DE255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2" y="1119585"/>
            <a:ext cx="5183188" cy="411956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/>
              <a:t>Number of generations = 100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20B04B-4E05-B537-9B64-502E52B8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531541"/>
            <a:ext cx="350721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709320A-DF89-78EA-0786-4B853ED69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4162425"/>
            <a:ext cx="350721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7C0F0-F919-FDC8-BC23-4FD13E61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1531541"/>
            <a:ext cx="3423041" cy="263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8788576-450B-A328-BDA3-917818A9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313" y="4243785"/>
            <a:ext cx="3401353" cy="261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0182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8942-9037-657D-B3EE-4A8A25AD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ABC vs FPA </a:t>
            </a:r>
            <a:br>
              <a:rPr lang="en-US" b="1" dirty="0"/>
            </a:br>
            <a:r>
              <a:rPr lang="en-US" b="1" dirty="0"/>
              <a:t>after 100 generations</a:t>
            </a:r>
            <a:endParaRPr lang="en-IN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4ECB47-7D3A-900E-2725-F9C14F01D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43577"/>
              </p:ext>
            </p:extLst>
          </p:nvPr>
        </p:nvGraphicFramePr>
        <p:xfrm>
          <a:off x="323852" y="1790344"/>
          <a:ext cx="4565651" cy="4798704"/>
        </p:xfrm>
        <a:graphic>
          <a:graphicData uri="http://schemas.openxmlformats.org/drawingml/2006/table">
            <a:tbl>
              <a:tblPr/>
              <a:tblGrid>
                <a:gridCol w="1847848">
                  <a:extLst>
                    <a:ext uri="{9D8B030D-6E8A-4147-A177-3AD203B41FA5}">
                      <a16:colId xmlns:a16="http://schemas.microsoft.com/office/drawing/2014/main" val="2226246474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804190602"/>
                    </a:ext>
                  </a:extLst>
                </a:gridCol>
                <a:gridCol w="1331915">
                  <a:extLst>
                    <a:ext uri="{9D8B030D-6E8A-4147-A177-3AD203B41FA5}">
                      <a16:colId xmlns:a16="http://schemas.microsoft.com/office/drawing/2014/main" val="1812863277"/>
                    </a:ext>
                  </a:extLst>
                </a:gridCol>
              </a:tblGrid>
              <a:tr h="299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 algorithm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72700"/>
                  </a:ext>
                </a:extLst>
              </a:tr>
              <a:tr h="299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features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994755"/>
                  </a:ext>
                </a:extLst>
              </a:tr>
              <a:tr h="299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Positive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235888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245592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626182"/>
                  </a:ext>
                </a:extLst>
              </a:tr>
              <a:tr h="299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Negative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1408846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1414465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079517"/>
                  </a:ext>
                </a:extLst>
              </a:tr>
              <a:tr h="299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Positive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031447"/>
                  </a:ext>
                </a:extLst>
              </a:tr>
              <a:tr h="299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Negative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758351"/>
                  </a:ext>
                </a:extLst>
              </a:tr>
              <a:tr h="299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091309"/>
                  </a:ext>
                </a:extLst>
              </a:tr>
              <a:tr h="299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451256"/>
                  </a:ext>
                </a:extLst>
              </a:tr>
              <a:tr h="299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440242"/>
                  </a:ext>
                </a:extLst>
              </a:tr>
              <a:tr h="299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312430"/>
                  </a:ext>
                </a:extLst>
              </a:tr>
              <a:tr h="299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447215"/>
                  </a:ext>
                </a:extLst>
              </a:tr>
              <a:tr h="299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Balanced 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543038"/>
                  </a:ext>
                </a:extLst>
              </a:tr>
              <a:tr h="299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833473"/>
                  </a:ext>
                </a:extLst>
              </a:tr>
              <a:tr h="299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86894"/>
                  </a:ext>
                </a:extLst>
              </a:tr>
              <a:tr h="299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447364"/>
                  </a:ext>
                </a:extLst>
              </a:tr>
              <a:tr h="299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Cohen Kappa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6119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409BAD-EDA3-8951-F8CE-BCB8AAE5D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35444"/>
              </p:ext>
            </p:extLst>
          </p:nvPr>
        </p:nvGraphicFramePr>
        <p:xfrm>
          <a:off x="6096000" y="1790350"/>
          <a:ext cx="5772148" cy="4798695"/>
        </p:xfrm>
        <a:graphic>
          <a:graphicData uri="http://schemas.openxmlformats.org/drawingml/2006/table">
            <a:tbl>
              <a:tblPr/>
              <a:tblGrid>
                <a:gridCol w="2069896">
                  <a:extLst>
                    <a:ext uri="{9D8B030D-6E8A-4147-A177-3AD203B41FA5}">
                      <a16:colId xmlns:a16="http://schemas.microsoft.com/office/drawing/2014/main" val="2226246474"/>
                    </a:ext>
                  </a:extLst>
                </a:gridCol>
                <a:gridCol w="1682841">
                  <a:extLst>
                    <a:ext uri="{9D8B030D-6E8A-4147-A177-3AD203B41FA5}">
                      <a16:colId xmlns:a16="http://schemas.microsoft.com/office/drawing/2014/main" val="2804190602"/>
                    </a:ext>
                  </a:extLst>
                </a:gridCol>
                <a:gridCol w="2019411">
                  <a:extLst>
                    <a:ext uri="{9D8B030D-6E8A-4147-A177-3AD203B41FA5}">
                      <a16:colId xmlns:a16="http://schemas.microsoft.com/office/drawing/2014/main" val="1812863277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72700"/>
                  </a:ext>
                </a:extLst>
              </a:tr>
              <a:tr h="283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features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99475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Positive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240967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233642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62618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Negative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1406688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1407695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07951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Positive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30476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29469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03144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Negative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55970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63295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75835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091309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451256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44024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31243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44721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Balanced 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543038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83347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8689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44736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Cohen Kappa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611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738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1CF9C-365B-A318-87C9-DDCA6E3DB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71BA-2AD0-5F4D-E0AC-E677204C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ABC vs FPA </a:t>
            </a:r>
            <a:br>
              <a:rPr lang="en-US" b="1" dirty="0"/>
            </a:br>
            <a:r>
              <a:rPr lang="en-US" b="1" dirty="0"/>
              <a:t>after 100 generations</a:t>
            </a:r>
            <a:endParaRPr lang="en-IN" b="1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D7AFDA5-8BD3-23B7-7417-384C7A887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8" y="1504007"/>
            <a:ext cx="3772035" cy="262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CBA774A-0140-5EC2-BCD6-B5A1F02AE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7" y="4166195"/>
            <a:ext cx="3772036" cy="262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23AD2D26-FA4E-0F7D-7921-68CB0994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9" y="1462088"/>
            <a:ext cx="3804282" cy="26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CE157AED-CAD1-22CF-E33B-BB2A05B66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9" y="4166290"/>
            <a:ext cx="3771900" cy="262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3897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952AE-40D2-F0AF-4B15-76BFD0B33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5EFA-37C9-2758-A4A2-75F43305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ABC vs FPA </a:t>
            </a:r>
            <a:br>
              <a:rPr lang="en-US" b="1" dirty="0"/>
            </a:br>
            <a:r>
              <a:rPr lang="en-US" b="1" dirty="0"/>
              <a:t>after 100 generations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20086-EA50-37F2-907C-A745DC858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59" y="1317229"/>
            <a:ext cx="3423041" cy="263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7BDAC76D-3996-C27A-8C8A-35D969AE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47" y="4107260"/>
            <a:ext cx="3401353" cy="261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ED12574-8655-FC7C-C662-D4994F4F4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6" y="1317229"/>
            <a:ext cx="3497398" cy="268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6E312A0-086E-5759-F260-0782A4BEE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2" y="4083050"/>
            <a:ext cx="3432852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452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DC8A-04C1-B349-CF4E-BA9C32DE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20888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Comparison of results </a:t>
            </a:r>
            <a:br>
              <a:rPr lang="en-IN" b="1" dirty="0"/>
            </a:br>
            <a:r>
              <a:rPr lang="en-IN" b="1" dirty="0"/>
              <a:t>between ABC and FPA </a:t>
            </a:r>
            <a:br>
              <a:rPr lang="en-IN" b="1" dirty="0"/>
            </a:br>
            <a:r>
              <a:rPr lang="en-IN" b="1" dirty="0"/>
              <a:t>after 100 generations for Binary classifier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C9839A-0BF7-C4B5-09AF-43840F6C2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315952"/>
              </p:ext>
            </p:extLst>
          </p:nvPr>
        </p:nvGraphicFramePr>
        <p:xfrm>
          <a:off x="2800351" y="2721768"/>
          <a:ext cx="6915150" cy="3500440"/>
        </p:xfrm>
        <a:graphic>
          <a:graphicData uri="http://schemas.openxmlformats.org/drawingml/2006/table">
            <a:tbl>
              <a:tblPr/>
              <a:tblGrid>
                <a:gridCol w="1928813">
                  <a:extLst>
                    <a:ext uri="{9D8B030D-6E8A-4147-A177-3AD203B41FA5}">
                      <a16:colId xmlns:a16="http://schemas.microsoft.com/office/drawing/2014/main" val="1524887256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2309885484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956478496"/>
                    </a:ext>
                  </a:extLst>
                </a:gridCol>
              </a:tblGrid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379013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0.948 - 0.957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0.947 - 0.950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410728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0.893 - 0.915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768675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0.794 - 0.827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0.787 - 0.812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766080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0.841 - 0.869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0.834 - 0.848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865115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Score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0.887 - 0.906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0.883 - 0.895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73000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0.812 - 0.845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0.805 - 0.819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745575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NPV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0.958 - 0.965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0.957 - 0.962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539988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FDR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0.085 - 0.107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23613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Cohen Kappa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0.810 - 0.844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0.803 - 0.818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7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596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A3E204-2A03-35C3-E0E8-6C806389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 of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565B4-20D9-B3E7-7C8D-76E6EDE9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/>
              <a:t>Artificial Bee Colony: -</a:t>
            </a:r>
          </a:p>
          <a:p>
            <a:pPr lvl="1"/>
            <a:r>
              <a:rPr lang="en-IN" sz="2200" dirty="0"/>
              <a:t>Perf.(Number of generations=100)&gt;Perf.(Number of generations=5)</a:t>
            </a:r>
          </a:p>
          <a:p>
            <a:pPr marL="457200" lvl="1" indent="0">
              <a:buNone/>
            </a:pPr>
            <a:endParaRPr lang="en-IN" sz="2200" dirty="0"/>
          </a:p>
          <a:p>
            <a:r>
              <a:rPr lang="en-IN" sz="2200" b="1" dirty="0"/>
              <a:t>Flower Pollination Algorithm</a:t>
            </a:r>
          </a:p>
          <a:p>
            <a:pPr lvl="1"/>
            <a:r>
              <a:rPr lang="en-IN" sz="2200" dirty="0"/>
              <a:t>Perf.(Number of generations=100)&gt;Perf.(Number of generations=5)</a:t>
            </a:r>
          </a:p>
          <a:p>
            <a:pPr marL="457200" lvl="1" indent="0">
              <a:buNone/>
            </a:pPr>
            <a:endParaRPr lang="en-IN" sz="2200" dirty="0"/>
          </a:p>
          <a:p>
            <a:r>
              <a:rPr lang="en-IN" sz="2200" b="1" dirty="0"/>
              <a:t>Artificial Bee Colony vs Flower Pollination Algorithm (after 100 generations)</a:t>
            </a:r>
          </a:p>
          <a:p>
            <a:pPr lvl="1"/>
            <a:r>
              <a:rPr lang="en-IN" sz="2200" dirty="0"/>
              <a:t>Artificial Bee Colony &gt; Flower Pollination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8026358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4CF19-7DBB-4EEA-20FD-FD293761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71398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CB6C-93CB-B795-39C1-6B6176F4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Overview of papers in 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42661445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EDAB-B52E-0ED3-C97D-BF5A49FE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 Adapted Ant Colony Optimization for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7850-F0D6-5443-FA8D-E7CAE53C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SVM classifier was used</a:t>
            </a:r>
          </a:p>
          <a:p>
            <a:r>
              <a:rPr lang="en-IN" sz="2200" dirty="0"/>
              <a:t>Ant Colony Optimization used for feature selection.</a:t>
            </a:r>
          </a:p>
          <a:p>
            <a:r>
              <a:rPr lang="en-IN" sz="2200" dirty="0"/>
              <a:t>Datasets used: -</a:t>
            </a:r>
          </a:p>
          <a:p>
            <a:endParaRPr lang="en-IN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94D683-8F45-22A7-4795-36382AC34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81779"/>
              </p:ext>
            </p:extLst>
          </p:nvPr>
        </p:nvGraphicFramePr>
        <p:xfrm>
          <a:off x="1103312" y="3472814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098532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6094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84094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6501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Dataset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9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6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Hepatitis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5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0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Ionosphere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1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Dermatology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1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Spambase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08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Arrhythmie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7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Madellon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2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4076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9D35-F74A-B537-693A-C005D685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Multi-Label Feature Selection Based on Improved Ant Colony Optimization Algorithm with Dynamic Redundancy and Label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D8B3-832C-2E51-A336-DA5499830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4212"/>
            <a:ext cx="10515600" cy="4351338"/>
          </a:xfrm>
        </p:spPr>
        <p:txBody>
          <a:bodyPr>
            <a:normAutofit/>
          </a:bodyPr>
          <a:lstStyle/>
          <a:p>
            <a:r>
              <a:rPr lang="en-IN" sz="2200" dirty="0"/>
              <a:t>Datasets used: -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endParaRPr lang="en-IN" sz="2200" dirty="0"/>
          </a:p>
          <a:p>
            <a:r>
              <a:rPr lang="en-IN" sz="2200" dirty="0"/>
              <a:t>Evaluation metrics</a:t>
            </a:r>
          </a:p>
          <a:p>
            <a:endParaRPr lang="en-IN" sz="2200" dirty="0"/>
          </a:p>
          <a:p>
            <a:endParaRPr lang="en-IN" sz="2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6BFAC0-BE86-68AF-EA43-25FAAA429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85923"/>
              </p:ext>
            </p:extLst>
          </p:nvPr>
        </p:nvGraphicFramePr>
        <p:xfrm>
          <a:off x="1102916" y="2309654"/>
          <a:ext cx="8128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164378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60798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95385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4446753"/>
                    </a:ext>
                  </a:extLst>
                </a:gridCol>
              </a:tblGrid>
              <a:tr h="220795">
                <a:tc>
                  <a:txBody>
                    <a:bodyPr/>
                    <a:lstStyle/>
                    <a:p>
                      <a:r>
                        <a:rPr lang="en-IN" dirty="0"/>
                        <a:t>Dataset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4402"/>
                  </a:ext>
                </a:extLst>
              </a:tr>
              <a:tr h="220795">
                <a:tc>
                  <a:txBody>
                    <a:bodyPr/>
                    <a:lstStyle/>
                    <a:p>
                      <a:r>
                        <a:rPr lang="en-IN" dirty="0"/>
                        <a:t>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6800"/>
                  </a:ext>
                </a:extLst>
              </a:tr>
              <a:tr h="220795">
                <a:tc>
                  <a:txBody>
                    <a:bodyPr/>
                    <a:lstStyle/>
                    <a:p>
                      <a:r>
                        <a:rPr lang="en-IN" dirty="0"/>
                        <a:t>Enron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94378"/>
                  </a:ext>
                </a:extLst>
              </a:tr>
              <a:tr h="220795">
                <a:tc>
                  <a:txBody>
                    <a:bodyPr/>
                    <a:lstStyle/>
                    <a:p>
                      <a:r>
                        <a:rPr lang="en-IN" dirty="0"/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01525"/>
                  </a:ext>
                </a:extLst>
              </a:tr>
              <a:tr h="220795">
                <a:tc>
                  <a:txBody>
                    <a:bodyPr/>
                    <a:lstStyle/>
                    <a:p>
                      <a:r>
                        <a:rPr lang="en-IN" dirty="0"/>
                        <a:t>Emotions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54208"/>
                  </a:ext>
                </a:extLst>
              </a:tr>
              <a:tr h="220795">
                <a:tc>
                  <a:txBody>
                    <a:bodyPr/>
                    <a:lstStyle/>
                    <a:p>
                      <a:r>
                        <a:rPr lang="en-IN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46295"/>
                  </a:ext>
                </a:extLst>
              </a:tr>
              <a:tr h="220795">
                <a:tc>
                  <a:txBody>
                    <a:bodyPr/>
                    <a:lstStyle/>
                    <a:p>
                      <a:r>
                        <a:rPr lang="en-IN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60636"/>
                  </a:ext>
                </a:extLst>
              </a:tr>
              <a:tr h="220795">
                <a:tc>
                  <a:txBody>
                    <a:bodyPr/>
                    <a:lstStyle/>
                    <a:p>
                      <a:r>
                        <a:rPr lang="en-IN" dirty="0"/>
                        <a:t>Yeast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178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C6D137-92DD-70CB-25B1-75689316D617}"/>
              </a:ext>
            </a:extLst>
          </p:cNvPr>
          <p:cNvSpPr txBox="1"/>
          <p:nvPr/>
        </p:nvSpPr>
        <p:spPr>
          <a:xfrm>
            <a:off x="4171950" y="5591176"/>
            <a:ext cx="595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Hamming Loss</a:t>
            </a:r>
          </a:p>
          <a:p>
            <a:pPr marL="342900" indent="-342900">
              <a:buAutoNum type="arabicPeriod"/>
            </a:pPr>
            <a:r>
              <a:rPr lang="en-IN" dirty="0"/>
              <a:t>Average – Precision</a:t>
            </a:r>
          </a:p>
          <a:p>
            <a:pPr marL="342900" indent="-342900">
              <a:buAutoNum type="arabicPeriod"/>
            </a:pPr>
            <a:r>
              <a:rPr lang="en-IN" dirty="0"/>
              <a:t>One – error Loss</a:t>
            </a:r>
          </a:p>
          <a:p>
            <a:pPr marL="342900" indent="-342900">
              <a:buAutoNum type="arabicPeriod"/>
            </a:pPr>
            <a:r>
              <a:rPr lang="en-IN" dirty="0"/>
              <a:t>Micro – F1</a:t>
            </a:r>
          </a:p>
        </p:txBody>
      </p:sp>
    </p:spTree>
    <p:extLst>
      <p:ext uri="{BB962C8B-B14F-4D97-AF65-F5344CB8AC3E}">
        <p14:creationId xmlns:p14="http://schemas.microsoft.com/office/powerpoint/2010/main" val="72698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F443-2FB7-1F9F-9E49-4CA42979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Analysis and selection of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C96BD-BC74-79C2-CC24-83ED6BFF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Seven opensource cybersecurity datasets were fetched and analysed based on following parameters: -</a:t>
            </a:r>
          </a:p>
          <a:p>
            <a:pPr lvl="1"/>
            <a:r>
              <a:rPr lang="en-IN" sz="2200" dirty="0"/>
              <a:t>Number of records</a:t>
            </a:r>
          </a:p>
          <a:p>
            <a:pPr lvl="1"/>
            <a:r>
              <a:rPr lang="en-IN" sz="2200" dirty="0"/>
              <a:t>Number of features</a:t>
            </a:r>
          </a:p>
          <a:p>
            <a:pPr lvl="1"/>
            <a:r>
              <a:rPr lang="en-IN" sz="2200" dirty="0"/>
              <a:t>Number of duplicates</a:t>
            </a:r>
          </a:p>
          <a:p>
            <a:pPr lvl="1"/>
            <a:r>
              <a:rPr lang="en-IN" sz="2200" dirty="0"/>
              <a:t>Number of null records</a:t>
            </a:r>
          </a:p>
          <a:p>
            <a:r>
              <a:rPr lang="en-IN" sz="2200" dirty="0"/>
              <a:t>Based on above parameters, CIC dataset was selected.</a:t>
            </a:r>
          </a:p>
          <a:p>
            <a:r>
              <a:rPr lang="en-IN" sz="2200" dirty="0"/>
              <a:t>Properties of the dataset: -</a:t>
            </a:r>
          </a:p>
          <a:p>
            <a:pPr lvl="1"/>
            <a:r>
              <a:rPr lang="en-IN" sz="2200" dirty="0"/>
              <a:t>Naturally captured, overcomes drawbacks of synthetic datasets.</a:t>
            </a:r>
          </a:p>
          <a:p>
            <a:pPr lvl="1"/>
            <a:r>
              <a:rPr lang="en-IN" sz="2200" dirty="0"/>
              <a:t>No null records</a:t>
            </a:r>
          </a:p>
          <a:p>
            <a:pPr lvl="1"/>
            <a:r>
              <a:rPr lang="en-IN" sz="2200" dirty="0"/>
              <a:t>Very large volume of data: 9167581 records and 57 independent features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652111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26F1-1676-3FA0-EABE-9A686A0B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Intrusion Detection in KDD99 Dataset using SVM – PSO and Feature Reduction with 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6452-AB2E-2C01-62D3-FD5C46E0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351338"/>
          </a:xfrm>
        </p:spPr>
        <p:txBody>
          <a:bodyPr>
            <a:normAutofit/>
          </a:bodyPr>
          <a:lstStyle/>
          <a:p>
            <a:r>
              <a:rPr lang="en-IN" sz="2200" dirty="0"/>
              <a:t>Particle Swarm Optimization was used to obtain best subset of features.</a:t>
            </a:r>
          </a:p>
          <a:p>
            <a:r>
              <a:rPr lang="en-IN" sz="2200" dirty="0"/>
              <a:t>SVM classifier was used.</a:t>
            </a:r>
          </a:p>
          <a:p>
            <a:r>
              <a:rPr lang="en-IN" sz="2200" dirty="0"/>
              <a:t>Dataset: KDD Cup 99</a:t>
            </a:r>
          </a:p>
          <a:p>
            <a:r>
              <a:rPr lang="en-IN" sz="2200" dirty="0"/>
              <a:t>Evaluation metrics: -</a:t>
            </a:r>
          </a:p>
          <a:p>
            <a:pPr lvl="1"/>
            <a:r>
              <a:rPr lang="en-IN" sz="2200" dirty="0"/>
              <a:t>Accuracy</a:t>
            </a:r>
          </a:p>
          <a:p>
            <a:pPr lvl="1"/>
            <a:r>
              <a:rPr lang="en-IN" sz="2200" dirty="0"/>
              <a:t>Detection Rate</a:t>
            </a:r>
          </a:p>
          <a:p>
            <a:pPr lvl="1"/>
            <a:r>
              <a:rPr lang="en-IN" sz="2200" dirty="0"/>
              <a:t>False Alarm</a:t>
            </a:r>
          </a:p>
        </p:txBody>
      </p:sp>
    </p:spTree>
    <p:extLst>
      <p:ext uri="{BB962C8B-B14F-4D97-AF65-F5344CB8AC3E}">
        <p14:creationId xmlns:p14="http://schemas.microsoft.com/office/powerpoint/2010/main" val="34564495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D36C-B71D-1AB3-53A0-3D75839F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Evolving optimized decision rules for intrusion detection using Particle Swarm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B148-9622-834C-D275-DD38A0EA6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IN" sz="2200" dirty="0"/>
              <a:t>Particle Swarm Optimization was used for feature selection.</a:t>
            </a:r>
          </a:p>
          <a:p>
            <a:r>
              <a:rPr lang="en-IN" sz="2200" dirty="0"/>
              <a:t>6 decision tree classifiers were used: -</a:t>
            </a:r>
          </a:p>
          <a:p>
            <a:pPr marL="0" indent="0">
              <a:buNone/>
            </a:pPr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r>
              <a:rPr lang="en-IN" sz="2200" dirty="0"/>
              <a:t>Evaluation metrics: -</a:t>
            </a:r>
          </a:p>
          <a:p>
            <a:pPr lvl="1"/>
            <a:r>
              <a:rPr lang="en-IN" sz="2200" dirty="0"/>
              <a:t>Detection percentage</a:t>
            </a:r>
          </a:p>
          <a:p>
            <a:pPr lvl="1"/>
            <a:r>
              <a:rPr lang="en-IN" sz="2200" dirty="0"/>
              <a:t>Error percentage</a:t>
            </a:r>
          </a:p>
          <a:p>
            <a:pPr lvl="1"/>
            <a:r>
              <a:rPr lang="en-IN" sz="2200" dirty="0"/>
              <a:t>False Positive</a:t>
            </a:r>
          </a:p>
          <a:p>
            <a:pPr lvl="1"/>
            <a:r>
              <a:rPr lang="en-IN" sz="2200" dirty="0"/>
              <a:t>Precision</a:t>
            </a:r>
          </a:p>
          <a:p>
            <a:pPr lvl="1"/>
            <a:r>
              <a:rPr lang="en-IN" sz="2200" dirty="0"/>
              <a:t>Recall</a:t>
            </a:r>
          </a:p>
          <a:p>
            <a:endParaRPr lang="en-IN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8E45A-BF14-EDB1-13CA-19A167B186AC}"/>
              </a:ext>
            </a:extLst>
          </p:cNvPr>
          <p:cNvSpPr/>
          <p:nvPr/>
        </p:nvSpPr>
        <p:spPr>
          <a:xfrm>
            <a:off x="1028700" y="2800349"/>
            <a:ext cx="6257925" cy="1400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 dirty="0"/>
              <a:t>Decision Stump                    4. Naïve Bayes Tree</a:t>
            </a:r>
          </a:p>
          <a:p>
            <a:pPr marL="342900" indent="-342900">
              <a:buAutoNum type="arabicPeriod"/>
            </a:pPr>
            <a:r>
              <a:rPr lang="en-IN" dirty="0"/>
              <a:t>C 4.5                                       5. Random Forest</a:t>
            </a:r>
          </a:p>
          <a:p>
            <a:pPr marL="342900" indent="-342900">
              <a:buAutoNum type="arabicPeriod"/>
            </a:pPr>
            <a:r>
              <a:rPr lang="en-IN" dirty="0"/>
              <a:t>Random Tree                        6. Representative Tree Model</a:t>
            </a:r>
          </a:p>
        </p:txBody>
      </p:sp>
    </p:spTree>
    <p:extLst>
      <p:ext uri="{BB962C8B-B14F-4D97-AF65-F5344CB8AC3E}">
        <p14:creationId xmlns:p14="http://schemas.microsoft.com/office/powerpoint/2010/main" val="26408694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52D3-630D-C755-0E4F-5800D672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 Artificial Immune System for Classification with Local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C495-A849-5516-8C4E-8F70A522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3 classification algorithms were used: -</a:t>
            </a:r>
          </a:p>
          <a:p>
            <a:pPr lvl="1"/>
            <a:r>
              <a:rPr lang="en-IN" sz="2200" dirty="0"/>
              <a:t>SVM</a:t>
            </a:r>
          </a:p>
          <a:p>
            <a:pPr lvl="1"/>
            <a:r>
              <a:rPr lang="en-IN" sz="2200" dirty="0"/>
              <a:t>KNN</a:t>
            </a:r>
          </a:p>
          <a:p>
            <a:r>
              <a:rPr lang="en-IN" sz="2200" dirty="0"/>
              <a:t>Datasets: -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4A5717-2ABB-C1A9-8AE8-2E3503DC3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06557"/>
              </p:ext>
            </p:extLst>
          </p:nvPr>
        </p:nvGraphicFramePr>
        <p:xfrm>
          <a:off x="2667000" y="2983230"/>
          <a:ext cx="81280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384905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0261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57698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08745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Dataset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0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Ionosphere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1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4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Breast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38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61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18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Heart </a:t>
                      </a:r>
                      <a:r>
                        <a:rPr lang="en-IN" dirty="0" err="1"/>
                        <a:t>Statlog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0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Cleveland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7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9368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F839-D13E-F9B4-62E3-FFE40771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Artificial Bee Colony Optimization for Feature Selection in Opinion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487D-48E0-7B5F-1C7B-3629D1A2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Artificial Bee Colony algorithm was used for feature selection.</a:t>
            </a:r>
          </a:p>
          <a:p>
            <a:r>
              <a:rPr lang="en-IN" sz="2200" dirty="0"/>
              <a:t>3 machine learning algorithms were used: -</a:t>
            </a:r>
          </a:p>
          <a:p>
            <a:pPr lvl="1"/>
            <a:r>
              <a:rPr lang="en-IN" sz="2200" dirty="0"/>
              <a:t>Naïve Bayes</a:t>
            </a:r>
          </a:p>
          <a:p>
            <a:pPr lvl="1"/>
            <a:r>
              <a:rPr lang="en-IN" sz="2200" dirty="0"/>
              <a:t>Fuzzy Unordered Rule Induction Algorithm</a:t>
            </a:r>
          </a:p>
          <a:p>
            <a:pPr lvl="1"/>
            <a:r>
              <a:rPr lang="en-IN" sz="2200" dirty="0"/>
              <a:t>Ripple Down Rule Learners</a:t>
            </a:r>
          </a:p>
          <a:p>
            <a:r>
              <a:rPr lang="en-IN" sz="2200" dirty="0"/>
              <a:t>Dataset: - Internet movie database</a:t>
            </a:r>
          </a:p>
          <a:p>
            <a:r>
              <a:rPr lang="en-IN" sz="2200" dirty="0"/>
              <a:t>Evaluation metrics: -</a:t>
            </a:r>
          </a:p>
          <a:p>
            <a:pPr lvl="1"/>
            <a:r>
              <a:rPr lang="en-IN" sz="2200" dirty="0"/>
              <a:t>Classification accuracy</a:t>
            </a:r>
          </a:p>
          <a:p>
            <a:pPr lvl="1"/>
            <a:r>
              <a:rPr lang="en-IN" sz="2200" dirty="0"/>
              <a:t>RMSE</a:t>
            </a:r>
          </a:p>
          <a:p>
            <a:pPr lvl="1"/>
            <a:r>
              <a:rPr lang="en-IN" sz="2200" dirty="0"/>
              <a:t>Precision</a:t>
            </a:r>
          </a:p>
          <a:p>
            <a:pPr lvl="1"/>
            <a:r>
              <a:rPr lang="en-IN" sz="2200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40289283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A968-0690-4D3D-B6EE-5A93DC08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feature selection based on Artificial Bee Colony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964E-501D-F0BE-F269-DD6157FAD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Artificial Bee Colony algorithm was used for feature selection.</a:t>
            </a:r>
          </a:p>
          <a:p>
            <a:r>
              <a:rPr lang="en-IN" sz="2200" dirty="0"/>
              <a:t>Evaluation metrics: Accuracy</a:t>
            </a:r>
          </a:p>
          <a:p>
            <a:r>
              <a:rPr lang="en-IN" sz="2200" dirty="0"/>
              <a:t>Datasets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EE6AB2-CCD8-E17B-616E-776700682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80611"/>
              </p:ext>
            </p:extLst>
          </p:nvPr>
        </p:nvGraphicFramePr>
        <p:xfrm>
          <a:off x="3073400" y="2707956"/>
          <a:ext cx="77597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263">
                  <a:extLst>
                    <a:ext uri="{9D8B030D-6E8A-4147-A177-3AD203B41FA5}">
                      <a16:colId xmlns:a16="http://schemas.microsoft.com/office/drawing/2014/main" val="4135156115"/>
                    </a:ext>
                  </a:extLst>
                </a:gridCol>
                <a:gridCol w="1652587">
                  <a:extLst>
                    <a:ext uri="{9D8B030D-6E8A-4147-A177-3AD203B41FA5}">
                      <a16:colId xmlns:a16="http://schemas.microsoft.com/office/drawing/2014/main" val="233568553"/>
                    </a:ext>
                  </a:extLst>
                </a:gridCol>
                <a:gridCol w="1939925">
                  <a:extLst>
                    <a:ext uri="{9D8B030D-6E8A-4147-A177-3AD203B41FA5}">
                      <a16:colId xmlns:a16="http://schemas.microsoft.com/office/drawing/2014/main" val="3190245412"/>
                    </a:ext>
                  </a:extLst>
                </a:gridCol>
                <a:gridCol w="1939925">
                  <a:extLst>
                    <a:ext uri="{9D8B030D-6E8A-4147-A177-3AD203B41FA5}">
                      <a16:colId xmlns:a16="http://schemas.microsoft.com/office/drawing/2014/main" val="1646210703"/>
                    </a:ext>
                  </a:extLst>
                </a:gridCol>
              </a:tblGrid>
              <a:tr h="330575">
                <a:tc>
                  <a:txBody>
                    <a:bodyPr/>
                    <a:lstStyle/>
                    <a:p>
                      <a:r>
                        <a:rPr lang="en-IN" dirty="0"/>
                        <a:t>Dataset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64212"/>
                  </a:ext>
                </a:extLst>
              </a:tr>
              <a:tr h="330575">
                <a:tc>
                  <a:txBody>
                    <a:bodyPr/>
                    <a:lstStyle/>
                    <a:p>
                      <a:r>
                        <a:rPr lang="en-IN" dirty="0"/>
                        <a:t>Image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569777"/>
                  </a:ext>
                </a:extLst>
              </a:tr>
              <a:tr h="330575">
                <a:tc>
                  <a:txBody>
                    <a:bodyPr/>
                    <a:lstStyle/>
                    <a:p>
                      <a:r>
                        <a:rPr lang="en-IN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020440"/>
                  </a:ext>
                </a:extLst>
              </a:tr>
              <a:tr h="330575">
                <a:tc>
                  <a:txBody>
                    <a:bodyPr/>
                    <a:lstStyle/>
                    <a:p>
                      <a:r>
                        <a:rPr lang="en-IN" dirty="0"/>
                        <a:t>Breast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68461"/>
                  </a:ext>
                </a:extLst>
              </a:tr>
              <a:tr h="330575">
                <a:tc>
                  <a:txBody>
                    <a:bodyPr/>
                    <a:lstStyle/>
                    <a:p>
                      <a:r>
                        <a:rPr lang="en-IN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50190"/>
                  </a:ext>
                </a:extLst>
              </a:tr>
              <a:tr h="330575">
                <a:tc>
                  <a:txBody>
                    <a:bodyPr/>
                    <a:lstStyle/>
                    <a:p>
                      <a:r>
                        <a:rPr lang="en-IN" dirty="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01396"/>
                  </a:ext>
                </a:extLst>
              </a:tr>
              <a:tr h="330575">
                <a:tc>
                  <a:txBody>
                    <a:bodyPr/>
                    <a:lstStyle/>
                    <a:p>
                      <a:r>
                        <a:rPr lang="en-IN" dirty="0"/>
                        <a:t>Heart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36222"/>
                  </a:ext>
                </a:extLst>
              </a:tr>
              <a:tr h="330575">
                <a:tc>
                  <a:txBody>
                    <a:bodyPr/>
                    <a:lstStyle/>
                    <a:p>
                      <a:r>
                        <a:rPr lang="en-IN" dirty="0"/>
                        <a:t>Heart </a:t>
                      </a:r>
                      <a:r>
                        <a:rPr lang="en-IN" dirty="0" err="1"/>
                        <a:t>Statlog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687249"/>
                  </a:ext>
                </a:extLst>
              </a:tr>
              <a:tr h="330575">
                <a:tc>
                  <a:txBody>
                    <a:bodyPr/>
                    <a:lstStyle/>
                    <a:p>
                      <a:r>
                        <a:rPr lang="en-IN" dirty="0"/>
                        <a:t>Hepatic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98439"/>
                  </a:ext>
                </a:extLst>
              </a:tr>
              <a:tr h="330575">
                <a:tc>
                  <a:txBody>
                    <a:bodyPr/>
                    <a:lstStyle/>
                    <a:p>
                      <a:r>
                        <a:rPr lang="en-IN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88603"/>
                  </a:ext>
                </a:extLst>
              </a:tr>
              <a:tr h="330575">
                <a:tc>
                  <a:txBody>
                    <a:bodyPr/>
                    <a:lstStyle/>
                    <a:p>
                      <a:r>
                        <a:rPr lang="en-IN" dirty="0"/>
                        <a:t>Labor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6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2422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808E-7FA0-F908-F7E3-A1F1FA7F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 Two-Stage Feature Selection Approach Based on Artificial Bee Colony and Adaptive LASSO in 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0FA8-28CC-D0F8-8945-172FA838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IN" sz="2200" dirty="0"/>
              <a:t>Number of generations = 300</a:t>
            </a:r>
          </a:p>
          <a:p>
            <a:r>
              <a:rPr lang="en-IN" sz="2200" dirty="0"/>
              <a:t>4 datasets were used: -</a:t>
            </a:r>
          </a:p>
          <a:p>
            <a:pPr lvl="1"/>
            <a:r>
              <a:rPr lang="en-IN" sz="2200" dirty="0"/>
              <a:t>Communities and crime dataset</a:t>
            </a:r>
          </a:p>
          <a:p>
            <a:pPr lvl="1"/>
            <a:r>
              <a:rPr lang="en-IN" sz="2200" dirty="0"/>
              <a:t>Large scale wave energy farm dataset</a:t>
            </a:r>
          </a:p>
          <a:p>
            <a:pPr lvl="1"/>
            <a:r>
              <a:rPr lang="en-IN" sz="2200" dirty="0"/>
              <a:t>Insurance company benchmark dataset</a:t>
            </a:r>
          </a:p>
          <a:p>
            <a:pPr lvl="1"/>
            <a:r>
              <a:rPr lang="en-IN" sz="2200" dirty="0"/>
              <a:t>Federal reserve economic dataset</a:t>
            </a:r>
          </a:p>
          <a:p>
            <a:r>
              <a:rPr lang="en-IN" sz="2200" dirty="0"/>
              <a:t>3 evaluation metrics were used: -</a:t>
            </a:r>
          </a:p>
          <a:p>
            <a:pPr lvl="1"/>
            <a:r>
              <a:rPr lang="en-IN" sz="2200" dirty="0"/>
              <a:t>Accuracy</a:t>
            </a:r>
          </a:p>
          <a:p>
            <a:pPr lvl="1"/>
            <a:r>
              <a:rPr lang="en-IN" sz="2200" dirty="0"/>
              <a:t>Specificity</a:t>
            </a:r>
          </a:p>
          <a:p>
            <a:pPr lvl="1"/>
            <a:r>
              <a:rPr lang="en-IN" sz="2200" dirty="0"/>
              <a:t>Sensitivity</a:t>
            </a:r>
          </a:p>
        </p:txBody>
      </p:sp>
    </p:spTree>
    <p:extLst>
      <p:ext uri="{BB962C8B-B14F-4D97-AF65-F5344CB8AC3E}">
        <p14:creationId xmlns:p14="http://schemas.microsoft.com/office/powerpoint/2010/main" val="15986623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6850-B637-028F-5284-53D73E5A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Artificial Bee Colony Approach for Optimizing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56CB-97AE-954E-B2FA-18AEDF80C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Artificial Bee Colony algorithm was used for feature selection.</a:t>
            </a:r>
          </a:p>
          <a:p>
            <a:r>
              <a:rPr lang="en-IN" sz="2200" dirty="0"/>
              <a:t>Evaluation metric: Accuracy</a:t>
            </a:r>
          </a:p>
          <a:p>
            <a:r>
              <a:rPr lang="en-IN" sz="2200" dirty="0"/>
              <a:t>Datasets: -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A68F51-7922-1C57-319E-FE352E99A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59464"/>
              </p:ext>
            </p:extLst>
          </p:nvPr>
        </p:nvGraphicFramePr>
        <p:xfrm>
          <a:off x="1146174" y="3155315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76">
                  <a:extLst>
                    <a:ext uri="{9D8B030D-6E8A-4147-A177-3AD203B41FA5}">
                      <a16:colId xmlns:a16="http://schemas.microsoft.com/office/drawing/2014/main" val="733996257"/>
                    </a:ext>
                  </a:extLst>
                </a:gridCol>
                <a:gridCol w="1724024">
                  <a:extLst>
                    <a:ext uri="{9D8B030D-6E8A-4147-A177-3AD203B41FA5}">
                      <a16:colId xmlns:a16="http://schemas.microsoft.com/office/drawing/2014/main" val="2339889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26826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088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Dataset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75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Heart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Dermatology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Hepatitis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6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Lung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6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Pima Indian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5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Wisconsin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39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Lymphograhy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6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4805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BA8F-5603-E9C3-AD24-52B553AC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Binary Flower Pollination Algorithm and its Application to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3180-92EF-2FF4-662E-E80C57309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Flower Pollination algorithm was used for feature selection.</a:t>
            </a:r>
          </a:p>
          <a:p>
            <a:r>
              <a:rPr lang="en-IN" sz="2200" dirty="0"/>
              <a:t>Machine Learning algorithm: Optimum Path Forest.</a:t>
            </a:r>
          </a:p>
          <a:p>
            <a:r>
              <a:rPr lang="en-IN" sz="2200" dirty="0"/>
              <a:t>Fitness function: Accuracy</a:t>
            </a:r>
          </a:p>
          <a:p>
            <a:r>
              <a:rPr lang="en-IN" sz="2200" dirty="0"/>
              <a:t>Datasets: -</a:t>
            </a:r>
          </a:p>
          <a:p>
            <a:endParaRPr lang="en-IN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8AF7E2-F562-69A3-E1FF-D75C49C39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98920"/>
              </p:ext>
            </p:extLst>
          </p:nvPr>
        </p:nvGraphicFramePr>
        <p:xfrm>
          <a:off x="1203326" y="359473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72506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16497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1922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8302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Dataset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39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GLI-85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83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SMKCAN 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3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TOX 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76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 10P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0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22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255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3C40-AE15-95A3-FB78-2B1DC50C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 Binary Clonal Flower Pollination for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4E8C-D0E2-8443-CA2E-AE00F50D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Flower Pollination Algorithm was used for feature selection.</a:t>
            </a:r>
          </a:p>
          <a:p>
            <a:r>
              <a:rPr lang="en-IN" sz="2200" dirty="0"/>
              <a:t>Evaluation metric: Accuracy</a:t>
            </a:r>
          </a:p>
          <a:p>
            <a:r>
              <a:rPr lang="en-IN" sz="2200" dirty="0"/>
              <a:t>Dataset: -</a:t>
            </a:r>
          </a:p>
          <a:p>
            <a:pPr marL="0" indent="0">
              <a:buNone/>
            </a:pPr>
            <a:endParaRPr lang="en-IN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998462-924A-86E1-9159-E66F58585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95874"/>
              </p:ext>
            </p:extLst>
          </p:nvPr>
        </p:nvGraphicFramePr>
        <p:xfrm>
          <a:off x="1146175" y="3095625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964441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781268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886612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716237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2492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Dataset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Samples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8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Australian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 1 = 307</a:t>
                      </a:r>
                    </a:p>
                    <a:p>
                      <a:r>
                        <a:rPr lang="en-IN" dirty="0"/>
                        <a:t>Class 2 = 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2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Breast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 1 = 458</a:t>
                      </a:r>
                    </a:p>
                    <a:p>
                      <a:r>
                        <a:rPr lang="en-IN" dirty="0"/>
                        <a:t>Class 2 = 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4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German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 1 = 7000</a:t>
                      </a:r>
                    </a:p>
                    <a:p>
                      <a:r>
                        <a:rPr lang="en-IN" dirty="0"/>
                        <a:t>Class 2 = 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55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7329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A3CA-03D8-B412-769B-EB895F3F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Flower pollination algorithm: A novel approach for multi objective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B009-F1AA-90F7-7116-B8221C1D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Extend Flower Pollination Algorithm from single objective optimization to multi-objective optimization.</a:t>
            </a:r>
          </a:p>
          <a:p>
            <a:r>
              <a:rPr lang="en-IN" sz="2200" dirty="0"/>
              <a:t>Use of structural design methods for optimization: -</a:t>
            </a:r>
          </a:p>
          <a:p>
            <a:pPr lvl="1"/>
            <a:r>
              <a:rPr lang="en-IN" sz="2200" dirty="0"/>
              <a:t>Welded Beam design</a:t>
            </a:r>
          </a:p>
          <a:p>
            <a:pPr lvl="1"/>
            <a:r>
              <a:rPr lang="en-IN" sz="2200" dirty="0"/>
              <a:t>Disc break design</a:t>
            </a:r>
          </a:p>
        </p:txBody>
      </p:sp>
    </p:spTree>
    <p:extLst>
      <p:ext uri="{BB962C8B-B14F-4D97-AF65-F5344CB8AC3E}">
        <p14:creationId xmlns:p14="http://schemas.microsoft.com/office/powerpoint/2010/main" val="290502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B392-1461-A601-B9C0-62F2B0DB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4F3D-F086-D334-7967-6E49186AD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Removal of duplicates.</a:t>
            </a:r>
          </a:p>
          <a:p>
            <a:r>
              <a:rPr lang="en-IN" sz="2200" dirty="0"/>
              <a:t>Handling outliers using two methods: -</a:t>
            </a:r>
          </a:p>
          <a:p>
            <a:pPr lvl="1"/>
            <a:r>
              <a:rPr lang="en-IN" sz="2200" dirty="0" err="1"/>
              <a:t>Winsorization</a:t>
            </a:r>
            <a:endParaRPr lang="en-IN" sz="2200" dirty="0"/>
          </a:p>
          <a:p>
            <a:pPr lvl="1"/>
            <a:r>
              <a:rPr lang="en-IN" sz="2200" dirty="0"/>
              <a:t>Imputation with median</a:t>
            </a:r>
          </a:p>
          <a:p>
            <a:r>
              <a:rPr lang="en-IN" sz="2200" dirty="0"/>
              <a:t>Handling negative values by imputing them with median</a:t>
            </a:r>
          </a:p>
          <a:p>
            <a:r>
              <a:rPr lang="en-IN" sz="2200" dirty="0"/>
              <a:t>Removing features with only one unique value.</a:t>
            </a:r>
          </a:p>
          <a:p>
            <a:pPr marL="0" indent="0">
              <a:buNone/>
            </a:pP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845754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EA56-99FD-31FF-5918-342BC519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253682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Examples to illustrate computation of values for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38404034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C712-5229-CBC9-DB5D-60B60EC9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ECA8-A623-82A3-CB3C-1F37CCA0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Accuracy= TP+TN/TP+TN+FP+FN</a:t>
            </a:r>
          </a:p>
          <a:p>
            <a:pPr marL="0" indent="0">
              <a:buNone/>
            </a:pPr>
            <a:r>
              <a:rPr lang="en-IN" sz="2200" dirty="0"/>
              <a:t>Accuracy=(1400635+236160)</a:t>
            </a:r>
          </a:p>
          <a:p>
            <a:pPr marL="0" indent="0">
              <a:buNone/>
            </a:pPr>
            <a:r>
              <a:rPr lang="en-IN" sz="2200" dirty="0"/>
              <a:t>                   /(1400635+236160+36529+60777)</a:t>
            </a:r>
          </a:p>
          <a:p>
            <a:pPr marL="0" indent="0">
              <a:buNone/>
            </a:pPr>
            <a:r>
              <a:rPr lang="en-IN" sz="2200" dirty="0"/>
              <a:t>                 = 0.944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E1AE8-ADC0-578C-CFC7-07E22F2C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649288"/>
            <a:ext cx="3276600" cy="104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C036E-EDF3-9515-2ECB-E12AC8C5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75" y="1974851"/>
            <a:ext cx="327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816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52D5-6AF8-85D4-AAF7-BD9D5CA0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B19A8-CAA5-0391-ED40-353C5282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Precision= TP/TP+FP</a:t>
            </a:r>
          </a:p>
          <a:p>
            <a:pPr marL="0" indent="0">
              <a:buNone/>
            </a:pPr>
            <a:r>
              <a:rPr lang="en-IN" sz="2200" dirty="0"/>
              <a:t>Precision= 236160/(236160+36529)</a:t>
            </a:r>
          </a:p>
          <a:p>
            <a:pPr marL="0" indent="0">
              <a:buNone/>
            </a:pPr>
            <a:r>
              <a:rPr lang="en-IN" sz="2200" dirty="0"/>
              <a:t>                = 0.866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ED935-29B6-2D69-F300-0C66238F9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649288"/>
            <a:ext cx="3276600" cy="104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AF846E-6BD0-F49B-6C0C-8DACF0C2A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75" y="1974851"/>
            <a:ext cx="327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819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E6E-08BB-9D77-F38E-E1C35BD8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F3AE-C992-115E-86DE-384118DFE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Recall= TP/TP+FN</a:t>
            </a:r>
          </a:p>
          <a:p>
            <a:pPr marL="0" indent="0">
              <a:buNone/>
            </a:pPr>
            <a:r>
              <a:rPr lang="en-IN" sz="2200" dirty="0"/>
              <a:t>Recall= 236160/(236160+60777)</a:t>
            </a:r>
          </a:p>
          <a:p>
            <a:pPr marL="0" indent="0">
              <a:buNone/>
            </a:pPr>
            <a:r>
              <a:rPr lang="en-IN" sz="2200" dirty="0"/>
              <a:t>          = 0.795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6EB2C-9373-6F0D-13DB-328A2FFD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649288"/>
            <a:ext cx="3276600" cy="104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E4DCCF-B4CC-59FA-2D68-398DD7D2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75" y="1974851"/>
            <a:ext cx="327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245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1C77-E97F-15FD-30A7-602079CB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F1-Score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5A09-E551-A939-6CD7-FF05A615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F1-Score= 2*(Precision*Recall)</a:t>
            </a:r>
          </a:p>
          <a:p>
            <a:pPr marL="0" indent="0">
              <a:buNone/>
            </a:pPr>
            <a:r>
              <a:rPr lang="en-IN" sz="2200" dirty="0"/>
              <a:t>                   /(</a:t>
            </a:r>
            <a:r>
              <a:rPr lang="en-IN" sz="2200" dirty="0" err="1"/>
              <a:t>Precision+Recall</a:t>
            </a:r>
            <a:r>
              <a:rPr lang="en-IN" sz="2200" dirty="0"/>
              <a:t>)</a:t>
            </a:r>
          </a:p>
          <a:p>
            <a:pPr marL="0" indent="0">
              <a:buNone/>
            </a:pPr>
            <a:r>
              <a:rPr lang="en-IN" sz="2200" dirty="0"/>
              <a:t>                 = 2*(0.866*0.795)/(0.866+0.795)</a:t>
            </a:r>
          </a:p>
          <a:p>
            <a:pPr marL="0" indent="0">
              <a:buNone/>
            </a:pPr>
            <a:r>
              <a:rPr lang="en-IN" sz="2200" dirty="0"/>
              <a:t>                 = 0.829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EB487-C391-2A0E-DE17-499A086B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649288"/>
            <a:ext cx="32766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E7FBA9-C218-BA8E-AFC1-CBDF975F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75" y="1974851"/>
            <a:ext cx="327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006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3CAF-A19D-34EF-E104-76D2EE4E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Balanced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9869-A4E3-562C-D562-553C2069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Balanced accuracy = (Sensitivity + Specificity)/2</a:t>
            </a:r>
          </a:p>
          <a:p>
            <a:pPr marL="0" indent="0">
              <a:buNone/>
            </a:pPr>
            <a:r>
              <a:rPr lang="en-IN" sz="2200" dirty="0"/>
              <a:t>Sensitivity = TP/(TP+FN) = True Positive Rate</a:t>
            </a:r>
          </a:p>
          <a:p>
            <a:pPr marL="0" indent="0">
              <a:buNone/>
            </a:pPr>
            <a:r>
              <a:rPr lang="en-IN" sz="2200" dirty="0"/>
              <a:t>Specificity = TN/(TN+FP) = True Negative Rate</a:t>
            </a:r>
          </a:p>
          <a:p>
            <a:pPr marL="0" indent="0">
              <a:buNone/>
            </a:pPr>
            <a:r>
              <a:rPr lang="en-IN" sz="2200" dirty="0"/>
              <a:t>Sensitivity = 236160/(236160+60777) = 0.795</a:t>
            </a:r>
          </a:p>
          <a:p>
            <a:pPr marL="0" indent="0">
              <a:buNone/>
            </a:pPr>
            <a:r>
              <a:rPr lang="en-IN" sz="2200" dirty="0"/>
              <a:t>Specificity = 1400635/(1400635+36529) = 0.974</a:t>
            </a:r>
          </a:p>
          <a:p>
            <a:pPr marL="0" indent="0">
              <a:buNone/>
            </a:pPr>
            <a:r>
              <a:rPr lang="en-IN" sz="2200" dirty="0"/>
              <a:t>Balanced accuracy = (0.795+0.974)/2</a:t>
            </a:r>
          </a:p>
          <a:p>
            <a:pPr marL="0" indent="0">
              <a:buNone/>
            </a:pPr>
            <a:r>
              <a:rPr lang="en-IN" sz="2200" dirty="0"/>
              <a:t>                                 = 0.885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D8520-0944-3534-FA8C-6BFA65E63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649288"/>
            <a:ext cx="32766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D25367-686A-5E71-1313-EEC5735A1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75" y="1974851"/>
            <a:ext cx="327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418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E35C-C1D8-678A-AC17-9D045F18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Matthews Correlation Coefficient (MCC)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B575-16E0-723B-2FC9-B159908EB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4007"/>
            <a:ext cx="10515600" cy="3332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MCC = [(TN*TP)-(FP*FN)]/sqrt([TP+FN]*[FP+TP]*[TN+FP]*[FN+TP])</a:t>
            </a:r>
          </a:p>
          <a:p>
            <a:pPr marL="0" indent="0">
              <a:buNone/>
            </a:pPr>
            <a:r>
              <a:rPr lang="en-IN" sz="2200" dirty="0"/>
              <a:t>         = 0.797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99AB6-AB50-F2CE-7D33-CD410FB2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925" y="1518443"/>
            <a:ext cx="32766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59D9C6-528B-30A0-BD9A-73F1EAEDE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1518443"/>
            <a:ext cx="327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45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3456-6F84-474A-B734-3852FF8B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Negative Predictive Value (NPV)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70C6-FA47-F0E2-ED32-7ECD92B7B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NPV = TN/TN+FN</a:t>
            </a:r>
          </a:p>
          <a:p>
            <a:pPr marL="0" indent="0">
              <a:buNone/>
            </a:pPr>
            <a:r>
              <a:rPr lang="en-IN" sz="2200" dirty="0"/>
              <a:t>        = 1400635/(1400635+60777)</a:t>
            </a:r>
          </a:p>
          <a:p>
            <a:pPr marL="0" indent="0">
              <a:buNone/>
            </a:pPr>
            <a:r>
              <a:rPr lang="en-IN" sz="2200" dirty="0"/>
              <a:t>        = 0.958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FBBB5-D7F5-E258-A2E3-184C43212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0" y="649288"/>
            <a:ext cx="32766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55F2CF-1E2B-CB47-AA6A-E663C695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0" y="1974851"/>
            <a:ext cx="327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099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F73F-BBBC-9FDF-2A8D-15CEE715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False Discovery Rate (FDR)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0469-AD8A-6306-9DEF-6BDF7FC9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FDR = 1 - PPV</a:t>
            </a:r>
          </a:p>
          <a:p>
            <a:pPr marL="0" indent="0">
              <a:buNone/>
            </a:pPr>
            <a:r>
              <a:rPr lang="en-IN" sz="2200" dirty="0"/>
              <a:t>PPV = TP/(TP+FP)</a:t>
            </a:r>
          </a:p>
          <a:p>
            <a:pPr marL="0" indent="0">
              <a:buNone/>
            </a:pPr>
            <a:r>
              <a:rPr lang="en-IN" sz="2200" dirty="0"/>
              <a:t>PPV = 236160/(236160+36529) = 0.866</a:t>
            </a:r>
          </a:p>
          <a:p>
            <a:pPr marL="0" indent="0">
              <a:buNone/>
            </a:pPr>
            <a:r>
              <a:rPr lang="en-IN" sz="2200" dirty="0"/>
              <a:t>FDR = 1- 0.866 = 0.134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2EA0B-15CA-0A7D-6801-56AAC5B5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649288"/>
            <a:ext cx="32766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B86F08-EADF-BC0E-5B03-FA1DEC73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75" y="1974851"/>
            <a:ext cx="327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47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B8C3-F54D-F5DE-9F1B-D3FAF5E4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Cohen Kappa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7C62-ACD1-EB81-0DB4-59A09228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/>
              <a:t>Actual = Malicious -&gt; FN+TP = 60777+236160</a:t>
            </a:r>
          </a:p>
          <a:p>
            <a:pPr marL="0" indent="0">
              <a:buNone/>
            </a:pPr>
            <a:r>
              <a:rPr lang="en-IN" sz="2200" dirty="0"/>
              <a:t>                                                   = 296937 = 17%</a:t>
            </a:r>
          </a:p>
          <a:p>
            <a:pPr marL="0" indent="0">
              <a:buNone/>
            </a:pPr>
            <a:r>
              <a:rPr lang="en-IN" sz="2200" dirty="0"/>
              <a:t>Actual = Benign -&gt; TN+ FP = 1400635+36529</a:t>
            </a:r>
          </a:p>
          <a:p>
            <a:pPr marL="0" indent="0">
              <a:buNone/>
            </a:pPr>
            <a:r>
              <a:rPr lang="en-IN" sz="2200" dirty="0"/>
              <a:t>                                               = 1437164 = 83%</a:t>
            </a:r>
          </a:p>
          <a:p>
            <a:pPr marL="0" indent="0">
              <a:buNone/>
            </a:pPr>
            <a:r>
              <a:rPr lang="en-IN" sz="2200" dirty="0"/>
              <a:t>Predicted = Malicious -&gt; TP+FP = 236160+36529 = 272689 = 16%</a:t>
            </a:r>
          </a:p>
          <a:p>
            <a:pPr marL="0" indent="0">
              <a:buNone/>
            </a:pPr>
            <a:r>
              <a:rPr lang="en-IN" sz="2200" dirty="0"/>
              <a:t>Predicted = Benign -&gt; TN+FN = 1400635+60777 = 1461412 = 84%</a:t>
            </a:r>
          </a:p>
          <a:p>
            <a:pPr marL="0" indent="0">
              <a:buNone/>
            </a:pPr>
            <a:r>
              <a:rPr lang="en-IN" sz="2200" dirty="0"/>
              <a:t>P(Actual and Predicted) = 0.17*0.16 = 0.0272</a:t>
            </a:r>
          </a:p>
          <a:p>
            <a:pPr marL="0" indent="0">
              <a:buNone/>
            </a:pPr>
            <a:r>
              <a:rPr lang="en-IN" sz="2200" dirty="0"/>
              <a:t>P(Actual’ and Predicted’) = 0.83*0.84 = 0.6972</a:t>
            </a:r>
          </a:p>
          <a:p>
            <a:pPr marL="0" indent="0">
              <a:buNone/>
            </a:pPr>
            <a:r>
              <a:rPr lang="en-IN" sz="2200" dirty="0"/>
              <a:t>Pe=0.0272+0.6972=0.7244</a:t>
            </a:r>
          </a:p>
          <a:p>
            <a:pPr marL="0" indent="0">
              <a:buNone/>
            </a:pPr>
            <a:r>
              <a:rPr lang="en-IN" sz="2200" dirty="0"/>
              <a:t>Po=Accuracy = 0.944</a:t>
            </a:r>
          </a:p>
          <a:p>
            <a:pPr marL="0" indent="0">
              <a:buNone/>
            </a:pPr>
            <a:r>
              <a:rPr lang="en-IN" sz="2200" dirty="0"/>
              <a:t>k=(0.944-0.7244)/(1-0.7244) = 0.796</a:t>
            </a: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9131C-BA18-8315-1B40-9E6FC9DC7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649288"/>
            <a:ext cx="32766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9462DF-5F74-E6B3-2D47-5DFEC53E7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75" y="1974851"/>
            <a:ext cx="327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6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0E3C65-7C58-8153-8DA6-744B637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93687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9784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C3FC-CCEE-061D-AB17-AB2BE1B6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Class imbalance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5C54-C435-E5DD-8348-BBC1DFB9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Visualization of class imbalance in the dataset using Bar chart.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Figure 1: Visualizing class imbalance for binary class classification                            Figure 2: Visualizing class imbalance for multi class classification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                                                                                                                                        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894C3F-6CD9-D220-928A-A298097F9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743" y="2219122"/>
            <a:ext cx="4029637" cy="2886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97B178-395D-EB11-5589-8356FB756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9122"/>
            <a:ext cx="3848639" cy="28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8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3698</Words>
  <Application>Microsoft Office PowerPoint</Application>
  <PresentationFormat>Widescreen</PresentationFormat>
  <Paragraphs>1084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Calibri</vt:lpstr>
      <vt:lpstr>Calibri Light</vt:lpstr>
      <vt:lpstr>Office Theme</vt:lpstr>
      <vt:lpstr>To Establish Baseline for Threat Detection</vt:lpstr>
      <vt:lpstr>Goals of the project</vt:lpstr>
      <vt:lpstr>Summary of literature survey</vt:lpstr>
      <vt:lpstr>Gaps observed in literature survey</vt:lpstr>
      <vt:lpstr>Cybersecurity use cases in the industry</vt:lpstr>
      <vt:lpstr>Analysis and selection of datasets</vt:lpstr>
      <vt:lpstr>Data pre-processing</vt:lpstr>
      <vt:lpstr>Exploratory Data Analysis</vt:lpstr>
      <vt:lpstr>Class imbalance in the dataset</vt:lpstr>
      <vt:lpstr>Visualizing and interpreting distribution of each feature</vt:lpstr>
      <vt:lpstr>Pyramid chart for binary classification of each feature</vt:lpstr>
      <vt:lpstr>Pyramid chart for binary classification of each feature</vt:lpstr>
      <vt:lpstr>Visualization based on descriptive statistics</vt:lpstr>
      <vt:lpstr>Flowchart to build test dataset</vt:lpstr>
      <vt:lpstr>PowerPoint Presentation</vt:lpstr>
      <vt:lpstr>Heuristic algorithms</vt:lpstr>
      <vt:lpstr>Artificial Bee Colony optimization</vt:lpstr>
      <vt:lpstr>PowerPoint Presentation</vt:lpstr>
      <vt:lpstr>Flower Pollination Algorithm</vt:lpstr>
      <vt:lpstr>PowerPoint Presentation</vt:lpstr>
      <vt:lpstr>Machine Learning algorithm</vt:lpstr>
      <vt:lpstr>Evaluation metrics</vt:lpstr>
      <vt:lpstr>Scaling of independent features</vt:lpstr>
      <vt:lpstr>PowerPoint Presentation</vt:lpstr>
      <vt:lpstr>Defining objective function for feature selection</vt:lpstr>
      <vt:lpstr>Reason to emphasis on  optimal number of features</vt:lpstr>
      <vt:lpstr>Model complexity vs Error</vt:lpstr>
      <vt:lpstr>Example to illustrate computation of objective value </vt:lpstr>
      <vt:lpstr>Illustration to explain impact of penalty on overall computation</vt:lpstr>
      <vt:lpstr>Configurations during feature selection and model training</vt:lpstr>
      <vt:lpstr>Evaluation of classifiers</vt:lpstr>
      <vt:lpstr>Evaluation results for Binary classification</vt:lpstr>
      <vt:lpstr>Evaluation results for Binary classification</vt:lpstr>
      <vt:lpstr>Evaluation results for Multi-class classification</vt:lpstr>
      <vt:lpstr>Comparison of results  between ABC and FPA  after 5 generations for Binary classifier</vt:lpstr>
      <vt:lpstr>Summary of evaluation</vt:lpstr>
      <vt:lpstr>Conclusions</vt:lpstr>
      <vt:lpstr>Future scope</vt:lpstr>
      <vt:lpstr>Future scope</vt:lpstr>
      <vt:lpstr>Binary Classifier performance after performing  feature selection for 100 generations on Imbalanced test dataset with Standard Scaler</vt:lpstr>
      <vt:lpstr>PowerPoint Presentation</vt:lpstr>
      <vt:lpstr>PowerPoint Presentation</vt:lpstr>
      <vt:lpstr>ABC: Artificial Bee Colony</vt:lpstr>
      <vt:lpstr>ABC: Artificial Bee Colony</vt:lpstr>
      <vt:lpstr>ABC: Artificial Bee Colony</vt:lpstr>
      <vt:lpstr>PowerPoint Presentation</vt:lpstr>
      <vt:lpstr>PowerPoint Presentation</vt:lpstr>
      <vt:lpstr>FPA: Flower Pollination Algorithm</vt:lpstr>
      <vt:lpstr>FPA: Flower Pollination Algorithm</vt:lpstr>
      <vt:lpstr>FPA: Flower Pollination Algorithm</vt:lpstr>
      <vt:lpstr>ABC vs FPA  after 100 generations</vt:lpstr>
      <vt:lpstr>ABC vs FPA  after 100 generations</vt:lpstr>
      <vt:lpstr>ABC vs FPA  after 100 generations</vt:lpstr>
      <vt:lpstr>Comparison of results  between ABC and FPA  after 100 generations for Binary classifier</vt:lpstr>
      <vt:lpstr>Summary of evaluation</vt:lpstr>
      <vt:lpstr>Thank you</vt:lpstr>
      <vt:lpstr>Overview of papers in literature survey</vt:lpstr>
      <vt:lpstr>An Adapted Ant Colony Optimization for Feature Selection</vt:lpstr>
      <vt:lpstr>Multi-Label Feature Selection Based on Improved Ant Colony Optimization Algorithm with Dynamic Redundancy and Label Dependence</vt:lpstr>
      <vt:lpstr>Intrusion Detection in KDD99 Dataset using SVM – PSO and Feature Reduction with Information Gain</vt:lpstr>
      <vt:lpstr>Evolving optimized decision rules for intrusion detection using Particle Swarm Paradigm</vt:lpstr>
      <vt:lpstr>An Artificial Immune System for Classification with Local Feature Selection</vt:lpstr>
      <vt:lpstr>Artificial Bee Colony Optimization for Feature Selection in Opinion Mining</vt:lpstr>
      <vt:lpstr>Data feature selection based on Artificial Bee Colony algorithm</vt:lpstr>
      <vt:lpstr>A Two-Stage Feature Selection Approach Based on Artificial Bee Colony and Adaptive LASSO in High-Dimensional data</vt:lpstr>
      <vt:lpstr>Artificial Bee Colony Approach for Optimizing Feature Selection</vt:lpstr>
      <vt:lpstr>Binary Flower Pollination Algorithm and its Application to Feature Selection</vt:lpstr>
      <vt:lpstr>A Binary Clonal Flower Pollination for Feature Selection</vt:lpstr>
      <vt:lpstr>Flower pollination algorithm: A novel approach for multi objective optimization</vt:lpstr>
      <vt:lpstr>Examples to illustrate computation of values for Evaluation metrics</vt:lpstr>
      <vt:lpstr>Accuracy</vt:lpstr>
      <vt:lpstr>Precision</vt:lpstr>
      <vt:lpstr>Recall</vt:lpstr>
      <vt:lpstr>F1-Score</vt:lpstr>
      <vt:lpstr>Balanced accuracy</vt:lpstr>
      <vt:lpstr>Matthews Correlation Coefficient (MCC)</vt:lpstr>
      <vt:lpstr>Negative Predictive Value (NPV)</vt:lpstr>
      <vt:lpstr>False Discovery Rate (FDR)</vt:lpstr>
      <vt:lpstr>Cohen Kappa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Taruchit Goyal</dc:creator>
  <cp:lastModifiedBy>Taruchit Goyal</cp:lastModifiedBy>
  <cp:revision>91</cp:revision>
  <dcterms:created xsi:type="dcterms:W3CDTF">2025-02-27T09:09:11Z</dcterms:created>
  <dcterms:modified xsi:type="dcterms:W3CDTF">2025-03-16T09:01:30Z</dcterms:modified>
</cp:coreProperties>
</file>