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9" r:id="rId12"/>
    <p:sldId id="270" r:id="rId13"/>
    <p:sldId id="271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5" r:id="rId24"/>
    <p:sldId id="287" r:id="rId25"/>
    <p:sldId id="286" r:id="rId26"/>
    <p:sldId id="288" r:id="rId27"/>
    <p:sldId id="289" r:id="rId28"/>
    <p:sldId id="297" r:id="rId29"/>
    <p:sldId id="291" r:id="rId30"/>
    <p:sldId id="290" r:id="rId31"/>
    <p:sldId id="292" r:id="rId32"/>
    <p:sldId id="293" r:id="rId33"/>
    <p:sldId id="295" r:id="rId34"/>
    <p:sldId id="29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8600-6908-8E7F-4CE0-E948A395B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1EDD-175B-2591-8A7D-5D146D1EE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3747-12EC-8BE2-B9BF-3C1E2173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0286-FB2A-6C2E-0A95-F1A3BD54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C169-A4D3-BFC0-3FE3-D1976EE2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8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BA8C-C790-31A4-2B03-314D314DA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10D56-ABC2-2C69-1166-DDB87D1D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CE469-C156-48F0-B7C9-ADEF969F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83E44-493C-6AFA-F460-E7B3B42A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E4273-493F-2913-2308-FADB445E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9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D541E-37C4-7FEE-95F6-DDA4253A44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DF8B1-0104-3ECC-5A8F-62895E37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120E-9906-5842-A67D-0830F798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0D385-CEF3-0272-1E5E-0C75E4E3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E558-6556-D39D-DC2F-E715E76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43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C212-05A0-FF2F-9F5C-454AFD95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58C93-E19A-4BAB-9490-02211B7F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40B-D19F-E4CB-92F7-2E4DBFA3D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DB19-A485-F2D5-F46A-37BF12BA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7509-F151-D115-946D-73A3467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79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F57A-EAAD-A981-2B3B-765CBE16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BDAA-52E6-7239-CF62-2753ED65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EC60-EAE8-3BE3-1163-84773F27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22AF-B5E4-84CC-01CC-7D378F53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688C-AC95-3E64-8053-D45ACCC4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5CF9-4A72-A409-943C-2E158E87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C0371-EE4B-61CA-786A-C68804AFC7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FDB8-D696-933D-2A74-A4CF09B19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5A1A0-87ED-1DA1-45EF-35ED1F7D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D5128-F45E-BD52-2BC6-BB3072B42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407A8-20D5-5B42-B358-3676305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25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A5E1-87D6-FD32-0914-F32B602C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3404-DE07-8168-3292-AAE3D0B3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E582C-5617-F4B1-C6F8-EF75560FE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45F97-67E3-4B4C-BC02-EC7BB5FC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39C3E-5DF0-FEC0-96F6-0B726A9CA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DC155-9477-43C6-889C-7BC1E7A4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61C54-CE58-13D3-0122-E9AFA3E2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899A1-ED16-92F4-DB6B-852170FD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7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41EC-0E87-5923-F926-9FCE3638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9A2D8-4A89-1064-D4F7-EF23E327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82102-F221-D9B2-FA1E-2C0CCD04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BD1F5-43A3-C55E-8673-B5CCCD82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38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A7357-F604-0106-5C22-1747759F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FDA38-1F3F-906E-AE96-42700DF2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65AFC-2286-1120-C7C2-4ADAAA1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47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438BF-0430-7B44-7F0A-06AE136B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1B64-CD44-0D47-15A4-23E4D030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4D4C-8A62-CAFF-626A-B9A03C8AA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C1429-E196-9EC6-5C60-40E3D300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3B9E1-CF72-E9E8-A0F2-44B9B1D1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11D2B-85DC-C5DA-F3E9-9864198F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78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0504-80B3-5228-5DDD-783EF434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0A52B8-684D-7B90-D185-2A1B68DE8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09C0-59DE-3C34-FB93-1E8EFDCEA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851D8-33E4-622E-A840-E5B9A93CC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1EB3D-4219-B9F3-98D0-3B610253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44BEE-8D8B-6F49-004B-8AE8DB0F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61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E4A6C-87FC-FACD-C866-B116BE492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7D5EB-B60A-8B5B-48B8-E6E428911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B2BF0-A746-AE07-BCC0-92D2DB20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7089-1CD6-4FAE-B215-25FEF76C9BA7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9DD57-CB08-8F4A-21E6-533ECD281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6AA61-D972-7E8F-8B83-15A6413D9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EB99-4676-4728-93D6-6776FEC53C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37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3A4C-2E8C-E79A-E4CE-D72DD183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IN" dirty="0"/>
              <a:t>To Establish Baseline for Threat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12190-DFED-6D3C-EF85-4CDCC025B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IN" sz="1600" b="1" dirty="0"/>
              <a:t>Name:</a:t>
            </a:r>
            <a:r>
              <a:rPr lang="en-IN" sz="1600" dirty="0"/>
              <a:t> Goyal Taruchit Tarun Chitra</a:t>
            </a:r>
          </a:p>
          <a:p>
            <a:pPr algn="just"/>
            <a:r>
              <a:rPr lang="en-IN" sz="1600" b="1" dirty="0"/>
              <a:t>BITS ID:</a:t>
            </a:r>
            <a:r>
              <a:rPr lang="en-IN" sz="1600" dirty="0"/>
              <a:t> 2022DC04496</a:t>
            </a:r>
          </a:p>
          <a:p>
            <a:pPr algn="just"/>
            <a:r>
              <a:rPr lang="en-IN" sz="1600" b="1" dirty="0"/>
              <a:t>Course:</a:t>
            </a:r>
            <a:r>
              <a:rPr lang="en-IN" sz="1600" dirty="0"/>
              <a:t> WILP M Tech Data Science and Engineering</a:t>
            </a:r>
          </a:p>
          <a:p>
            <a:pPr algn="just"/>
            <a:r>
              <a:rPr lang="en-IN" sz="1600" b="1" dirty="0"/>
              <a:t>Supervisor:</a:t>
            </a:r>
            <a:r>
              <a:rPr lang="en-IN" sz="1600" dirty="0"/>
              <a:t> Ms. </a:t>
            </a:r>
            <a:r>
              <a:rPr lang="en-IN" sz="1600" dirty="0" err="1"/>
              <a:t>Prathibha</a:t>
            </a:r>
            <a:r>
              <a:rPr lang="en-IN" sz="1600" dirty="0"/>
              <a:t> Rao</a:t>
            </a:r>
          </a:p>
          <a:p>
            <a:pPr algn="just"/>
            <a:r>
              <a:rPr lang="en-IN" sz="1600" b="1" dirty="0"/>
              <a:t>Institute:</a:t>
            </a:r>
            <a:r>
              <a:rPr lang="en-IN" sz="1600" dirty="0"/>
              <a:t> Birla Institute of Technology and Science Pilani</a:t>
            </a:r>
          </a:p>
          <a:p>
            <a:pPr algn="just"/>
            <a:r>
              <a:rPr lang="en-IN" sz="1600" b="1" dirty="0"/>
              <a:t>Month and year</a:t>
            </a:r>
            <a:r>
              <a:rPr lang="en-IN" sz="1600" dirty="0"/>
              <a:t>: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591273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8EBA-79C4-71F9-C6FF-A189F0FB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Visualizing and interpreting distribution of each feature</a:t>
            </a:r>
          </a:p>
        </p:txBody>
      </p:sp>
      <p:pic>
        <p:nvPicPr>
          <p:cNvPr id="9" name="Image 34">
            <a:extLst>
              <a:ext uri="{FF2B5EF4-FFF2-40B4-BE49-F238E27FC236}">
                <a16:creationId xmlns:a16="http://schemas.microsoft.com/office/drawing/2014/main" id="{CE80B2E2-6A36-2FB7-9ADF-9A661C894DF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96000" y="1829590"/>
            <a:ext cx="5181600" cy="26027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E200ED-F71F-E8AB-067C-D8D494B07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4571260"/>
            <a:ext cx="5181600" cy="731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3: Histogram to visualization distribution of </a:t>
            </a:r>
            <a:r>
              <a:rPr lang="en-IN" sz="1100" dirty="0" err="1"/>
              <a:t>Bwd</a:t>
            </a:r>
            <a:r>
              <a:rPr lang="en-IN" sz="1100" dirty="0"/>
              <a:t> IAT Mean</a:t>
            </a: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12" name="Image 30">
            <a:extLst>
              <a:ext uri="{FF2B5EF4-FFF2-40B4-BE49-F238E27FC236}">
                <a16:creationId xmlns:a16="http://schemas.microsoft.com/office/drawing/2014/main" id="{FFE1145A-6DBC-6FD6-8A2A-DF3B35805371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5312" y="1856942"/>
            <a:ext cx="5181600" cy="2602766"/>
          </a:xfrm>
          <a:prstGeom prst="rect">
            <a:avLst/>
          </a:prstGeom>
        </p:spPr>
      </p:pic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6B707AA4-43DD-BA8B-2877-268F39B3E838}"/>
              </a:ext>
            </a:extLst>
          </p:cNvPr>
          <p:cNvSpPr txBox="1">
            <a:spLocks/>
          </p:cNvSpPr>
          <p:nvPr/>
        </p:nvSpPr>
        <p:spPr>
          <a:xfrm>
            <a:off x="6305551" y="4571259"/>
            <a:ext cx="5181600" cy="73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100" dirty="0"/>
              <a:t>Figure 4: Histogram to visualization distribution of </a:t>
            </a:r>
            <a:r>
              <a:rPr lang="en-IN" sz="1100" dirty="0" err="1"/>
              <a:t>Fwd</a:t>
            </a:r>
            <a:r>
              <a:rPr lang="en-IN" sz="1100" dirty="0"/>
              <a:t> PSH Flags</a:t>
            </a:r>
          </a:p>
        </p:txBody>
      </p:sp>
    </p:spTree>
    <p:extLst>
      <p:ext uri="{BB962C8B-B14F-4D97-AF65-F5344CB8AC3E}">
        <p14:creationId xmlns:p14="http://schemas.microsoft.com/office/powerpoint/2010/main" val="414999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EF846-F4E2-F7F6-3323-86D714BB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Pyramid chart for binary classification of each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765E1-6FBE-C1B2-C872-E6D49E51B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4793455"/>
            <a:ext cx="5181600" cy="747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5: Pyramid chart for Flow Duration w.r.t </a:t>
            </a:r>
            <a:r>
              <a:rPr lang="en-IN" sz="1100" dirty="0" err="1"/>
              <a:t>isMalicious</a:t>
            </a: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D5060-8ADF-DE7C-679E-C3A1827E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793454"/>
            <a:ext cx="5181600" cy="747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6: Pyramid chart for Flow Packets/s w.r.t </a:t>
            </a:r>
            <a:r>
              <a:rPr lang="en-IN" sz="1100" dirty="0" err="1"/>
              <a:t>isMalicious</a:t>
            </a:r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8ED0F-FF07-0BFE-F8A6-CA0543780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4608221" cy="2909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D895B3-5DA9-8A68-A98B-780795A69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9"/>
            <a:ext cx="4043800" cy="282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81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A712-2C02-1D83-2815-C8822484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Pyramid chart for binary classification of each feature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18F95-4EF0-354C-5591-97F52B5A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4895847"/>
            <a:ext cx="5181600" cy="647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7: Pyramid chart for </a:t>
            </a:r>
            <a:r>
              <a:rPr lang="en-IN" sz="1100" dirty="0" err="1"/>
              <a:t>Fwd</a:t>
            </a:r>
            <a:r>
              <a:rPr lang="en-IN" sz="1100" dirty="0"/>
              <a:t> Packets/s w.r.t </a:t>
            </a:r>
            <a:r>
              <a:rPr lang="en-IN" sz="1100" dirty="0" err="1"/>
              <a:t>isMalicious</a:t>
            </a: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25805-EF6A-9B23-7F3B-3C9DA3244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895846"/>
            <a:ext cx="5181600" cy="647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8: Pyramid chart for Init </a:t>
            </a:r>
            <a:r>
              <a:rPr lang="en-IN" sz="1100" dirty="0" err="1"/>
              <a:t>Bwd</a:t>
            </a:r>
            <a:r>
              <a:rPr lang="en-IN" sz="1100" dirty="0"/>
              <a:t> Win Bytes w.r.t </a:t>
            </a:r>
            <a:r>
              <a:rPr lang="en-IN" sz="1100" dirty="0" err="1"/>
              <a:t>isMalicious</a:t>
            </a:r>
            <a:endParaRPr lang="en-IN" sz="1100" dirty="0"/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45D6C-63F9-2D02-2EDC-012319A72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8629"/>
            <a:ext cx="3924848" cy="2800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68AA6-22F6-4185-7608-D3FDB8FDC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933366"/>
            <a:ext cx="4058216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9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1629-C634-90F3-9641-A5AC42024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 based on 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B86B3-015D-A070-9F77-C85E60841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2425" y="4552947"/>
            <a:ext cx="5181600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9: Stacked bar chart for comparison of </a:t>
            </a:r>
            <a:r>
              <a:rPr lang="en-IN" sz="1100" dirty="0" err="1"/>
              <a:t>isMalicious</a:t>
            </a:r>
            <a:r>
              <a:rPr lang="en-IN" sz="1100" dirty="0"/>
              <a:t> for zero and non-zero values of </a:t>
            </a:r>
            <a:r>
              <a:rPr lang="en-IN" sz="1100" dirty="0" err="1"/>
              <a:t>Bwd</a:t>
            </a:r>
            <a:r>
              <a:rPr lang="en-IN" sz="1100" dirty="0"/>
              <a:t> Packets Length Total</a:t>
            </a:r>
          </a:p>
          <a:p>
            <a:pPr marL="0" indent="0">
              <a:buNone/>
            </a:pPr>
            <a:endParaRPr lang="en-IN" sz="1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3576A-9E14-D69A-B1E7-19CB725D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552946"/>
            <a:ext cx="5181600" cy="804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100" dirty="0"/>
              <a:t>Figure 10: Stacked bar chart for comparison of </a:t>
            </a:r>
            <a:r>
              <a:rPr lang="en-IN" sz="1100" dirty="0" err="1"/>
              <a:t>isMalicious</a:t>
            </a:r>
            <a:r>
              <a:rPr lang="en-IN" sz="1100" dirty="0"/>
              <a:t> for zero and non-zero values of </a:t>
            </a:r>
            <a:r>
              <a:rPr lang="en-IN" sz="1100" dirty="0" err="1"/>
              <a:t>Fwd</a:t>
            </a:r>
            <a:r>
              <a:rPr lang="en-IN" sz="1100" dirty="0"/>
              <a:t> Packet Length Std</a:t>
            </a:r>
          </a:p>
          <a:p>
            <a:pPr marL="0" indent="0">
              <a:buNone/>
            </a:pPr>
            <a:endParaRPr lang="en-IN" sz="11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C1543-2FFF-136D-5E7C-4263FB238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8" y="1935789"/>
            <a:ext cx="3496163" cy="23720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DD0B77-38C9-FD05-A2F0-741B3FC36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54815"/>
            <a:ext cx="356284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5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457D-FCD4-52A0-4049-59025155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3950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Flowchart to build test dataset</a:t>
            </a:r>
          </a:p>
        </p:txBody>
      </p:sp>
    </p:spTree>
    <p:extLst>
      <p:ext uri="{BB962C8B-B14F-4D97-AF65-F5344CB8AC3E}">
        <p14:creationId xmlns:p14="http://schemas.microsoft.com/office/powerpoint/2010/main" val="925143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27BA72-46D1-6782-C9A5-D25D440B4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49" y="0"/>
            <a:ext cx="4532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760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A1FB-0E17-1797-9AB6-55B5822E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Heuristic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2193-6976-79B0-DD4C-599011A5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There are over 40 nature inspired heuristic algorithms.</a:t>
            </a:r>
          </a:p>
          <a:p>
            <a:r>
              <a:rPr lang="en-IN" sz="2200" dirty="0"/>
              <a:t>3 Es of heuristic algorithms: -</a:t>
            </a:r>
          </a:p>
          <a:p>
            <a:pPr lvl="1"/>
            <a:r>
              <a:rPr lang="en-IN" sz="2200" dirty="0"/>
              <a:t>Exploration</a:t>
            </a:r>
          </a:p>
          <a:p>
            <a:pPr lvl="1"/>
            <a:r>
              <a:rPr lang="en-IN" sz="2200" dirty="0"/>
              <a:t>Exploitation</a:t>
            </a:r>
          </a:p>
          <a:p>
            <a:pPr lvl="1"/>
            <a:r>
              <a:rPr lang="en-IN" sz="2200" dirty="0"/>
              <a:t>Evolution</a:t>
            </a:r>
          </a:p>
          <a:p>
            <a:r>
              <a:rPr lang="en-IN" sz="2200" dirty="0"/>
              <a:t>Following two algorithms were studied and implemented for feature selection: -</a:t>
            </a:r>
          </a:p>
          <a:p>
            <a:pPr lvl="1"/>
            <a:r>
              <a:rPr lang="en-IN" sz="2200" dirty="0"/>
              <a:t>Artificial Bee Colony optimization</a:t>
            </a:r>
          </a:p>
          <a:p>
            <a:pPr lvl="1"/>
            <a:r>
              <a:rPr lang="en-IN" sz="2200" dirty="0"/>
              <a:t>Flower Pollination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41768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9D2C4-EE11-78BA-0F71-D65673D7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Artificial Bee Colony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BFF27-0DD0-63FB-023D-250138E3B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3 major phases: -</a:t>
            </a:r>
          </a:p>
          <a:p>
            <a:pPr lvl="1"/>
            <a:r>
              <a:rPr lang="en-IN" sz="2200" dirty="0"/>
              <a:t>Employed bee phase</a:t>
            </a:r>
          </a:p>
          <a:p>
            <a:pPr lvl="1"/>
            <a:r>
              <a:rPr lang="en-IN" sz="2200" dirty="0"/>
              <a:t>Onlooker bee phase</a:t>
            </a:r>
          </a:p>
          <a:p>
            <a:pPr lvl="1"/>
            <a:r>
              <a:rPr lang="en-IN" sz="2200" dirty="0"/>
              <a:t>Scout bee phase</a:t>
            </a:r>
          </a:p>
          <a:p>
            <a:r>
              <a:rPr lang="en-IN" sz="2200" dirty="0"/>
              <a:t>Uses a different objective function and fitness function, unlike other heuristic algorithms.</a:t>
            </a:r>
          </a:p>
          <a:p>
            <a:r>
              <a:rPr lang="en-IN" sz="2200" dirty="0"/>
              <a:t>Perform Greedy search for comparing current solution with partner solution and select the best among them</a:t>
            </a:r>
          </a:p>
          <a:p>
            <a:r>
              <a:rPr lang="en-IN" sz="2200" dirty="0"/>
              <a:t>It searches for partner solution in neighbourhood of current solution.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73030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EBC1B1-3E21-B08C-F47E-5E01849A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26" y="0"/>
            <a:ext cx="3344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24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EE71-9EEC-8DA3-E589-3E96A4B0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Flower Pollination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6579C-8892-1199-8F7E-DF416B91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2 major phases: -</a:t>
            </a:r>
          </a:p>
          <a:p>
            <a:pPr lvl="1"/>
            <a:r>
              <a:rPr lang="en-IN" sz="2200" dirty="0"/>
              <a:t>Global pollination</a:t>
            </a:r>
          </a:p>
          <a:p>
            <a:pPr lvl="1"/>
            <a:r>
              <a:rPr lang="en-IN" sz="2200" dirty="0"/>
              <a:t>Local pollination</a:t>
            </a:r>
          </a:p>
          <a:p>
            <a:r>
              <a:rPr lang="en-IN" sz="2200" dirty="0"/>
              <a:t>In Global pollination, it searches for new solutions using Levy distribution.</a:t>
            </a:r>
          </a:p>
          <a:p>
            <a:r>
              <a:rPr lang="en-IN" sz="2200" dirty="0"/>
              <a:t>In Local pollination, it searches for new solutions using Normal distribution.</a:t>
            </a:r>
          </a:p>
          <a:p>
            <a:r>
              <a:rPr lang="en-IN" sz="2200" dirty="0"/>
              <a:t>Switch probability helps to determine which phase gets executed in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89086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D924-50E6-B276-C9C4-6F3809E4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Goals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BF1A-8EF3-5C96-28FB-F2F7B464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To build binary class and multi-class classifiers to detect and differentiate between malicious and benign events in a network.</a:t>
            </a:r>
          </a:p>
          <a:p>
            <a:r>
              <a:rPr lang="en-IN" sz="2200" dirty="0"/>
              <a:t>To use heuristic algorithms for feature selection to optimally train the classifiers.</a:t>
            </a:r>
          </a:p>
          <a:p>
            <a:r>
              <a:rPr lang="en-IN" sz="2200" dirty="0"/>
              <a:t>To build benchmark on quality of results that can be achieved without usage of advance methods like Deep learning and Graph Neural Networks</a:t>
            </a:r>
          </a:p>
          <a:p>
            <a:r>
              <a:rPr lang="en-IN" sz="2200" dirty="0"/>
              <a:t>Robust evaluation of models and understand the reasons for the outcomes observed</a:t>
            </a:r>
          </a:p>
        </p:txBody>
      </p:sp>
    </p:spTree>
    <p:extLst>
      <p:ext uri="{BB962C8B-B14F-4D97-AF65-F5344CB8AC3E}">
        <p14:creationId xmlns:p14="http://schemas.microsoft.com/office/powerpoint/2010/main" val="3728817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165E1D-9DC4-B4AE-EC74-4866788E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962" y="0"/>
            <a:ext cx="44800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23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E4EC9-F9A5-9B5B-DF41-6B1AB26A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Machine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C1A0-A919-8F4F-3C98-82E76866E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sz="2200" dirty="0"/>
              <a:t>Following are some of the ML algorithms used for training classifier models: -</a:t>
            </a:r>
          </a:p>
          <a:p>
            <a:pPr lvl="1"/>
            <a:r>
              <a:rPr lang="en-IN" sz="2200" dirty="0"/>
              <a:t>Logistic Regression</a:t>
            </a:r>
          </a:p>
          <a:p>
            <a:pPr lvl="1"/>
            <a:r>
              <a:rPr lang="en-IN" sz="2200" dirty="0"/>
              <a:t>Support Vector Machine</a:t>
            </a:r>
          </a:p>
          <a:p>
            <a:pPr lvl="1"/>
            <a:r>
              <a:rPr lang="en-IN" sz="2200" dirty="0"/>
              <a:t>Decision Trees</a:t>
            </a:r>
          </a:p>
          <a:p>
            <a:pPr lvl="1"/>
            <a:r>
              <a:rPr lang="en-IN" sz="2200" dirty="0"/>
              <a:t>Random Forest</a:t>
            </a:r>
          </a:p>
          <a:p>
            <a:pPr lvl="1"/>
            <a:r>
              <a:rPr lang="en-IN" sz="2200" dirty="0"/>
              <a:t>Naïve Bayes</a:t>
            </a:r>
          </a:p>
          <a:p>
            <a:pPr lvl="1"/>
            <a:r>
              <a:rPr lang="en-IN" sz="2200" dirty="0"/>
              <a:t>K Nearest Neighbour</a:t>
            </a:r>
          </a:p>
          <a:p>
            <a:r>
              <a:rPr lang="en-IN" sz="2200" dirty="0"/>
              <a:t>K Nearest Neighbour (KNN) was used in the project.</a:t>
            </a:r>
          </a:p>
          <a:p>
            <a:r>
              <a:rPr lang="en-IN" sz="2200" dirty="0"/>
              <a:t>Reason for selecting KNN: -</a:t>
            </a:r>
          </a:p>
          <a:p>
            <a:pPr lvl="1"/>
            <a:r>
              <a:rPr lang="en-IN" sz="2200" dirty="0"/>
              <a:t>Lazy learner: Computationally lesser intensive during the training phase.</a:t>
            </a:r>
          </a:p>
          <a:p>
            <a:pPr lvl="1"/>
            <a:r>
              <a:rPr lang="en-IN" sz="2200" dirty="0"/>
              <a:t>Used for both binary and multi-class classification</a:t>
            </a:r>
          </a:p>
          <a:p>
            <a:pPr lvl="1"/>
            <a:r>
              <a:rPr lang="en-IN" sz="2200" dirty="0"/>
              <a:t>Commonly used in fraud detection and medical diagnosis.</a:t>
            </a:r>
          </a:p>
          <a:p>
            <a:pPr marL="457200" lvl="1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544373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8474-9152-BA45-7E1F-4E5A21FE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D4A0-3C20-8F72-6927-66F4E3CDF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Autofit/>
          </a:bodyPr>
          <a:lstStyle/>
          <a:p>
            <a:r>
              <a:rPr lang="en-IN" sz="2200" dirty="0"/>
              <a:t>Following evaluation metrics were used for robust evaluation of classifiers: -</a:t>
            </a:r>
          </a:p>
          <a:p>
            <a:pPr lvl="1"/>
            <a:r>
              <a:rPr lang="en-IN" sz="2200" dirty="0"/>
              <a:t>Confusion matrix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  <a:p>
            <a:pPr lvl="1"/>
            <a:r>
              <a:rPr lang="en-IN" sz="2200" dirty="0"/>
              <a:t>F1-Score</a:t>
            </a:r>
          </a:p>
          <a:p>
            <a:pPr lvl="1"/>
            <a:r>
              <a:rPr lang="en-IN" sz="2200" dirty="0"/>
              <a:t>ROC curve</a:t>
            </a:r>
          </a:p>
          <a:p>
            <a:pPr lvl="1"/>
            <a:r>
              <a:rPr lang="en-IN" sz="2200" dirty="0"/>
              <a:t>AUC score</a:t>
            </a:r>
          </a:p>
          <a:p>
            <a:pPr lvl="1"/>
            <a:r>
              <a:rPr lang="en-IN" sz="2200" dirty="0"/>
              <a:t>Balanced accuracy</a:t>
            </a:r>
          </a:p>
          <a:p>
            <a:pPr lvl="1"/>
            <a:r>
              <a:rPr lang="en-IN" sz="2200" dirty="0"/>
              <a:t>Matthews Correlation Coefficient</a:t>
            </a:r>
          </a:p>
          <a:p>
            <a:pPr lvl="1"/>
            <a:r>
              <a:rPr lang="en-IN" sz="2200" dirty="0"/>
              <a:t>Negative Predictive Value</a:t>
            </a:r>
          </a:p>
          <a:p>
            <a:pPr lvl="1"/>
            <a:r>
              <a:rPr lang="en-IN" sz="2200" dirty="0"/>
              <a:t>False Discovery Rate</a:t>
            </a:r>
          </a:p>
          <a:p>
            <a:pPr lvl="1"/>
            <a:r>
              <a:rPr lang="en-IN" sz="2200" dirty="0"/>
              <a:t>Cohen Kappa metric</a:t>
            </a:r>
          </a:p>
          <a:p>
            <a:pPr lvl="1"/>
            <a:r>
              <a:rPr lang="en-IN" sz="2200" dirty="0"/>
              <a:t>Precision – Recall curve</a:t>
            </a:r>
          </a:p>
        </p:txBody>
      </p:sp>
    </p:spTree>
    <p:extLst>
      <p:ext uri="{BB962C8B-B14F-4D97-AF65-F5344CB8AC3E}">
        <p14:creationId xmlns:p14="http://schemas.microsoft.com/office/powerpoint/2010/main" val="3032603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D236-18FC-4576-8E68-CE3CB7C1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Scaling of independent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8AE8-D7B6-AD6E-5B2F-837432BE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Two independent scaling approaches were used: -</a:t>
            </a:r>
          </a:p>
          <a:p>
            <a:pPr lvl="1"/>
            <a:r>
              <a:rPr lang="en-IN" sz="2200" dirty="0"/>
              <a:t>Standard Scaler</a:t>
            </a:r>
          </a:p>
          <a:p>
            <a:pPr lvl="1"/>
            <a:r>
              <a:rPr lang="en-IN" sz="2200" dirty="0"/>
              <a:t>Robust Scaler</a:t>
            </a:r>
          </a:p>
        </p:txBody>
      </p:sp>
    </p:spTree>
    <p:extLst>
      <p:ext uri="{BB962C8B-B14F-4D97-AF65-F5344CB8AC3E}">
        <p14:creationId xmlns:p14="http://schemas.microsoft.com/office/powerpoint/2010/main" val="2464209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3431FE-2FD1-40D8-5815-4F99FF291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044" y="197280"/>
            <a:ext cx="5730737" cy="62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1567-B9D8-2257-9AA4-5CA66C5D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Defining objective function for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85E69-7115-0149-C9B1-EE3CB4603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18075"/>
          </a:xfrm>
        </p:spPr>
        <p:txBody>
          <a:bodyPr>
            <a:noAutofit/>
          </a:bodyPr>
          <a:lstStyle/>
          <a:p>
            <a:r>
              <a:rPr lang="en-IN" sz="2200" dirty="0"/>
              <a:t>Feature selection has two conflicting objectives: -</a:t>
            </a:r>
          </a:p>
          <a:p>
            <a:pPr lvl="1"/>
            <a:r>
              <a:rPr lang="en-IN" sz="2200" dirty="0"/>
              <a:t>Having high performance by maximizing the number of correct classifications.</a:t>
            </a:r>
          </a:p>
          <a:p>
            <a:pPr lvl="1"/>
            <a:r>
              <a:rPr lang="en-IN" sz="2200" dirty="0"/>
              <a:t>Having smaller subset of optimal features to reduce model complexity.</a:t>
            </a:r>
          </a:p>
          <a:p>
            <a:r>
              <a:rPr lang="en-IN" sz="2200" dirty="0"/>
              <a:t>Moreover, in cybersecurity use case, correct classification of malicious events is more important than correct classification of benign events.</a:t>
            </a:r>
          </a:p>
          <a:p>
            <a:r>
              <a:rPr lang="en-IN" sz="2200" dirty="0"/>
              <a:t>Thus, the objective function was defined using “Recall” and “Penalty” and taking their difference.</a:t>
            </a:r>
          </a:p>
          <a:p>
            <a:r>
              <a:rPr lang="en-IN" sz="2200" dirty="0"/>
              <a:t>Recall = Focuses on maximizing correct classification of malicious events (which are lesser in number due to imbalance nature of data) and reducing incorrect classification of malicious events as benign.</a:t>
            </a:r>
          </a:p>
          <a:p>
            <a:r>
              <a:rPr lang="en-IN" sz="2200" dirty="0"/>
              <a:t>Penalty = It takes product of two ratios: -</a:t>
            </a:r>
          </a:p>
          <a:p>
            <a:pPr lvl="1"/>
            <a:r>
              <a:rPr lang="en-IN" sz="2200" dirty="0"/>
              <a:t>Number of features in the current subset/Total number of features</a:t>
            </a:r>
          </a:p>
          <a:p>
            <a:pPr lvl="1"/>
            <a:r>
              <a:rPr lang="en-IN" sz="2200" dirty="0"/>
              <a:t>Current iteration/Total number of iterations </a:t>
            </a:r>
          </a:p>
          <a:p>
            <a:r>
              <a:rPr lang="en-IN" sz="2200" dirty="0"/>
              <a:t>And multiples the product by 2.</a:t>
            </a:r>
          </a:p>
        </p:txBody>
      </p:sp>
    </p:spTree>
    <p:extLst>
      <p:ext uri="{BB962C8B-B14F-4D97-AF65-F5344CB8AC3E}">
        <p14:creationId xmlns:p14="http://schemas.microsoft.com/office/powerpoint/2010/main" val="594132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A072-CD56-CF5B-5A00-028D7D80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 to illustrate computation of objective value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A9A56-F996-CDCB-6A78-64C1558E8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8063"/>
          </a:xfrm>
        </p:spPr>
        <p:txBody>
          <a:bodyPr>
            <a:noAutofit/>
          </a:bodyPr>
          <a:lstStyle/>
          <a:p>
            <a:r>
              <a:rPr lang="en-IN" sz="2200" dirty="0"/>
              <a:t>Total number of independent features after pre-processing = 45</a:t>
            </a:r>
          </a:p>
          <a:p>
            <a:r>
              <a:rPr lang="en-IN" sz="2200" dirty="0"/>
              <a:t>Current subset of features = 10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1: - penalty = (10/45) * (1/5) * 2 = 0.088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2: - penalty = (10/45) * (2/5) * 2 = 0.178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3: - penalty = (10/45) * (3/5) * 2 = 0.267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4: - penalty = (10/45) * (4/5) * 2 = 0.356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generation 5: - penalty = (10/45) * (5/5) * 2 = 0.444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Thus, for same subset of features the penalty value gets increased as we progressed further in generation.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0442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440F-421C-A6E6-9E76-36F1636B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Illustration to explain impact of penalty on overall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5AC1-FC78-E8CE-02B1-E19056BC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Let us consider the below scenario observed at the end of 5</a:t>
            </a:r>
            <a:r>
              <a:rPr lang="en-IN" sz="2200" kern="100" baseline="30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generation: -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Subset 1: 35 features, Recall = 0.98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Penalty = (35/45) * (5/5) * 2 = 1.56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Updated value of objective function = 0.98 – 1.56 = -0.59</a:t>
            </a:r>
          </a:p>
          <a:p>
            <a:pPr marL="0" indent="0">
              <a:lnSpc>
                <a:spcPct val="106000"/>
              </a:lnSpc>
              <a:spcAft>
                <a:spcPts val="800"/>
              </a:spcAft>
              <a:buNone/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 Subset 2: 15 features, Recall = 0.90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Penalty = (15/45) * (5/5) * 2 = 0.67</a:t>
            </a:r>
          </a:p>
          <a:p>
            <a:pPr>
              <a:lnSpc>
                <a:spcPct val="106000"/>
              </a:lnSpc>
              <a:spcAft>
                <a:spcPts val="800"/>
              </a:spcAft>
            </a:pPr>
            <a:r>
              <a:rPr lang="en-IN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Updated value of objective function = 0.90 – 0.67 = 0.23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3023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9F9A9-416F-793B-B499-F5A9149B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Configurations during feature selection and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B5F9-2495-DD10-8ECB-9D2108878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KNN: - Default value of k=5 was chosen. </a:t>
            </a:r>
          </a:p>
          <a:p>
            <a:r>
              <a:rPr lang="en-IN" sz="2200" dirty="0"/>
              <a:t>Number of generations (iterations) = 5</a:t>
            </a:r>
          </a:p>
          <a:p>
            <a:r>
              <a:rPr lang="en-IN" sz="2200" dirty="0"/>
              <a:t>Objective function = Recall – Penalty</a:t>
            </a:r>
          </a:p>
          <a:p>
            <a:r>
              <a:rPr lang="en-IN" sz="2200" dirty="0"/>
              <a:t>Number of subset of features evaluated in each iteration of feature selection = 22</a:t>
            </a:r>
          </a:p>
        </p:txBody>
      </p:sp>
    </p:spTree>
    <p:extLst>
      <p:ext uri="{BB962C8B-B14F-4D97-AF65-F5344CB8AC3E}">
        <p14:creationId xmlns:p14="http://schemas.microsoft.com/office/powerpoint/2010/main" val="93901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79E8-618E-4F9F-DAAE-2C752CBC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262" y="2665413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Evaluation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27977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197-5E17-762A-61C1-EED90BEB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18E3-A61D-92E1-6D5D-F8568D68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Most researchers rely on advance techniques to train models.</a:t>
            </a:r>
          </a:p>
          <a:p>
            <a:r>
              <a:rPr lang="en-IN" sz="2200" dirty="0"/>
              <a:t>Some of the heuristic algorithms were used for optimal feature selection: -</a:t>
            </a:r>
          </a:p>
          <a:p>
            <a:pPr lvl="1"/>
            <a:r>
              <a:rPr lang="en-IN" sz="2200" dirty="0"/>
              <a:t>Ant Colony optimization</a:t>
            </a:r>
          </a:p>
          <a:p>
            <a:pPr lvl="1"/>
            <a:r>
              <a:rPr lang="en-IN" sz="2200" dirty="0"/>
              <a:t>Particle Swarm optimization</a:t>
            </a:r>
          </a:p>
          <a:p>
            <a:pPr lvl="1"/>
            <a:r>
              <a:rPr lang="en-IN" sz="2200" dirty="0"/>
              <a:t>Artificial Bee Colony optimization</a:t>
            </a:r>
          </a:p>
          <a:p>
            <a:r>
              <a:rPr lang="en-IN" sz="2200" dirty="0"/>
              <a:t>Accuracy was a commonly used metric used to evaluate results of feature selection.</a:t>
            </a:r>
          </a:p>
          <a:p>
            <a:r>
              <a:rPr lang="en-IN" sz="2200" dirty="0"/>
              <a:t>Evaluation of models were carried out on 3-4 metrics: -</a:t>
            </a:r>
          </a:p>
          <a:p>
            <a:pPr lvl="1"/>
            <a:r>
              <a:rPr lang="en-IN" sz="2200" dirty="0"/>
              <a:t>Accuracy</a:t>
            </a:r>
          </a:p>
          <a:p>
            <a:pPr lvl="1"/>
            <a:r>
              <a:rPr lang="en-IN" sz="2200" dirty="0"/>
              <a:t>Precision</a:t>
            </a:r>
          </a:p>
          <a:p>
            <a:pPr lvl="1"/>
            <a:r>
              <a:rPr lang="en-IN" sz="2200" dirty="0"/>
              <a:t>Recall</a:t>
            </a:r>
          </a:p>
          <a:p>
            <a:pPr lvl="1"/>
            <a:r>
              <a:rPr lang="en-IN" sz="2200" dirty="0"/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10794392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7015-CF5C-A276-ACB3-5D15FA3E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Binary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191A-5AF3-33AD-AA18-45A5E8BB4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063" y="2081022"/>
            <a:ext cx="5951276" cy="324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87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B828-2CDD-8727-4143-55FDAFE1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Binary classification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29992E-147F-D62C-FF13-D2FCFF00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5139"/>
            <a:ext cx="4744112" cy="1962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EA74C-36B7-B016-252A-B9E0F765D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26" y="4209905"/>
            <a:ext cx="4363059" cy="2067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820E84-DC8B-152A-8427-74C107BB5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02" y="1690688"/>
            <a:ext cx="4810796" cy="2162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504385-6001-FB94-D6FD-28143B9CB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8659" y="4209905"/>
            <a:ext cx="467742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1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9709-D9A3-7A0B-30AD-C6E4BC8A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Evaluation results for Multi-class classification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F8B656-C7B7-7023-650B-0FDD4BC7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1461850"/>
            <a:ext cx="6486525" cy="453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51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8A9C-0ACB-4CB9-777F-85135C19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of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6BED-89A3-0E40-2C28-EB6DEEE0B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Flower Pollination Algorithm &gt; Artificial Bee Colony optimization</a:t>
            </a:r>
          </a:p>
          <a:p>
            <a:r>
              <a:rPr lang="en-IN" sz="2200" dirty="0"/>
              <a:t>Standard Scaler &gt; Robust Scaler</a:t>
            </a:r>
          </a:p>
          <a:p>
            <a:r>
              <a:rPr lang="en-IN" sz="2200" dirty="0"/>
              <a:t>Balanced test datasets &gt; Imbalanced test datasets</a:t>
            </a:r>
          </a:p>
          <a:p>
            <a:r>
              <a:rPr lang="en-IN" sz="2200" dirty="0"/>
              <a:t>Overlapping results were observed when compared with models in literature survey.</a:t>
            </a:r>
          </a:p>
        </p:txBody>
      </p:sp>
    </p:spTree>
    <p:extLst>
      <p:ext uri="{BB962C8B-B14F-4D97-AF65-F5344CB8AC3E}">
        <p14:creationId xmlns:p14="http://schemas.microsoft.com/office/powerpoint/2010/main" val="2068819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2F97F-ECD2-269C-3C1E-DBC0E33C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BEC79-D22B-120C-A091-EBF3534C4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Heuristic algorithms can help to achieve high performance classifiers by fetching optimal subset of features.</a:t>
            </a:r>
          </a:p>
          <a:p>
            <a:r>
              <a:rPr lang="en-IN" sz="2200" dirty="0"/>
              <a:t>Choice of scaling approach plays an important role in outcome of feature selection and performance of models.</a:t>
            </a:r>
          </a:p>
          <a:p>
            <a:r>
              <a:rPr lang="en-IN" sz="2200" dirty="0"/>
              <a:t>Experimentation and understanding of different parameters is important to understand obtain global optimal results.</a:t>
            </a:r>
          </a:p>
          <a:p>
            <a:r>
              <a:rPr lang="en-IN" sz="2200" dirty="0"/>
              <a:t>Evaluation of models with diverse metrics and comparing them is essential for robust evaluation of </a:t>
            </a:r>
            <a:r>
              <a:rPr lang="en-IN" sz="2200"/>
              <a:t>their performance.</a:t>
            </a:r>
            <a:endParaRPr lang="en-IN" sz="2200" dirty="0"/>
          </a:p>
          <a:p>
            <a:r>
              <a:rPr lang="en-IN" sz="2200" dirty="0"/>
              <a:t>Trade-off between number of features used to train the model and performance of the model is essential to address for achieving desired results.</a:t>
            </a:r>
          </a:p>
          <a:p>
            <a:r>
              <a:rPr lang="en-IN" sz="2200" dirty="0"/>
              <a:t>Experiments and research on imbalanced, large and real-time datasets is essential to build models which can help in real-world cyber security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24539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702D-B923-80A8-B131-F0365307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Gaps observed in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80CEA-6247-C44C-0371-02BBE62D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Handling imbalanced datasets is an essential problem while dealing with real-world use cases, only using accuracy does not help to address the same.</a:t>
            </a:r>
          </a:p>
          <a:p>
            <a:r>
              <a:rPr lang="en-IN" sz="2200" dirty="0"/>
              <a:t>Usage of few metrics for evaluation does not help to get overall quality of the classifiers.</a:t>
            </a:r>
          </a:p>
          <a:p>
            <a:r>
              <a:rPr lang="en-IN" sz="2200" dirty="0"/>
              <a:t>Size of datasets used are very small: -</a:t>
            </a:r>
          </a:p>
          <a:p>
            <a:pPr lvl="1"/>
            <a:r>
              <a:rPr lang="en-IN" sz="2200" dirty="0"/>
              <a:t>Number of records range between 50 to 3000.</a:t>
            </a:r>
          </a:p>
          <a:p>
            <a:pPr lvl="1"/>
            <a:r>
              <a:rPr lang="en-IN" sz="2200" dirty="0"/>
              <a:t>Number of independent features range between 4 to 25.</a:t>
            </a:r>
          </a:p>
          <a:p>
            <a:r>
              <a:rPr lang="en-IN" sz="2200" dirty="0"/>
              <a:t>Usage of Machine Learning algorithms is compute intensive.</a:t>
            </a:r>
          </a:p>
          <a:p>
            <a:r>
              <a:rPr lang="en-IN" sz="2200" dirty="0"/>
              <a:t>Number of iterations range between 100 to 1000 thus, compute intensive approach. </a:t>
            </a:r>
          </a:p>
          <a:p>
            <a:r>
              <a:rPr lang="en-IN" sz="2200" dirty="0"/>
              <a:t>Lack of emphasis to fetch smaller subset of optimal features.</a:t>
            </a:r>
          </a:p>
        </p:txBody>
      </p:sp>
    </p:spTree>
    <p:extLst>
      <p:ext uri="{BB962C8B-B14F-4D97-AF65-F5344CB8AC3E}">
        <p14:creationId xmlns:p14="http://schemas.microsoft.com/office/powerpoint/2010/main" val="15738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DF3B-C656-5950-D6F1-F2C92975C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Cybersecurity use cases in the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564A3-1D4B-F278-6744-7DAA13F0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dirty="0"/>
              <a:t>Some of the industry use cases for cybersecurity: -</a:t>
            </a:r>
          </a:p>
          <a:p>
            <a:r>
              <a:rPr lang="en-IN" sz="2200" dirty="0"/>
              <a:t>Classification of email as spam and not-spam, phishing and not-phishing.</a:t>
            </a:r>
          </a:p>
          <a:p>
            <a:r>
              <a:rPr lang="en-IN" sz="2200" dirty="0"/>
              <a:t>Summarization of Indicators of Compromise (IOCs) for intrusion detection system.</a:t>
            </a:r>
          </a:p>
          <a:p>
            <a:r>
              <a:rPr lang="en-IN" sz="2200" dirty="0"/>
              <a:t>Real time monitoring and alerting when events generate spikes greater than threshold are observed.</a:t>
            </a:r>
          </a:p>
          <a:p>
            <a:r>
              <a:rPr lang="en-IN" sz="2200" dirty="0"/>
              <a:t>UEBA for anomaly detection.</a:t>
            </a:r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71369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F443-2FB7-1F9F-9E49-4CA42979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Analysis and selection of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C96BD-BC74-79C2-CC24-83ED6BFF7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Seven opensource cybersecurity datasets were fetched and analysed based on following parameters: -</a:t>
            </a:r>
          </a:p>
          <a:p>
            <a:pPr lvl="1"/>
            <a:r>
              <a:rPr lang="en-IN" sz="2200" dirty="0"/>
              <a:t>Number of records</a:t>
            </a:r>
          </a:p>
          <a:p>
            <a:pPr lvl="1"/>
            <a:r>
              <a:rPr lang="en-IN" sz="2200" dirty="0"/>
              <a:t>Number of features</a:t>
            </a:r>
          </a:p>
          <a:p>
            <a:pPr lvl="1"/>
            <a:r>
              <a:rPr lang="en-IN" sz="2200" dirty="0"/>
              <a:t>Number of duplicates</a:t>
            </a:r>
          </a:p>
          <a:p>
            <a:pPr lvl="1"/>
            <a:r>
              <a:rPr lang="en-IN" sz="2200" dirty="0"/>
              <a:t>Number of null records</a:t>
            </a:r>
          </a:p>
          <a:p>
            <a:r>
              <a:rPr lang="en-IN" sz="2200" dirty="0"/>
              <a:t>Based on above parameters, CIC dataset was selected.</a:t>
            </a:r>
          </a:p>
          <a:p>
            <a:r>
              <a:rPr lang="en-IN" sz="2200" dirty="0"/>
              <a:t>Properties of the dataset: -</a:t>
            </a:r>
          </a:p>
          <a:p>
            <a:pPr lvl="1"/>
            <a:r>
              <a:rPr lang="en-IN" sz="2200" dirty="0"/>
              <a:t>Naturally captured, overcomes drawbacks of synthetic datasets.</a:t>
            </a:r>
          </a:p>
          <a:p>
            <a:pPr lvl="1"/>
            <a:r>
              <a:rPr lang="en-IN" sz="2200" dirty="0"/>
              <a:t>No null records</a:t>
            </a:r>
          </a:p>
          <a:p>
            <a:pPr lvl="1"/>
            <a:r>
              <a:rPr lang="en-IN" sz="2200" dirty="0"/>
              <a:t>Very large volume of data: 9167581 records and 57 independent features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6521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AB392-1461-A601-B9C0-62F2B0D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4F3D-F086-D334-7967-6E49186A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/>
              <a:t>Removal of duplicates.</a:t>
            </a:r>
          </a:p>
          <a:p>
            <a:r>
              <a:rPr lang="en-IN" sz="2200" dirty="0"/>
              <a:t>Handling outliers using two methods: -</a:t>
            </a:r>
          </a:p>
          <a:p>
            <a:pPr lvl="1"/>
            <a:r>
              <a:rPr lang="en-IN" sz="2200" dirty="0" err="1"/>
              <a:t>Winsorization</a:t>
            </a:r>
            <a:endParaRPr lang="en-IN" sz="2200" dirty="0"/>
          </a:p>
          <a:p>
            <a:pPr lvl="1"/>
            <a:r>
              <a:rPr lang="en-IN" sz="2200" dirty="0"/>
              <a:t>Imputation with median</a:t>
            </a:r>
          </a:p>
          <a:p>
            <a:r>
              <a:rPr lang="en-IN" sz="2200" dirty="0"/>
              <a:t>Handling negative values by imputing them with median</a:t>
            </a:r>
          </a:p>
          <a:p>
            <a:r>
              <a:rPr lang="en-IN" sz="2200" dirty="0"/>
              <a:t>Removing features with only one unique value.</a:t>
            </a:r>
          </a:p>
          <a:p>
            <a:pPr marL="0" indent="0">
              <a:buNone/>
            </a:pP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38457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0E3C65-7C58-8153-8DA6-744B637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936875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29784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C3FC-CCEE-061D-AB17-AB2BE1B6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Class imbalance in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5C54-C435-E5DD-8348-BBC1DFB9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dirty="0"/>
              <a:t>Visualization of class imbalance in the dataset using Bar chart.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Figure 1: Visualizing class imbalance for binary class classification                            Figure 2: Visualizing class imbalance for multi class classification</a:t>
            </a:r>
          </a:p>
          <a:p>
            <a:pPr marL="0" indent="0">
              <a:buNone/>
            </a:pPr>
            <a:endParaRPr lang="en-IN" sz="1100" dirty="0"/>
          </a:p>
          <a:p>
            <a:pPr marL="0" indent="0">
              <a:buNone/>
            </a:pPr>
            <a:r>
              <a:rPr lang="en-IN" sz="1100" dirty="0"/>
              <a:t>                                                                                                                                        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894C3F-6CD9-D220-928A-A298097F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2743" y="2219122"/>
            <a:ext cx="4029637" cy="2886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97B178-395D-EB11-5589-8356FB75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19122"/>
            <a:ext cx="3848639" cy="28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8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1529</Words>
  <Application>Microsoft Office PowerPoint</Application>
  <PresentationFormat>Widescreen</PresentationFormat>
  <Paragraphs>191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To Establish Baseline for Threat Detection</vt:lpstr>
      <vt:lpstr>Goals of the project</vt:lpstr>
      <vt:lpstr>Summary of literature survey</vt:lpstr>
      <vt:lpstr>Gaps observed in literature survey</vt:lpstr>
      <vt:lpstr>Cybersecurity use cases in the industry</vt:lpstr>
      <vt:lpstr>Analysis and selection of datasets</vt:lpstr>
      <vt:lpstr>Data pre-processing</vt:lpstr>
      <vt:lpstr>Exploratory Data Analysis</vt:lpstr>
      <vt:lpstr>Class imbalance in the dataset</vt:lpstr>
      <vt:lpstr>Visualizing and interpreting distribution of each feature</vt:lpstr>
      <vt:lpstr>Pyramid chart for binary classification of each feature</vt:lpstr>
      <vt:lpstr>Pyramid chart for binary classification of each feature</vt:lpstr>
      <vt:lpstr>Visualization based on descriptive statistics</vt:lpstr>
      <vt:lpstr>Flowchart to build test dataset</vt:lpstr>
      <vt:lpstr>PowerPoint Presentation</vt:lpstr>
      <vt:lpstr>Heuristic algorithms</vt:lpstr>
      <vt:lpstr>Artificial Bee Colony optimization</vt:lpstr>
      <vt:lpstr>PowerPoint Presentation</vt:lpstr>
      <vt:lpstr>Flower Pollination Algorithm</vt:lpstr>
      <vt:lpstr>PowerPoint Presentation</vt:lpstr>
      <vt:lpstr>Machine Learning algorithm</vt:lpstr>
      <vt:lpstr>Evaluation metrics</vt:lpstr>
      <vt:lpstr>Scaling of independent features</vt:lpstr>
      <vt:lpstr>PowerPoint Presentation</vt:lpstr>
      <vt:lpstr>Defining objective function for feature selection</vt:lpstr>
      <vt:lpstr>Example to illustrate computation of objective value </vt:lpstr>
      <vt:lpstr>Illustration to explain impact of penalty on overall computation</vt:lpstr>
      <vt:lpstr>Configurations during feature selection and model training</vt:lpstr>
      <vt:lpstr>Evaluation of classifiers</vt:lpstr>
      <vt:lpstr>Evaluation results for Binary classification</vt:lpstr>
      <vt:lpstr>Evaluation results for Binary classification</vt:lpstr>
      <vt:lpstr>Evaluation results for Multi-class classification</vt:lpstr>
      <vt:lpstr>Summary of evaluation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Taruchit Goyal</dc:creator>
  <cp:lastModifiedBy>Taruchit Goyal</cp:lastModifiedBy>
  <cp:revision>28</cp:revision>
  <dcterms:created xsi:type="dcterms:W3CDTF">2025-02-27T09:09:11Z</dcterms:created>
  <dcterms:modified xsi:type="dcterms:W3CDTF">2025-03-01T15:37:21Z</dcterms:modified>
</cp:coreProperties>
</file>