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3"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napml.readthedocs.io/" TargetMode="External"/><Relationship Id="rId2" Type="http://schemas.openxmlformats.org/officeDocument/2006/relationships/hyperlink" Target="https://scikit-learn.org/stable/modules/model_evalua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Predictive Maintenance of Industrial Machinery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36658" y="4544032"/>
            <a:ext cx="860227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Tarun Jayant V M - Sri Ramakrishna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Rectangle 5">
            <a:extLst>
              <a:ext uri="{FF2B5EF4-FFF2-40B4-BE49-F238E27FC236}">
                <a16:creationId xmlns:a16="http://schemas.microsoft.com/office/drawing/2014/main" id="{264DB5E6-E02F-7F46-BE3A-3AFFCB9236D1}"/>
              </a:ext>
            </a:extLst>
          </p:cNvPr>
          <p:cNvSpPr>
            <a:spLocks noGrp="1" noChangeArrowheads="1"/>
          </p:cNvSpPr>
          <p:nvPr>
            <p:ph idx="1"/>
          </p:nvPr>
        </p:nvSpPr>
        <p:spPr bwMode="auto">
          <a:xfrm>
            <a:off x="581193" y="1525007"/>
            <a:ext cx="10865740" cy="419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rPr>
              <a:t>Incorporate Real-Time Sensor Streams:</a:t>
            </a:r>
            <a:r>
              <a:rPr kumimoji="0" lang="en-US" altLang="en-US" sz="1800" b="0" i="0" u="none" strike="noStrike" cap="none" normalizeH="0" baseline="0" dirty="0">
                <a:ln>
                  <a:noFill/>
                </a:ln>
                <a:solidFill>
                  <a:schemeClr val="tx1"/>
                </a:solidFill>
                <a:effectLst/>
              </a:rPr>
              <a:t> Integrate live IoT data from industrial machines for continuous monitoring and faster failure prediction.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Enhance Data Diversity:</a:t>
            </a:r>
            <a:r>
              <a:rPr kumimoji="0" lang="en-US" altLang="en-US" sz="1800" b="0" i="0" u="none" strike="noStrike" cap="none" normalizeH="0" baseline="0" dirty="0">
                <a:ln>
                  <a:noFill/>
                </a:ln>
                <a:solidFill>
                  <a:schemeClr val="tx1"/>
                </a:solidFill>
                <a:effectLst/>
              </a:rPr>
              <a:t> Include additional contextual data like environmental conditions, usage frequency, or historical repair logs to improve model robustness.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Optimize Model Performance:</a:t>
            </a:r>
            <a:r>
              <a:rPr kumimoji="0" lang="en-US" altLang="en-US" sz="1800" b="0" i="0" u="none" strike="noStrike" cap="none" normalizeH="0" baseline="0" dirty="0">
                <a:ln>
                  <a:noFill/>
                </a:ln>
                <a:solidFill>
                  <a:schemeClr val="tx1"/>
                </a:solidFill>
                <a:effectLst/>
              </a:rPr>
              <a:t> Fine-tune the algorithm using advanced techniques like hyperparameter tuning, ensemble stacking, or feature importance analysis for even higher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Scale Across Industries:</a:t>
            </a:r>
            <a:r>
              <a:rPr kumimoji="0" lang="en-US" altLang="en-US" sz="1800" b="0" i="0" u="none" strike="noStrike" cap="none" normalizeH="0" baseline="0" dirty="0">
                <a:ln>
                  <a:noFill/>
                </a:ln>
                <a:solidFill>
                  <a:schemeClr val="tx1"/>
                </a:solidFill>
                <a:effectLst/>
              </a:rPr>
              <a:t> Extend the system to different machinery types and industrial sectors, or deploy it across </a:t>
            </a:r>
            <a:r>
              <a:rPr kumimoji="0" lang="en-US" altLang="en-US" sz="1800" b="1" i="0" u="none" strike="noStrike" cap="none" normalizeH="0" baseline="0" dirty="0">
                <a:ln>
                  <a:noFill/>
                </a:ln>
                <a:solidFill>
                  <a:schemeClr val="tx1"/>
                </a:solidFill>
                <a:effectLst/>
              </a:rPr>
              <a:t>multiple facilities and regions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Adopt Emerging Technologies:</a:t>
            </a:r>
            <a:r>
              <a:rPr kumimoji="0" lang="en-US" altLang="en-US" sz="1800" b="0" i="0" u="none" strike="noStrike" cap="none" normalizeH="0" baseline="0" dirty="0">
                <a:ln>
                  <a:noFill/>
                </a:ln>
                <a:solidFill>
                  <a:schemeClr val="tx1"/>
                </a:solidFill>
                <a:effectLst/>
              </a:rPr>
              <a:t> Explore </a:t>
            </a:r>
            <a:r>
              <a:rPr kumimoji="0" lang="en-US" altLang="en-US" sz="1800" b="1" i="0" u="none" strike="noStrike" cap="none" normalizeH="0" baseline="0" dirty="0">
                <a:ln>
                  <a:noFill/>
                </a:ln>
                <a:solidFill>
                  <a:schemeClr val="tx1"/>
                </a:solidFill>
                <a:effectLst/>
              </a:rPr>
              <a:t>edge computing</a:t>
            </a:r>
            <a:r>
              <a:rPr kumimoji="0" lang="en-US" altLang="en-US" sz="1800" b="0" i="0" u="none" strike="noStrike" cap="none" normalizeH="0" baseline="0" dirty="0">
                <a:ln>
                  <a:noFill/>
                </a:ln>
                <a:solidFill>
                  <a:schemeClr val="tx1"/>
                </a:solidFill>
                <a:effectLst/>
              </a:rPr>
              <a:t> for on-device predictions and use </a:t>
            </a:r>
            <a:r>
              <a:rPr kumimoji="0" lang="en-US" altLang="en-US" sz="1800" b="1" i="0" u="none" strike="noStrike" cap="none" normalizeH="0" baseline="0" dirty="0">
                <a:ln>
                  <a:noFill/>
                </a:ln>
                <a:solidFill>
                  <a:schemeClr val="tx1"/>
                </a:solidFill>
                <a:effectLst/>
              </a:rPr>
              <a:t>deep learning models</a:t>
            </a:r>
            <a:r>
              <a:rPr kumimoji="0" lang="en-US" altLang="en-US" sz="1800" b="0" i="0" u="none" strike="noStrike" cap="none" normalizeH="0" baseline="0" dirty="0">
                <a:ln>
                  <a:noFill/>
                </a:ln>
                <a:solidFill>
                  <a:schemeClr val="tx1"/>
                </a:solidFill>
                <a:effectLst/>
              </a:rPr>
              <a:t> to improve model transparency and decision-making.</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9" name="Rectangle 4">
            <a:extLst>
              <a:ext uri="{FF2B5EF4-FFF2-40B4-BE49-F238E27FC236}">
                <a16:creationId xmlns:a16="http://schemas.microsoft.com/office/drawing/2014/main" id="{5782E690-4330-8F6D-F588-ABD32792B790}"/>
              </a:ext>
            </a:extLst>
          </p:cNvPr>
          <p:cNvSpPr>
            <a:spLocks noChangeArrowheads="1"/>
          </p:cNvSpPr>
          <p:nvPr/>
        </p:nvSpPr>
        <p:spPr bwMode="auto">
          <a:xfrm>
            <a:off x="385563" y="706612"/>
            <a:ext cx="110599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lvl="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rPr>
              <a:t> Scikit-learn Developers</a:t>
            </a:r>
            <a:r>
              <a:rPr kumimoji="0" lang="en-US" altLang="en-US" sz="1800" b="0" i="0" u="none" strike="noStrike" cap="none" normalizeH="0" baseline="0" dirty="0">
                <a:ln>
                  <a:noFill/>
                </a:ln>
                <a:solidFill>
                  <a:schemeClr val="tx1"/>
                </a:solidFill>
                <a:effectLst/>
              </a:rPr>
              <a:t>, </a:t>
            </a:r>
            <a:r>
              <a:rPr kumimoji="0" lang="en-US" altLang="en-US" sz="1800" b="0" i="1" u="none" strike="noStrike" cap="none" normalizeH="0" baseline="0" dirty="0">
                <a:ln>
                  <a:noFill/>
                </a:ln>
                <a:solidFill>
                  <a:schemeClr val="tx1"/>
                </a:solidFill>
                <a:effectLst/>
              </a:rPr>
              <a:t>Model Evaluation: Precision, Recall, F-score, and Support</a:t>
            </a:r>
            <a:r>
              <a:rPr kumimoji="0" lang="en-US" altLang="en-US" sz="1800" b="0" i="0" u="none" strike="noStrike" cap="none" normalizeH="0" baseline="0" dirty="0">
                <a:ln>
                  <a:noFill/>
                </a:ln>
                <a:solidFill>
                  <a:schemeClr val="tx1"/>
                </a:solidFill>
                <a:effectLst/>
              </a:rPr>
              <a:t>, Scikit-learn Documentation.</a:t>
            </a:r>
            <a:br>
              <a:rPr kumimoji="0" lang="en-US" altLang="en-US" sz="1800" b="0" i="0" u="none" strike="noStrike" cap="none" normalizeH="0" baseline="0" dirty="0">
                <a:ln>
                  <a:noFill/>
                </a:ln>
                <a:solidFill>
                  <a:schemeClr val="tx1"/>
                </a:solidFill>
                <a:effectLst/>
              </a:rPr>
            </a:br>
            <a:r>
              <a:rPr lang="en-IN" dirty="0">
                <a:hlinkClick r:id="rId2"/>
              </a:rPr>
              <a:t>https://scikit-learn.org/stable/modules/model_evaluation.html</a:t>
            </a:r>
            <a:endParaRPr lang="en-IN" dirty="0"/>
          </a:p>
          <a:p>
            <a:pPr lvl="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rPr>
              <a:t> Snap ML – IBM Research</a:t>
            </a:r>
            <a:r>
              <a:rPr kumimoji="0" lang="en-US" altLang="en-US" sz="1800" b="0" i="0" u="none" strike="noStrike" cap="none" normalizeH="0" baseline="0" dirty="0">
                <a:ln>
                  <a:noFill/>
                </a:ln>
                <a:solidFill>
                  <a:schemeClr val="tx1"/>
                </a:solidFill>
                <a:effectLst/>
              </a:rPr>
              <a:t>, </a:t>
            </a:r>
            <a:r>
              <a:rPr kumimoji="0" lang="en-US" altLang="en-US" sz="1800" b="0" i="1" u="none" strike="noStrike" cap="none" normalizeH="0" baseline="0" dirty="0">
                <a:ln>
                  <a:noFill/>
                </a:ln>
                <a:solidFill>
                  <a:schemeClr val="tx1"/>
                </a:solidFill>
                <a:effectLst/>
              </a:rPr>
              <a:t>Accelerated Machine Learning Library for Cloud and Edge</a:t>
            </a:r>
            <a:r>
              <a:rPr kumimoji="0" lang="en-US" altLang="en-US" sz="1800" b="0" i="0" u="none" strike="noStrike" cap="none" normalizeH="0" baseline="0" dirty="0">
                <a:ln>
                  <a:noFill/>
                </a:ln>
                <a:solidFill>
                  <a:schemeClr val="tx1"/>
                </a:solidFill>
                <a:effectLst/>
              </a:rPr>
              <a: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hlinkClick r:id="rId3"/>
              </a:rPr>
              <a:t>https://snapml.readthedocs.io</a:t>
            </a:r>
            <a:endParaRPr kumimoji="0" lang="en-US" altLang="en-US" sz="1800" b="0" i="0" u="none" strike="noStrike" cap="none" normalizeH="0" baseline="0" dirty="0">
              <a:ln>
                <a:noFill/>
              </a:ln>
              <a:solidFill>
                <a:schemeClr val="tx1"/>
              </a:solidFill>
              <a:effectLst/>
            </a:endParaRPr>
          </a:p>
          <a:p>
            <a:pPr lvl="0" eaLnBrk="0" fontAlgn="base" hangingPunct="0">
              <a:lnSpc>
                <a:spcPct val="150000"/>
              </a:lnSpc>
              <a:spcBef>
                <a:spcPct val="0"/>
              </a:spcBef>
              <a:spcAft>
                <a:spcPct val="0"/>
              </a:spcAft>
              <a:buFontTx/>
              <a:buChar char="•"/>
            </a:pPr>
            <a:r>
              <a:rPr lang="en-US" altLang="en-US" b="1" dirty="0"/>
              <a:t> Shivam Bansal</a:t>
            </a:r>
            <a:r>
              <a:rPr lang="en-US" altLang="en-US" dirty="0"/>
              <a:t>, </a:t>
            </a:r>
            <a:r>
              <a:rPr lang="en-US" altLang="en-US" i="1" dirty="0"/>
              <a:t>Machine Predictive Maintenance Dataset</a:t>
            </a:r>
            <a:r>
              <a:rPr lang="en-US" altLang="en-US" dirty="0"/>
              <a:t>, Kaggle.</a:t>
            </a:r>
          </a:p>
          <a:p>
            <a:pPr lvl="0" eaLnBrk="0" fontAlgn="base" hangingPunct="0">
              <a:lnSpc>
                <a:spcPct val="150000"/>
              </a:lnSpc>
              <a:spcBef>
                <a:spcPct val="0"/>
              </a:spcBef>
              <a:spcAft>
                <a:spcPct val="0"/>
              </a:spcAft>
            </a:pPr>
            <a:r>
              <a:rPr lang="en-US" altLang="en-US" dirty="0"/>
              <a:t>https://www.kaggle.com/datasets/shivamb/machine-predictive-maintenance-classification</a:t>
            </a:r>
          </a:p>
          <a:p>
            <a:pPr lvl="0" eaLnBrk="0" fontAlgn="base" hangingPunct="0">
              <a:lnSpc>
                <a:spcPct val="150000"/>
              </a:lnSpc>
              <a:spcBef>
                <a:spcPct val="0"/>
              </a:spcBef>
              <a:spcAft>
                <a:spcPct val="0"/>
              </a:spcAft>
              <a:buFontTx/>
              <a:buChar char="•"/>
            </a:pPr>
            <a:r>
              <a:rPr lang="en-US" altLang="en-US" b="1" dirty="0"/>
              <a:t> IBM Documentation</a:t>
            </a:r>
            <a:r>
              <a:rPr lang="en-US" altLang="en-US" dirty="0"/>
              <a:t>, </a:t>
            </a:r>
            <a:r>
              <a:rPr lang="en-US" altLang="en-US" i="1" dirty="0" err="1"/>
              <a:t>AutoAI</a:t>
            </a:r>
            <a:r>
              <a:rPr lang="en-US" altLang="en-US" i="1" dirty="0"/>
              <a:t> in Watsonx.ai Studio</a:t>
            </a:r>
            <a:r>
              <a:rPr lang="en-US" altLang="en-US" dirty="0"/>
              <a:t>, IBM Cloud Docs.</a:t>
            </a:r>
            <a:br>
              <a:rPr lang="en-US" altLang="en-US" dirty="0"/>
            </a:br>
            <a:r>
              <a:rPr lang="en-IN" dirty="0"/>
              <a:t>https://www.ibm.com/docs/en/cloud-paks/cp-data/4.6.x?topic=tools-autoai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84B7EB0-3A3A-2ED2-8C7E-BCF500ED9D58}"/>
              </a:ext>
            </a:extLst>
          </p:cNvPr>
          <p:cNvPicPr>
            <a:picLocks noGrp="1" noChangeAspect="1"/>
          </p:cNvPicPr>
          <p:nvPr>
            <p:ph idx="1"/>
          </p:nvPr>
        </p:nvPicPr>
        <p:blipFill>
          <a:blip r:embed="rId2"/>
          <a:stretch>
            <a:fillRect/>
          </a:stretch>
        </p:blipFill>
        <p:spPr>
          <a:xfrm>
            <a:off x="1938867" y="1301749"/>
            <a:ext cx="6900333" cy="5208575"/>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2DC7FED-BFDB-D115-7A98-E36B6414AC46}"/>
              </a:ext>
            </a:extLst>
          </p:cNvPr>
          <p:cNvPicPr>
            <a:picLocks noGrp="1" noChangeAspect="1"/>
          </p:cNvPicPr>
          <p:nvPr>
            <p:ph idx="1"/>
          </p:nvPr>
        </p:nvPicPr>
        <p:blipFill>
          <a:blip r:embed="rId2"/>
          <a:stretch>
            <a:fillRect/>
          </a:stretch>
        </p:blipFill>
        <p:spPr>
          <a:xfrm>
            <a:off x="1998133" y="1361017"/>
            <a:ext cx="6958915" cy="4854094"/>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B79CAB4-2081-018B-C644-1419787B14B1}"/>
              </a:ext>
            </a:extLst>
          </p:cNvPr>
          <p:cNvPicPr>
            <a:picLocks noGrp="1" noChangeAspect="1"/>
          </p:cNvPicPr>
          <p:nvPr>
            <p:ph idx="1"/>
          </p:nvPr>
        </p:nvPicPr>
        <p:blipFill>
          <a:blip r:embed="rId2"/>
          <a:stretch>
            <a:fillRect/>
          </a:stretch>
        </p:blipFill>
        <p:spPr>
          <a:xfrm>
            <a:off x="1947466" y="1386416"/>
            <a:ext cx="7552002"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sz="2400" dirty="0"/>
              <a:t>  	</a:t>
            </a:r>
            <a:r>
              <a:rPr lang="en-US" sz="2400" dirty="0"/>
              <a:t>Industrial machinery is prone to sudden failures such as tool wear, overheating, and power disruptions, leading to unplanned downtime and costly repairs. Predictive maintenance strategies aim to anticipate these failures by analyzing operational data, allowing maintenance before failure occurs. However, identifying patterns across various failure types remains a challenge due to complex multi-class classification requirements and real-time data variability.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65457"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ea typeface="Calibri" panose="020F0502020204030204" pitchFamily="34" charset="0"/>
                <a:cs typeface="Calibri" panose="020F0502020204030204" pitchFamily="34" charset="0"/>
              </a:rPr>
              <a:t>The proposed system aims to address the challenge of predicting potential failures in industrial machines to ensure proactive maintenance and minimize downtime. This involves leveraging machine learning techniques to classify different types of machinery failures based on real-time operational sensor data. The solution will consist of the following components:</a:t>
            </a:r>
          </a:p>
          <a:p>
            <a:pPr marL="0" indent="0">
              <a:buNone/>
            </a:pPr>
            <a:r>
              <a:rPr lang="en-US" sz="1200" b="1" dirty="0"/>
              <a:t>1)  Data Collection:</a:t>
            </a:r>
          </a:p>
          <a:p>
            <a:r>
              <a:rPr lang="en-US" sz="1200" dirty="0"/>
              <a:t>Gather historical sensor data from industrial machines, including parameters like torque, rotational speed, tool wear, and machine failure labels.</a:t>
            </a:r>
          </a:p>
          <a:p>
            <a:r>
              <a:rPr lang="en-US" sz="1200" dirty="0"/>
              <a:t>Utilize real-time operational logs from industrial environments to enrich the dataset and simulate realistic failure conditions.</a:t>
            </a:r>
          </a:p>
          <a:p>
            <a:pPr marL="0" indent="0">
              <a:buNone/>
            </a:pPr>
            <a:r>
              <a:rPr lang="en-US" sz="1200" b="1" dirty="0"/>
              <a:t>2)  Data Preprocessing:</a:t>
            </a:r>
          </a:p>
          <a:p>
            <a:r>
              <a:rPr lang="en-US" sz="1200" dirty="0"/>
              <a:t>Clean and preprocess the dataset to handle missing values, anomalies, and outliers to improve model performance.</a:t>
            </a:r>
          </a:p>
          <a:p>
            <a:r>
              <a:rPr lang="en-US" sz="1200" dirty="0"/>
              <a:t>Use automated feature selection and transformation via IBM Watsonx.ai to identify relevant features contributing to failure prediction.</a:t>
            </a:r>
          </a:p>
          <a:p>
            <a:pPr marL="0" indent="0">
              <a:buNone/>
            </a:pPr>
            <a:r>
              <a:rPr lang="en-IN" sz="1200" b="1" dirty="0"/>
              <a:t>3)  Machine Learning Algorithm:</a:t>
            </a:r>
          </a:p>
          <a:p>
            <a:r>
              <a:rPr lang="en-IN" sz="1200" dirty="0"/>
              <a:t>Implement a multi-class classification model using </a:t>
            </a:r>
            <a:r>
              <a:rPr lang="en-IN" sz="1200" b="1" dirty="0"/>
              <a:t>Snap Random Forest (Batched Tree Ensemble Classifier)</a:t>
            </a:r>
            <a:r>
              <a:rPr lang="en-IN" sz="1200" dirty="0"/>
              <a:t> automatically selected by IBM Watsonx.ai.</a:t>
            </a:r>
          </a:p>
          <a:p>
            <a:r>
              <a:rPr lang="en-IN" sz="1200" dirty="0"/>
              <a:t>Consider all failure types such as </a:t>
            </a:r>
            <a:r>
              <a:rPr lang="en-IN" sz="1200" b="1" dirty="0"/>
              <a:t>Tool Wear, Heat Dissipation, Overstrain, Power Failure, Random Failures</a:t>
            </a:r>
            <a:r>
              <a:rPr lang="en-IN" sz="1200" dirty="0"/>
              <a:t>, and </a:t>
            </a:r>
            <a:r>
              <a:rPr lang="en-IN" sz="1200" b="1" dirty="0"/>
              <a:t>No Failure</a:t>
            </a:r>
            <a:r>
              <a:rPr lang="en-IN" sz="1200" dirty="0"/>
              <a:t> to ensure complete fault coverage.</a:t>
            </a:r>
          </a:p>
          <a:p>
            <a:pPr marL="0" indent="0">
              <a:buNone/>
            </a:pPr>
            <a:r>
              <a:rPr lang="en-IN" sz="1200" b="1" dirty="0"/>
              <a:t>4)  Deployment:</a:t>
            </a:r>
          </a:p>
          <a:p>
            <a:r>
              <a:rPr lang="en-IN" sz="1200" dirty="0"/>
              <a:t>Use IBM Watsonx.ai pipelines to generate, evaluate, and rank model candidates with minimal manual effort.</a:t>
            </a:r>
          </a:p>
          <a:p>
            <a:r>
              <a:rPr lang="en-IN" sz="1200" dirty="0"/>
              <a:t>Export the best-performing model pipeline for potential deployment in edge systems, dashboards, or cloud monitoring solutions for real-time failure prediction.</a:t>
            </a:r>
          </a:p>
          <a:p>
            <a:pPr marL="0" indent="0">
              <a:buNone/>
            </a:pPr>
            <a:r>
              <a:rPr lang="en-IN" sz="1200" b="1" dirty="0"/>
              <a:t>5)  Evaluation:</a:t>
            </a:r>
          </a:p>
          <a:p>
            <a:r>
              <a:rPr lang="en-IN" sz="1200" dirty="0"/>
              <a:t>Evaluate model performance using ROC curve, confusion matrix, and precision-recall metrics.</a:t>
            </a:r>
          </a:p>
          <a:p>
            <a:r>
              <a:rPr lang="en-IN" sz="1200" dirty="0"/>
              <a:t>Achieved 99.7% accuracy using holdout validation in IBM Watsonx.ai</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925" y="1117600"/>
            <a:ext cx="11029615" cy="5994399"/>
          </a:xfrm>
        </p:spPr>
        <p:txBody>
          <a:bodyPr>
            <a:normAutofit fontScale="62500" lnSpcReduction="20000"/>
          </a:bodyPr>
          <a:lstStyle/>
          <a:p>
            <a:pPr marL="0" indent="0">
              <a:buNone/>
            </a:pPr>
            <a:r>
              <a:rPr lang="en-IN" sz="2200" b="1" dirty="0"/>
              <a:t>System Requirements:</a:t>
            </a:r>
          </a:p>
          <a:p>
            <a:r>
              <a:rPr lang="en-IN" sz="2200" b="1" dirty="0"/>
              <a:t>IBM Cloud Account (Lite Plan)</a:t>
            </a:r>
            <a:br>
              <a:rPr lang="en-IN" sz="2200" dirty="0"/>
            </a:br>
            <a:r>
              <a:rPr lang="en-IN" sz="2200" dirty="0"/>
              <a:t>Used to access IBM Watsonx.ai Studio for building the model.</a:t>
            </a:r>
          </a:p>
          <a:p>
            <a:r>
              <a:rPr lang="en-IN" sz="2200" b="1" dirty="0"/>
              <a:t>IBM Watsonx.ai Studio</a:t>
            </a:r>
            <a:br>
              <a:rPr lang="en-IN" sz="2200" dirty="0"/>
            </a:br>
            <a:r>
              <a:rPr lang="en-IN" sz="2200" b="1" dirty="0"/>
              <a:t>Environment Resource Usage </a:t>
            </a:r>
          </a:p>
          <a:p>
            <a:r>
              <a:rPr lang="en-IN" sz="2200" b="1" dirty="0"/>
              <a:t>1 vCPU + 4 GB RAM</a:t>
            </a:r>
            <a:r>
              <a:rPr lang="en-IN" sz="2200" dirty="0"/>
              <a:t> → 0.5 capacity units</a:t>
            </a:r>
          </a:p>
          <a:p>
            <a:r>
              <a:rPr lang="en-IN" sz="2200" b="1" dirty="0"/>
              <a:t>2 vCPU + 8 GB RAM</a:t>
            </a:r>
            <a:r>
              <a:rPr lang="en-IN" sz="2200" dirty="0"/>
              <a:t> → 1 capacity unit</a:t>
            </a:r>
          </a:p>
          <a:p>
            <a:r>
              <a:rPr lang="en-IN" sz="2200" b="1" dirty="0"/>
              <a:t>4 vCPU + 16 GB RAM</a:t>
            </a:r>
            <a:r>
              <a:rPr lang="en-IN" sz="2200" dirty="0"/>
              <a:t> → 2 capacity units</a:t>
            </a:r>
          </a:p>
          <a:p>
            <a:r>
              <a:rPr lang="en-IN" sz="2200" dirty="0"/>
              <a:t>A cloud-based visual AI development tool used to create and train the </a:t>
            </a:r>
            <a:r>
              <a:rPr lang="en-IN" sz="2200" dirty="0" err="1"/>
              <a:t>AutoAI</a:t>
            </a:r>
            <a:r>
              <a:rPr lang="en-IN" sz="2200" dirty="0"/>
              <a:t> pipelines for multi-class classification.</a:t>
            </a:r>
          </a:p>
          <a:p>
            <a:r>
              <a:rPr lang="en-IN" sz="2200" b="1" dirty="0"/>
              <a:t>CSV Dataset from Kaggle</a:t>
            </a:r>
            <a:br>
              <a:rPr lang="en-IN" sz="2200" dirty="0"/>
            </a:br>
            <a:r>
              <a:rPr lang="en-IN" sz="2200" dirty="0"/>
              <a:t>The predictive maintenance dataset containing sensor values and failure types was used as the input data source.</a:t>
            </a:r>
          </a:p>
          <a:p>
            <a:pPr marL="0" indent="0">
              <a:buNone/>
            </a:pPr>
            <a:r>
              <a:rPr lang="en-IN" sz="2200" b="1" dirty="0"/>
              <a:t>Libraries Required to Build the Model:</a:t>
            </a:r>
          </a:p>
          <a:p>
            <a:r>
              <a:rPr lang="en-IN" sz="2200" dirty="0"/>
              <a:t>Although </a:t>
            </a:r>
            <a:r>
              <a:rPr lang="en-IN" sz="2200" dirty="0" err="1"/>
              <a:t>AutoAI</a:t>
            </a:r>
            <a:r>
              <a:rPr lang="en-IN" sz="2200" dirty="0"/>
              <a:t> automates model development without needing to manually import libraries, it internally uses the following:</a:t>
            </a:r>
          </a:p>
          <a:p>
            <a:r>
              <a:rPr lang="en-IN" sz="2200" b="1" dirty="0"/>
              <a:t>Pandas &amp; NumPy</a:t>
            </a:r>
            <a:br>
              <a:rPr lang="en-IN" sz="2200" dirty="0"/>
            </a:br>
            <a:r>
              <a:rPr lang="en-IN" sz="2200" dirty="0"/>
              <a:t>For internal data handling, transformation, and feature extraction.</a:t>
            </a:r>
          </a:p>
          <a:p>
            <a:r>
              <a:rPr lang="en-IN" sz="2200" b="1" dirty="0"/>
              <a:t>Scikit-learn</a:t>
            </a:r>
            <a:br>
              <a:rPr lang="en-IN" sz="2200" dirty="0"/>
            </a:br>
            <a:r>
              <a:rPr lang="en-IN" sz="2200" dirty="0"/>
              <a:t>For model training, validation, and metrics (confusion matrix, ROC, precision-recall).</a:t>
            </a:r>
          </a:p>
          <a:p>
            <a:r>
              <a:rPr lang="en-IN" sz="2200" b="1" dirty="0"/>
              <a:t>Snap ML (IBM’s Accelerated Library)</a:t>
            </a:r>
            <a:br>
              <a:rPr lang="en-IN" sz="2200" dirty="0"/>
            </a:br>
            <a:r>
              <a:rPr lang="en-IN" sz="2200" dirty="0"/>
              <a:t>For fast and efficient training of ensemble models like the Batched Tree Ensemble Classifier.</a:t>
            </a:r>
          </a:p>
          <a:p>
            <a:r>
              <a:rPr lang="en-IN" sz="2200" b="1" dirty="0"/>
              <a:t>Matplotlib / Seaborn (Visuals)</a:t>
            </a:r>
            <a:br>
              <a:rPr lang="en-IN" sz="2200" dirty="0"/>
            </a:br>
            <a:r>
              <a:rPr lang="en-IN" sz="2200" dirty="0"/>
              <a:t>Used by Watsonx.ai to generate visual outputs like ROC curves, confusion matrices, and precision-recall plots.</a:t>
            </a:r>
          </a:p>
          <a:p>
            <a:endParaRPr lang="en-IN" sz="16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83441"/>
          </a:xfrm>
        </p:spPr>
        <p:txBody>
          <a:bodyPr>
            <a:normAutofit fontScale="92500" lnSpcReduction="20000"/>
          </a:bodyPr>
          <a:lstStyle/>
          <a:p>
            <a:pPr marL="0" indent="0">
              <a:buNone/>
            </a:pPr>
            <a:r>
              <a:rPr lang="en-IN" sz="1500" b="1" dirty="0"/>
              <a:t>Algorithm Selection:</a:t>
            </a:r>
          </a:p>
          <a:p>
            <a:r>
              <a:rPr lang="en-IN" sz="1500" dirty="0"/>
              <a:t>IBM Watsonx.ai </a:t>
            </a:r>
            <a:r>
              <a:rPr lang="en-IN" sz="1500" dirty="0" err="1"/>
              <a:t>AutoAI</a:t>
            </a:r>
            <a:r>
              <a:rPr lang="en-IN" sz="1500" dirty="0"/>
              <a:t> selected the </a:t>
            </a:r>
            <a:r>
              <a:rPr lang="en-IN" sz="1500" b="1" dirty="0"/>
              <a:t>Batched Tree Ensemble Classifier (Snap Random Forest)</a:t>
            </a:r>
            <a:r>
              <a:rPr lang="en-IN" sz="1500" dirty="0"/>
              <a:t>, optimized for high accuracy and fast training on structured, tabular sensor data.</a:t>
            </a:r>
          </a:p>
          <a:p>
            <a:r>
              <a:rPr lang="en-IN" sz="1500" dirty="0"/>
              <a:t>This algorithm is suitable for </a:t>
            </a:r>
            <a:r>
              <a:rPr lang="en-IN" sz="1500" b="1" dirty="0"/>
              <a:t>multi-class classification</a:t>
            </a:r>
            <a:r>
              <a:rPr lang="en-IN" sz="1500" dirty="0"/>
              <a:t>, effectively distinguishing different types of machine failures.</a:t>
            </a:r>
          </a:p>
          <a:p>
            <a:pPr marL="0" indent="0">
              <a:buNone/>
            </a:pPr>
            <a:r>
              <a:rPr lang="en-US" sz="1500" b="1" dirty="0"/>
              <a:t>Data Input:</a:t>
            </a:r>
          </a:p>
          <a:p>
            <a:r>
              <a:rPr lang="en-US" sz="1500" dirty="0"/>
              <a:t>Input features include </a:t>
            </a:r>
            <a:r>
              <a:rPr lang="en-US" sz="1500" b="1" dirty="0"/>
              <a:t>rotational speed, torque, tool wear</a:t>
            </a:r>
            <a:r>
              <a:rPr lang="en-US" sz="1500" dirty="0"/>
              <a:t>, and </a:t>
            </a:r>
            <a:r>
              <a:rPr lang="en-US" sz="1500" b="1" dirty="0"/>
              <a:t>operational settings</a:t>
            </a:r>
            <a:r>
              <a:rPr lang="en-US" sz="1500" dirty="0"/>
              <a:t>.</a:t>
            </a:r>
          </a:p>
          <a:p>
            <a:r>
              <a:rPr lang="en-US" sz="1500" dirty="0"/>
              <a:t>The target output is the </a:t>
            </a:r>
            <a:r>
              <a:rPr lang="en-US" sz="1500" b="1" dirty="0"/>
              <a:t>type of failure</a:t>
            </a:r>
            <a:r>
              <a:rPr lang="en-US" sz="1500" dirty="0"/>
              <a:t>, such as Tool Wear, Power Failure, or No Failure.</a:t>
            </a:r>
          </a:p>
          <a:p>
            <a:pPr marL="0" indent="0">
              <a:buNone/>
            </a:pPr>
            <a:r>
              <a:rPr lang="en-US" sz="1500" b="1" dirty="0"/>
              <a:t>Training Process:</a:t>
            </a:r>
          </a:p>
          <a:p>
            <a:r>
              <a:rPr lang="en-US" sz="1500" dirty="0"/>
              <a:t>The Watsonx.ai </a:t>
            </a:r>
            <a:r>
              <a:rPr lang="en-US" sz="1500" dirty="0" err="1"/>
              <a:t>AutoAI</a:t>
            </a:r>
            <a:r>
              <a:rPr lang="en-US" sz="1500" dirty="0"/>
              <a:t> engine automatically performed </a:t>
            </a:r>
            <a:r>
              <a:rPr lang="en-US" sz="1500" b="1" dirty="0"/>
              <a:t>data preprocessing</a:t>
            </a:r>
            <a:r>
              <a:rPr lang="en-US" sz="1500" dirty="0"/>
              <a:t>, </a:t>
            </a:r>
            <a:r>
              <a:rPr lang="en-US" sz="1500" b="1" dirty="0"/>
              <a:t>feature engineering</a:t>
            </a:r>
            <a:r>
              <a:rPr lang="en-US" sz="1500" dirty="0"/>
              <a:t>, and </a:t>
            </a:r>
            <a:r>
              <a:rPr lang="en-US" sz="1500" b="1" dirty="0"/>
              <a:t>model tuning</a:t>
            </a:r>
            <a:r>
              <a:rPr lang="en-US" sz="1500" dirty="0"/>
              <a:t>.</a:t>
            </a:r>
          </a:p>
          <a:p>
            <a:r>
              <a:rPr lang="en-US" sz="1500" dirty="0"/>
              <a:t>Multiple models were trained and ranked using </a:t>
            </a:r>
            <a:r>
              <a:rPr lang="en-US" sz="1500" b="1" dirty="0"/>
              <a:t>holdout validation</a:t>
            </a:r>
            <a:r>
              <a:rPr lang="en-US" sz="1500" dirty="0"/>
              <a:t>, selecting the pipeline with </a:t>
            </a:r>
            <a:r>
              <a:rPr lang="en-US" sz="1500" b="1" dirty="0"/>
              <a:t>99.7% accuracy</a:t>
            </a:r>
            <a:r>
              <a:rPr lang="en-US" sz="1500" dirty="0"/>
              <a:t>.</a:t>
            </a:r>
          </a:p>
          <a:p>
            <a:pPr marL="0" indent="0">
              <a:buNone/>
            </a:pPr>
            <a:r>
              <a:rPr lang="en-US" sz="1500" b="1" dirty="0"/>
              <a:t>Prediction Process:</a:t>
            </a:r>
          </a:p>
          <a:p>
            <a:r>
              <a:rPr lang="en-US" sz="1500" dirty="0"/>
              <a:t>The final model predicts the </a:t>
            </a:r>
            <a:r>
              <a:rPr lang="en-US" sz="1500" b="1" dirty="0"/>
              <a:t>specific failure category</a:t>
            </a:r>
            <a:r>
              <a:rPr lang="en-US" sz="1500" dirty="0"/>
              <a:t> based on live sensor inputs.</a:t>
            </a:r>
          </a:p>
          <a:p>
            <a:r>
              <a:rPr lang="en-US" sz="1500" dirty="0"/>
              <a:t>It supports </a:t>
            </a:r>
            <a:r>
              <a:rPr lang="en-US" sz="1500" b="1" dirty="0"/>
              <a:t>real-time prediction</a:t>
            </a:r>
            <a:r>
              <a:rPr lang="en-US" sz="1500" dirty="0"/>
              <a:t> and can be integrated with dashboards or alerts for maintenance teams.</a:t>
            </a:r>
          </a:p>
          <a:p>
            <a:pPr marL="0" indent="0">
              <a:buNone/>
            </a:pPr>
            <a:r>
              <a:rPr lang="en-US" sz="1500" b="1" dirty="0"/>
              <a:t>Deployment:</a:t>
            </a:r>
          </a:p>
          <a:p>
            <a:pPr>
              <a:lnSpc>
                <a:spcPct val="160000"/>
              </a:lnSpc>
            </a:pPr>
            <a:r>
              <a:rPr lang="en-US" sz="1500" dirty="0"/>
              <a:t>The trained model pipeline from IBM Watsonx.ai was exported and deployed as a </a:t>
            </a:r>
            <a:r>
              <a:rPr lang="en-US" sz="1500" b="1" dirty="0"/>
              <a:t>REST API</a:t>
            </a:r>
            <a:r>
              <a:rPr lang="en-US" sz="1500" dirty="0"/>
              <a:t> via IBM Cloud. It can now be integrated into industrial systems for </a:t>
            </a:r>
            <a:r>
              <a:rPr lang="en-US" sz="1500" b="1" dirty="0"/>
              <a:t>real-time failure prediction and alerting</a:t>
            </a:r>
            <a:r>
              <a:rPr lang="en-US" sz="1500"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E84895A-5E03-BEEC-CC41-7DE31E2BABAC}"/>
              </a:ext>
            </a:extLst>
          </p:cNvPr>
          <p:cNvPicPr>
            <a:picLocks noGrp="1" noChangeAspect="1"/>
          </p:cNvPicPr>
          <p:nvPr>
            <p:ph idx="1"/>
          </p:nvPr>
        </p:nvPicPr>
        <p:blipFill>
          <a:blip r:embed="rId2"/>
          <a:stretch>
            <a:fillRect/>
          </a:stretch>
        </p:blipFill>
        <p:spPr>
          <a:xfrm>
            <a:off x="287868" y="1454148"/>
            <a:ext cx="5405656" cy="4413251"/>
          </a:xfrm>
        </p:spPr>
      </p:pic>
      <p:pic>
        <p:nvPicPr>
          <p:cNvPr id="7" name="Picture 6">
            <a:extLst>
              <a:ext uri="{FF2B5EF4-FFF2-40B4-BE49-F238E27FC236}">
                <a16:creationId xmlns:a16="http://schemas.microsoft.com/office/drawing/2014/main" id="{50DAF767-FC90-E974-2B30-3B65BD102E07}"/>
              </a:ext>
            </a:extLst>
          </p:cNvPr>
          <p:cNvPicPr>
            <a:picLocks noChangeAspect="1"/>
          </p:cNvPicPr>
          <p:nvPr/>
        </p:nvPicPr>
        <p:blipFill>
          <a:blip r:embed="rId3"/>
          <a:stretch>
            <a:fillRect/>
          </a:stretch>
        </p:blipFill>
        <p:spPr>
          <a:xfrm>
            <a:off x="5884332" y="1454148"/>
            <a:ext cx="6019799" cy="441325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6A78E-5221-0375-5446-FA1B172B9D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9CF20A-DCEA-E8A4-0074-17B1E9EF879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Content Placeholder 5">
            <a:extLst>
              <a:ext uri="{FF2B5EF4-FFF2-40B4-BE49-F238E27FC236}">
                <a16:creationId xmlns:a16="http://schemas.microsoft.com/office/drawing/2014/main" id="{16CCFFCE-724F-F497-4AA3-ED6CBD52D0C8}"/>
              </a:ext>
            </a:extLst>
          </p:cNvPr>
          <p:cNvSpPr txBox="1">
            <a:spLocks noGrp="1"/>
          </p:cNvSpPr>
          <p:nvPr>
            <p:ph idx="1"/>
          </p:nvPr>
        </p:nvSpPr>
        <p:spPr>
          <a:xfrm>
            <a:off x="89958" y="851110"/>
            <a:ext cx="11029950" cy="884345"/>
          </a:xfrm>
          <a:prstGeom prst="rect">
            <a:avLst/>
          </a:prstGeom>
          <a:noFill/>
        </p:spPr>
        <p:txBody>
          <a:bodyPr wrap="square" rtlCol="0">
            <a:spAutoFit/>
          </a:bodyPr>
          <a:lstStyle/>
          <a:p>
            <a:pPr marL="0" indent="0">
              <a:buNone/>
            </a:pPr>
            <a:br>
              <a:rPr lang="en-IN" sz="1600" dirty="0"/>
            </a:br>
            <a:br>
              <a:rPr lang="en-IN" sz="1600" b="1" dirty="0"/>
            </a:br>
            <a:r>
              <a:rPr lang="en-IN" sz="1600" b="1" dirty="0"/>
              <a:t>                     ROC Curve                                                             Precision-Recall                                                 Confusion Matrix</a:t>
            </a:r>
          </a:p>
        </p:txBody>
      </p:sp>
      <p:pic>
        <p:nvPicPr>
          <p:cNvPr id="8" name="Picture 7">
            <a:extLst>
              <a:ext uri="{FF2B5EF4-FFF2-40B4-BE49-F238E27FC236}">
                <a16:creationId xmlns:a16="http://schemas.microsoft.com/office/drawing/2014/main" id="{4A740692-F0F7-4A61-89C8-A2398380C076}"/>
              </a:ext>
            </a:extLst>
          </p:cNvPr>
          <p:cNvPicPr>
            <a:picLocks noChangeAspect="1"/>
          </p:cNvPicPr>
          <p:nvPr/>
        </p:nvPicPr>
        <p:blipFill>
          <a:blip r:embed="rId2"/>
          <a:srcRect l="18160" t="4148" r="17336" b="1470"/>
          <a:stretch>
            <a:fillRect/>
          </a:stretch>
        </p:blipFill>
        <p:spPr>
          <a:xfrm>
            <a:off x="211667" y="2015067"/>
            <a:ext cx="3996267" cy="4224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845B0F6-93F8-EFCD-91FE-FCFB8EA20497}"/>
              </a:ext>
            </a:extLst>
          </p:cNvPr>
          <p:cNvPicPr>
            <a:picLocks noChangeAspect="1"/>
          </p:cNvPicPr>
          <p:nvPr/>
        </p:nvPicPr>
        <p:blipFill>
          <a:blip r:embed="rId3"/>
          <a:srcRect l="20000" t="4246" r="20139" b="1437"/>
          <a:stretch>
            <a:fillRect/>
          </a:stretch>
        </p:blipFill>
        <p:spPr>
          <a:xfrm>
            <a:off x="4356101" y="2015067"/>
            <a:ext cx="3783208" cy="4224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522899CA-800A-EE60-EBB1-4BB2BA20E6B6}"/>
              </a:ext>
            </a:extLst>
          </p:cNvPr>
          <p:cNvPicPr>
            <a:picLocks noChangeAspect="1"/>
          </p:cNvPicPr>
          <p:nvPr/>
        </p:nvPicPr>
        <p:blipFill>
          <a:blip r:embed="rId4"/>
          <a:srcRect l="19861" t="4014" r="10486" b="8645"/>
          <a:stretch>
            <a:fillRect/>
          </a:stretch>
        </p:blipFill>
        <p:spPr>
          <a:xfrm>
            <a:off x="8280401" y="2015067"/>
            <a:ext cx="3699932" cy="4224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731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predictive maintenance model built using </a:t>
            </a:r>
            <a:r>
              <a:rPr lang="en-US" sz="2000" b="1" dirty="0"/>
              <a:t>IBM Watsonx.ai</a:t>
            </a:r>
            <a:r>
              <a:rPr lang="en-US" sz="2000" dirty="0"/>
              <a:t> achieved a high </a:t>
            </a:r>
            <a:r>
              <a:rPr lang="en-US" sz="2000" b="1" dirty="0"/>
              <a:t>accuracy of 99.7%</a:t>
            </a:r>
            <a:r>
              <a:rPr lang="en-US" sz="2000" dirty="0"/>
              <a:t>, effectively classifying various machinery failure types. </a:t>
            </a:r>
            <a:r>
              <a:rPr lang="en-US" sz="2000" dirty="0" err="1"/>
              <a:t>AutoAI</a:t>
            </a:r>
            <a:r>
              <a:rPr lang="en-US" sz="2000" dirty="0"/>
              <a:t> streamlined the process from data preprocessing to model selection, enabling quick and efficient development.</a:t>
            </a:r>
          </a:p>
          <a:p>
            <a:r>
              <a:rPr lang="en-US" sz="2000" dirty="0"/>
              <a:t>While the model performed well overall, handling </a:t>
            </a:r>
            <a:r>
              <a:rPr lang="en-US" sz="2000" b="1" dirty="0"/>
              <a:t>imbalanced classes</a:t>
            </a:r>
            <a:r>
              <a:rPr lang="en-US" sz="2000" dirty="0"/>
              <a:t> like random failures posed a minor challenge. Future improvements include real-time data integration and model explainability.</a:t>
            </a:r>
          </a:p>
          <a:p>
            <a:pPr marL="305435" indent="-305435"/>
            <a:r>
              <a:rPr lang="en-US" sz="2000" dirty="0"/>
              <a:t>Accurate failure prediction plays a vital role in industrial operations by minimizing unexpected breakdowns, reducing downtime, and lowering maintenance costs—ensuring </a:t>
            </a:r>
            <a:r>
              <a:rPr lang="en-US" sz="2000" b="1" dirty="0"/>
              <a:t>operational continuity and safety</a:t>
            </a:r>
            <a:r>
              <a:rPr lang="en-US" sz="2000" dirty="0"/>
              <a:t> in machinery-dependent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486</TotalTime>
  <Words>1177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Predictive Maintenance of Industrial Machinery </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Tarun Jayant</cp:lastModifiedBy>
  <cp:revision>25</cp:revision>
  <dcterms:created xsi:type="dcterms:W3CDTF">2021-05-26T16:50:10Z</dcterms:created>
  <dcterms:modified xsi:type="dcterms:W3CDTF">2025-08-03T18:14:13Z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