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5"/>
  </p:sldMasterIdLst>
  <p:notesMasterIdLst>
    <p:notesMasterId r:id="rId7"/>
  </p:notesMasterIdLst>
  <p:handoutMasterIdLst>
    <p:handoutMasterId r:id="rId8"/>
  </p:handoutMasterIdLst>
  <p:sldIdLst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Manisha" initials="SM" lastIdx="1" clrIdx="0">
    <p:extLst>
      <p:ext uri="{19B8F6BF-5375-455C-9EA6-DF929625EA0E}">
        <p15:presenceInfo xmlns:p15="http://schemas.microsoft.com/office/powerpoint/2012/main" userId="S-1-5-21-1461305-839808047-932995037-2648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  <a:srgbClr val="70578F"/>
    <a:srgbClr val="102692"/>
    <a:srgbClr val="275DC9"/>
    <a:srgbClr val="9BBB59"/>
    <a:srgbClr val="215968"/>
    <a:srgbClr val="98480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94A62-22DD-49C2-9D44-49302250CA81}" v="6" dt="2023-06-19T12:44:15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963" autoAdjust="0"/>
  </p:normalViewPr>
  <p:slideViewPr>
    <p:cSldViewPr snapToGrid="0">
      <p:cViewPr>
        <p:scale>
          <a:sx n="125" d="100"/>
          <a:sy n="125" d="100"/>
        </p:scale>
        <p:origin x="280" y="-252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73DF87-70C1-4666-840B-893A97A9C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521A-B018-40B3-A34A-97F0065D4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F7A6-39C5-424B-B130-2A0BABC93D1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12D72-AA5B-4E38-8600-B4D5163CD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2BB61-BB31-4C3B-9B7B-3E36BF3629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1CD40-0999-4ED3-A05F-F11D0BEF8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6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5DD3-A103-4214-9A8C-854C7A3CF578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4ABEB-6BDA-4841-84E5-8E6AE1472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4ABEB-6BDA-4841-84E5-8E6AE1472E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12420" y="960120"/>
            <a:ext cx="11567160" cy="56692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buClrTx/>
              <a:buSzPct val="80000"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Click to enter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2420" y="0"/>
            <a:ext cx="11567160" cy="822960"/>
          </a:xfrm>
          <a:prstGeom prst="rect">
            <a:avLst/>
          </a:prstGeom>
        </p:spPr>
        <p:txBody>
          <a:bodyPr vert="horz" lIns="0" tIns="91440" rIns="0" bIns="45720" rtlCol="0" anchor="ctr">
            <a:noAutofit/>
          </a:bodyPr>
          <a:lstStyle/>
          <a:p>
            <a:r>
              <a:rPr lang="en-US" dirty="0"/>
              <a:t>Click to Enter Slide Title</a:t>
            </a:r>
          </a:p>
        </p:txBody>
      </p:sp>
    </p:spTree>
    <p:extLst>
      <p:ext uri="{BB962C8B-B14F-4D97-AF65-F5344CB8AC3E}">
        <p14:creationId xmlns:p14="http://schemas.microsoft.com/office/powerpoint/2010/main" val="18082472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" y="0"/>
            <a:ext cx="1156716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0" hasCustomPrompt="1"/>
          </p:nvPr>
        </p:nvSpPr>
        <p:spPr>
          <a:xfrm>
            <a:off x="853440" y="1051560"/>
            <a:ext cx="4937760" cy="25603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ClrTx/>
              <a:buSzPct val="80000"/>
              <a:buNone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21" hasCustomPrompt="1"/>
          </p:nvPr>
        </p:nvSpPr>
        <p:spPr>
          <a:xfrm>
            <a:off x="6400801" y="3886200"/>
            <a:ext cx="4937760" cy="25603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ClrTx/>
              <a:buSzPct val="80000"/>
              <a:buNone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22" hasCustomPrompt="1"/>
          </p:nvPr>
        </p:nvSpPr>
        <p:spPr>
          <a:xfrm>
            <a:off x="6400801" y="1051560"/>
            <a:ext cx="4937760" cy="25603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ClrTx/>
              <a:buSzPct val="80000"/>
              <a:buNone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23" hasCustomPrompt="1"/>
          </p:nvPr>
        </p:nvSpPr>
        <p:spPr>
          <a:xfrm>
            <a:off x="853440" y="3886200"/>
            <a:ext cx="4937760" cy="25603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ClrTx/>
              <a:buSzPct val="80000"/>
              <a:buNone/>
              <a:defRPr>
                <a:solidFill>
                  <a:schemeClr val="tx2"/>
                </a:solidFill>
              </a:defRPr>
            </a:lvl1pPr>
            <a:lvl2pPr>
              <a:buClrTx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/>
              <a:t>Click to enter content</a:t>
            </a:r>
          </a:p>
        </p:txBody>
      </p:sp>
    </p:spTree>
    <p:extLst>
      <p:ext uri="{BB962C8B-B14F-4D97-AF65-F5344CB8AC3E}">
        <p14:creationId xmlns:p14="http://schemas.microsoft.com/office/powerpoint/2010/main" val="4450147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articipant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91689" y="2025700"/>
            <a:ext cx="11700311" cy="8896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2" name="Rectangle 11"/>
          <p:cNvSpPr/>
          <p:nvPr userDrawn="1"/>
        </p:nvSpPr>
        <p:spPr>
          <a:xfrm>
            <a:off x="498476" y="2915397"/>
            <a:ext cx="11713884" cy="6767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490451" y="833707"/>
            <a:ext cx="11701549" cy="6693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 userDrawn="1"/>
        </p:nvSpPr>
        <p:spPr>
          <a:xfrm>
            <a:off x="-6787" y="833688"/>
            <a:ext cx="497237" cy="641859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025702"/>
            <a:ext cx="488297" cy="889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Product group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9220" y="2915399"/>
            <a:ext cx="497808" cy="669937"/>
          </a:xfrm>
          <a:prstGeom prst="rect">
            <a:avLst/>
          </a:prstGeom>
          <a:solidFill>
            <a:srgbClr val="948A54"/>
          </a:solidFill>
          <a:ln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SE/ Supplier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E59D0-2494-43DD-91B2-2B6839E30886}"/>
              </a:ext>
            </a:extLst>
          </p:cNvPr>
          <p:cNvSpPr/>
          <p:nvPr userDrawn="1"/>
        </p:nvSpPr>
        <p:spPr>
          <a:xfrm>
            <a:off x="491690" y="5157339"/>
            <a:ext cx="11713883" cy="1503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91AA0-6A52-4AC5-A788-7ACC94206F05}"/>
              </a:ext>
            </a:extLst>
          </p:cNvPr>
          <p:cNvSpPr/>
          <p:nvPr userDrawn="1"/>
        </p:nvSpPr>
        <p:spPr>
          <a:xfrm>
            <a:off x="-28975" y="5150791"/>
            <a:ext cx="526783" cy="14886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COA / eTTTM Tamanna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500DD-0EDF-4040-AA84-B49473A3CED8}"/>
              </a:ext>
            </a:extLst>
          </p:cNvPr>
          <p:cNvSpPr/>
          <p:nvPr userDrawn="1"/>
        </p:nvSpPr>
        <p:spPr>
          <a:xfrm>
            <a:off x="484903" y="4215950"/>
            <a:ext cx="11707097" cy="9348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A00A7-6F59-4EB4-AC65-254164774FD9}"/>
              </a:ext>
            </a:extLst>
          </p:cNvPr>
          <p:cNvSpPr/>
          <p:nvPr userDrawn="1"/>
        </p:nvSpPr>
        <p:spPr>
          <a:xfrm>
            <a:off x="-31085" y="4214315"/>
            <a:ext cx="521223" cy="9364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MFG. </a:t>
            </a:r>
          </a:p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itle 2">
            <a:extLst>
              <a:ext uri="{FF2B5EF4-FFF2-40B4-BE49-F238E27FC236}">
                <a16:creationId xmlns:a16="http://schemas.microsoft.com/office/drawing/2014/main" id="{C097ABBD-9AD7-4E35-9DB1-720DDC16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2961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40E78-B8A7-4E86-BD34-0F41C099080A}"/>
              </a:ext>
            </a:extLst>
          </p:cNvPr>
          <p:cNvSpPr/>
          <p:nvPr userDrawn="1"/>
        </p:nvSpPr>
        <p:spPr>
          <a:xfrm>
            <a:off x="-1" y="1475547"/>
            <a:ext cx="484905" cy="5312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AT / Sales</a:t>
            </a:r>
            <a:r>
              <a:rPr lang="en-AU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Ops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08F3A-0BDB-41B4-9B67-15DA5E312F0A}"/>
              </a:ext>
            </a:extLst>
          </p:cNvPr>
          <p:cNvSpPr/>
          <p:nvPr userDrawn="1"/>
        </p:nvSpPr>
        <p:spPr>
          <a:xfrm>
            <a:off x="484904" y="1496493"/>
            <a:ext cx="11720670" cy="5292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>
            <a:off x="-16628" y="3592194"/>
            <a:ext cx="508317" cy="622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GSQA</a:t>
            </a:r>
          </a:p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Raj</a:t>
            </a:r>
            <a:r>
              <a:rPr lang="en-AU" sz="1100" baseline="0" dirty="0">
                <a:latin typeface="Arial" panose="020B0604020202020204" pitchFamily="34" charset="0"/>
                <a:cs typeface="Arial" panose="020B0604020202020204" pitchFamily="34" charset="0"/>
              </a:rPr>
              <a:t> Nataraj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91689" y="3591154"/>
            <a:ext cx="11713884" cy="6313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279333" y="-76233"/>
            <a:ext cx="12474381" cy="6934232"/>
            <a:chOff x="-279333" y="-76233"/>
            <a:chExt cx="12474381" cy="6934232"/>
          </a:xfrm>
        </p:grpSpPr>
        <p:sp>
          <p:nvSpPr>
            <p:cNvPr id="43" name="TextBox 42"/>
            <p:cNvSpPr txBox="1"/>
            <p:nvPr/>
          </p:nvSpPr>
          <p:spPr>
            <a:xfrm rot="16200000">
              <a:off x="-703969" y="6179448"/>
              <a:ext cx="11031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1F497D"/>
                  </a:solidFill>
                </a:rPr>
                <a:t>wide-16x9W-v2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0" y="-76233"/>
              <a:ext cx="12192001" cy="981840"/>
              <a:chOff x="0" y="-76233"/>
              <a:chExt cx="12192001" cy="98184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0" y="-515"/>
                <a:ext cx="12192001" cy="831850"/>
              </a:xfrm>
              <a:prstGeom prst="rect">
                <a:avLst/>
              </a:prstGeom>
              <a:solidFill>
                <a:srgbClr val="00548B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grpSp>
            <p:nvGrpSpPr>
              <p:cNvPr id="27" name="Group 18"/>
              <p:cNvGrpSpPr/>
              <p:nvPr/>
            </p:nvGrpSpPr>
            <p:grpSpPr>
              <a:xfrm>
                <a:off x="9815030" y="-76233"/>
                <a:ext cx="2376970" cy="981840"/>
                <a:chOff x="6769410" y="-76233"/>
                <a:chExt cx="2376970" cy="981840"/>
              </a:xfrm>
            </p:grpSpPr>
            <p:sp>
              <p:nvSpPr>
                <p:cNvPr id="45" name="Isosceles Triangle 44"/>
                <p:cNvSpPr/>
                <p:nvPr/>
              </p:nvSpPr>
              <p:spPr bwMode="auto">
                <a:xfrm rot="10800000">
                  <a:off x="6769410" y="2660"/>
                  <a:ext cx="425450" cy="368300"/>
                </a:xfrm>
                <a:prstGeom prst="triangle">
                  <a:avLst/>
                </a:prstGeom>
                <a:solidFill>
                  <a:schemeClr val="tx2">
                    <a:lumMod val="75000"/>
                    <a:alpha val="64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 bwMode="auto">
                <a:xfrm>
                  <a:off x="6770203" y="10516"/>
                  <a:ext cx="927100" cy="812444"/>
                </a:xfrm>
                <a:prstGeom prst="triangle">
                  <a:avLst/>
                </a:prstGeom>
                <a:solidFill>
                  <a:schemeClr val="tx2">
                    <a:lumMod val="5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7" name="Isosceles Triangle 11"/>
                <p:cNvSpPr/>
                <p:nvPr/>
              </p:nvSpPr>
              <p:spPr bwMode="auto">
                <a:xfrm rot="10800000">
                  <a:off x="7458948" y="335558"/>
                  <a:ext cx="816847" cy="493264"/>
                </a:xfrm>
                <a:custGeom>
                  <a:avLst/>
                  <a:gdLst>
                    <a:gd name="connsiteX0" fmla="*/ 0 w 784882"/>
                    <a:gd name="connsiteY0" fmla="*/ 679450 h 679450"/>
                    <a:gd name="connsiteX1" fmla="*/ 392441 w 784882"/>
                    <a:gd name="connsiteY1" fmla="*/ 0 h 679450"/>
                    <a:gd name="connsiteX2" fmla="*/ 784882 w 784882"/>
                    <a:gd name="connsiteY2" fmla="*/ 679450 h 679450"/>
                    <a:gd name="connsiteX3" fmla="*/ 0 w 784882"/>
                    <a:gd name="connsiteY3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784882 w 784882"/>
                    <a:gd name="connsiteY3" fmla="*/ 679450 h 679450"/>
                    <a:gd name="connsiteX4" fmla="*/ 0 w 784882"/>
                    <a:gd name="connsiteY4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511832 w 784882"/>
                    <a:gd name="connsiteY3" fmla="*/ 203200 h 679450"/>
                    <a:gd name="connsiteX4" fmla="*/ 784882 w 784882"/>
                    <a:gd name="connsiteY4" fmla="*/ 679450 h 679450"/>
                    <a:gd name="connsiteX5" fmla="*/ 0 w 784882"/>
                    <a:gd name="connsiteY5" fmla="*/ 679450 h 679450"/>
                    <a:gd name="connsiteX0" fmla="*/ 0 w 784882"/>
                    <a:gd name="connsiteY0" fmla="*/ 479425 h 479425"/>
                    <a:gd name="connsiteX1" fmla="*/ 270532 w 784882"/>
                    <a:gd name="connsiteY1" fmla="*/ 0 h 479425"/>
                    <a:gd name="connsiteX2" fmla="*/ 511832 w 784882"/>
                    <a:gd name="connsiteY2" fmla="*/ 3175 h 479425"/>
                    <a:gd name="connsiteX3" fmla="*/ 784882 w 784882"/>
                    <a:gd name="connsiteY3" fmla="*/ 479425 h 479425"/>
                    <a:gd name="connsiteX4" fmla="*/ 0 w 784882"/>
                    <a:gd name="connsiteY4" fmla="*/ 479425 h 479425"/>
                    <a:gd name="connsiteX0" fmla="*/ 0 w 784882"/>
                    <a:gd name="connsiteY0" fmla="*/ 477137 h 477137"/>
                    <a:gd name="connsiteX1" fmla="*/ 265957 w 784882"/>
                    <a:gd name="connsiteY1" fmla="*/ 0 h 477137"/>
                    <a:gd name="connsiteX2" fmla="*/ 511832 w 784882"/>
                    <a:gd name="connsiteY2" fmla="*/ 887 h 477137"/>
                    <a:gd name="connsiteX3" fmla="*/ 784882 w 784882"/>
                    <a:gd name="connsiteY3" fmla="*/ 477137 h 477137"/>
                    <a:gd name="connsiteX4" fmla="*/ 0 w 784882"/>
                    <a:gd name="connsiteY4" fmla="*/ 477137 h 477137"/>
                    <a:gd name="connsiteX0" fmla="*/ 0 w 784882"/>
                    <a:gd name="connsiteY0" fmla="*/ 476250 h 476250"/>
                    <a:gd name="connsiteX1" fmla="*/ 263669 w 784882"/>
                    <a:gd name="connsiteY1" fmla="*/ 3689 h 476250"/>
                    <a:gd name="connsiteX2" fmla="*/ 511832 w 784882"/>
                    <a:gd name="connsiteY2" fmla="*/ 0 h 476250"/>
                    <a:gd name="connsiteX3" fmla="*/ 784882 w 784882"/>
                    <a:gd name="connsiteY3" fmla="*/ 476250 h 476250"/>
                    <a:gd name="connsiteX4" fmla="*/ 0 w 784882"/>
                    <a:gd name="connsiteY4" fmla="*/ 476250 h 476250"/>
                    <a:gd name="connsiteX0" fmla="*/ 0 w 784882"/>
                    <a:gd name="connsiteY0" fmla="*/ 473961 h 473961"/>
                    <a:gd name="connsiteX1" fmla="*/ 263669 w 784882"/>
                    <a:gd name="connsiteY1" fmla="*/ 1400 h 473961"/>
                    <a:gd name="connsiteX2" fmla="*/ 514120 w 784882"/>
                    <a:gd name="connsiteY2" fmla="*/ 0 h 473961"/>
                    <a:gd name="connsiteX3" fmla="*/ 784882 w 784882"/>
                    <a:gd name="connsiteY3" fmla="*/ 473961 h 473961"/>
                    <a:gd name="connsiteX4" fmla="*/ 0 w 784882"/>
                    <a:gd name="connsiteY4" fmla="*/ 473961 h 47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4882" h="473961">
                      <a:moveTo>
                        <a:pt x="0" y="473961"/>
                      </a:moveTo>
                      <a:lnTo>
                        <a:pt x="263669" y="1400"/>
                      </a:lnTo>
                      <a:lnTo>
                        <a:pt x="514120" y="0"/>
                      </a:lnTo>
                      <a:lnTo>
                        <a:pt x="784882" y="473961"/>
                      </a:lnTo>
                      <a:lnTo>
                        <a:pt x="0" y="47396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alpha val="74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</a:t>
                  </a:r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 bwMode="auto">
                <a:xfrm>
                  <a:off x="8029504" y="340443"/>
                  <a:ext cx="569190" cy="483470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 bwMode="auto">
                <a:xfrm rot="10800000">
                  <a:off x="8167687" y="344"/>
                  <a:ext cx="944024" cy="82290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Isosceles Triangle 14"/>
                <p:cNvSpPr/>
                <p:nvPr/>
              </p:nvSpPr>
              <p:spPr bwMode="auto">
                <a:xfrm>
                  <a:off x="8883522" y="0"/>
                  <a:ext cx="260478" cy="469568"/>
                </a:xfrm>
                <a:custGeom>
                  <a:avLst/>
                  <a:gdLst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0 w 516194"/>
                    <a:gd name="connsiteY3" fmla="*/ 482578 h 482578"/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279528 w 516194"/>
                    <a:gd name="connsiteY3" fmla="*/ 480014 h 482578"/>
                    <a:gd name="connsiteX4" fmla="*/ 0 w 516194"/>
                    <a:gd name="connsiteY4" fmla="*/ 482578 h 482578"/>
                    <a:gd name="connsiteX0" fmla="*/ 0 w 516194"/>
                    <a:gd name="connsiteY0" fmla="*/ 482578 h 482578"/>
                    <a:gd name="connsiteX1" fmla="*/ 258097 w 516194"/>
                    <a:gd name="connsiteY1" fmla="*/ 0 h 482578"/>
                    <a:gd name="connsiteX2" fmla="*/ 516194 w 516194"/>
                    <a:gd name="connsiteY2" fmla="*/ 482578 h 482578"/>
                    <a:gd name="connsiteX3" fmla="*/ 260478 w 516194"/>
                    <a:gd name="connsiteY3" fmla="*/ 477633 h 482578"/>
                    <a:gd name="connsiteX4" fmla="*/ 0 w 516194"/>
                    <a:gd name="connsiteY4" fmla="*/ 482578 h 482578"/>
                    <a:gd name="connsiteX0" fmla="*/ 0 w 260478"/>
                    <a:gd name="connsiteY0" fmla="*/ 482578 h 482578"/>
                    <a:gd name="connsiteX1" fmla="*/ 258097 w 260478"/>
                    <a:gd name="connsiteY1" fmla="*/ 0 h 482578"/>
                    <a:gd name="connsiteX2" fmla="*/ 260478 w 260478"/>
                    <a:gd name="connsiteY2" fmla="*/ 477633 h 482578"/>
                    <a:gd name="connsiteX3" fmla="*/ 0 w 260478"/>
                    <a:gd name="connsiteY3" fmla="*/ 482578 h 482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0478" h="482578">
                      <a:moveTo>
                        <a:pt x="0" y="482578"/>
                      </a:moveTo>
                      <a:lnTo>
                        <a:pt x="258097" y="0"/>
                      </a:lnTo>
                      <a:cubicBezTo>
                        <a:pt x="258891" y="159211"/>
                        <a:pt x="259684" y="318422"/>
                        <a:pt x="260478" y="477633"/>
                      </a:cubicBezTo>
                      <a:lnTo>
                        <a:pt x="0" y="482578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1" name="Isosceles Triangle 11"/>
                <p:cNvSpPr/>
                <p:nvPr/>
              </p:nvSpPr>
              <p:spPr bwMode="auto">
                <a:xfrm rot="10800000">
                  <a:off x="8882065" y="492052"/>
                  <a:ext cx="261937" cy="332140"/>
                </a:xfrm>
                <a:custGeom>
                  <a:avLst/>
                  <a:gdLst>
                    <a:gd name="connsiteX0" fmla="*/ 0 w 784882"/>
                    <a:gd name="connsiteY0" fmla="*/ 679450 h 679450"/>
                    <a:gd name="connsiteX1" fmla="*/ 392441 w 784882"/>
                    <a:gd name="connsiteY1" fmla="*/ 0 h 679450"/>
                    <a:gd name="connsiteX2" fmla="*/ 784882 w 784882"/>
                    <a:gd name="connsiteY2" fmla="*/ 679450 h 679450"/>
                    <a:gd name="connsiteX3" fmla="*/ 0 w 784882"/>
                    <a:gd name="connsiteY3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784882 w 784882"/>
                    <a:gd name="connsiteY3" fmla="*/ 679450 h 679450"/>
                    <a:gd name="connsiteX4" fmla="*/ 0 w 784882"/>
                    <a:gd name="connsiteY4" fmla="*/ 679450 h 679450"/>
                    <a:gd name="connsiteX0" fmla="*/ 0 w 784882"/>
                    <a:gd name="connsiteY0" fmla="*/ 679450 h 679450"/>
                    <a:gd name="connsiteX1" fmla="*/ 270532 w 784882"/>
                    <a:gd name="connsiteY1" fmla="*/ 200025 h 679450"/>
                    <a:gd name="connsiteX2" fmla="*/ 392441 w 784882"/>
                    <a:gd name="connsiteY2" fmla="*/ 0 h 679450"/>
                    <a:gd name="connsiteX3" fmla="*/ 511832 w 784882"/>
                    <a:gd name="connsiteY3" fmla="*/ 203200 h 679450"/>
                    <a:gd name="connsiteX4" fmla="*/ 784882 w 784882"/>
                    <a:gd name="connsiteY4" fmla="*/ 679450 h 679450"/>
                    <a:gd name="connsiteX5" fmla="*/ 0 w 784882"/>
                    <a:gd name="connsiteY5" fmla="*/ 679450 h 679450"/>
                    <a:gd name="connsiteX0" fmla="*/ 0 w 784882"/>
                    <a:gd name="connsiteY0" fmla="*/ 479425 h 479425"/>
                    <a:gd name="connsiteX1" fmla="*/ 270532 w 784882"/>
                    <a:gd name="connsiteY1" fmla="*/ 0 h 479425"/>
                    <a:gd name="connsiteX2" fmla="*/ 511832 w 784882"/>
                    <a:gd name="connsiteY2" fmla="*/ 3175 h 479425"/>
                    <a:gd name="connsiteX3" fmla="*/ 784882 w 784882"/>
                    <a:gd name="connsiteY3" fmla="*/ 479425 h 479425"/>
                    <a:gd name="connsiteX4" fmla="*/ 0 w 784882"/>
                    <a:gd name="connsiteY4" fmla="*/ 479425 h 479425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784882 w 784882"/>
                    <a:gd name="connsiteY3" fmla="*/ 479425 h 479884"/>
                    <a:gd name="connsiteX4" fmla="*/ 519822 w 784882"/>
                    <a:gd name="connsiteY4" fmla="*/ 479884 h 479884"/>
                    <a:gd name="connsiteX5" fmla="*/ 0 w 784882"/>
                    <a:gd name="connsiteY5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5559 h 479884"/>
                    <a:gd name="connsiteX4" fmla="*/ 784882 w 784882"/>
                    <a:gd name="connsiteY4" fmla="*/ 479425 h 479884"/>
                    <a:gd name="connsiteX5" fmla="*/ 51982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5559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11832 w 784882"/>
                    <a:gd name="connsiteY2" fmla="*/ 3175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605547 w 784882"/>
                    <a:gd name="connsiteY2" fmla="*/ 167940 h 479884"/>
                    <a:gd name="connsiteX3" fmla="*/ 784882 w 784882"/>
                    <a:gd name="connsiteY3" fmla="*/ 479425 h 479884"/>
                    <a:gd name="connsiteX4" fmla="*/ 538872 w 784882"/>
                    <a:gd name="connsiteY4" fmla="*/ 479884 h 479884"/>
                    <a:gd name="connsiteX5" fmla="*/ 0 w 784882"/>
                    <a:gd name="connsiteY5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34109 w 784882"/>
                    <a:gd name="connsiteY2" fmla="*/ 132222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479425 h 479884"/>
                    <a:gd name="connsiteX1" fmla="*/ 270532 w 784882"/>
                    <a:gd name="connsiteY1" fmla="*/ 0 h 479884"/>
                    <a:gd name="connsiteX2" fmla="*/ 538872 w 784882"/>
                    <a:gd name="connsiteY2" fmla="*/ 172703 h 479884"/>
                    <a:gd name="connsiteX3" fmla="*/ 605547 w 784882"/>
                    <a:gd name="connsiteY3" fmla="*/ 167940 h 479884"/>
                    <a:gd name="connsiteX4" fmla="*/ 784882 w 784882"/>
                    <a:gd name="connsiteY4" fmla="*/ 479425 h 479884"/>
                    <a:gd name="connsiteX5" fmla="*/ 538872 w 784882"/>
                    <a:gd name="connsiteY5" fmla="*/ 479884 h 479884"/>
                    <a:gd name="connsiteX6" fmla="*/ 0 w 784882"/>
                    <a:gd name="connsiteY6" fmla="*/ 479425 h 479884"/>
                    <a:gd name="connsiteX0" fmla="*/ 0 w 784882"/>
                    <a:gd name="connsiteY0" fmla="*/ 311485 h 311944"/>
                    <a:gd name="connsiteX1" fmla="*/ 538872 w 784882"/>
                    <a:gd name="connsiteY1" fmla="*/ 4763 h 311944"/>
                    <a:gd name="connsiteX2" fmla="*/ 605547 w 784882"/>
                    <a:gd name="connsiteY2" fmla="*/ 0 h 311944"/>
                    <a:gd name="connsiteX3" fmla="*/ 784882 w 784882"/>
                    <a:gd name="connsiteY3" fmla="*/ 311485 h 311944"/>
                    <a:gd name="connsiteX4" fmla="*/ 538872 w 784882"/>
                    <a:gd name="connsiteY4" fmla="*/ 311944 h 311944"/>
                    <a:gd name="connsiteX5" fmla="*/ 0 w 784882"/>
                    <a:gd name="connsiteY5" fmla="*/ 311485 h 311944"/>
                    <a:gd name="connsiteX0" fmla="*/ 0 w 246010"/>
                    <a:gd name="connsiteY0" fmla="*/ 311944 h 311944"/>
                    <a:gd name="connsiteX1" fmla="*/ 0 w 246010"/>
                    <a:gd name="connsiteY1" fmla="*/ 4763 h 311944"/>
                    <a:gd name="connsiteX2" fmla="*/ 66675 w 246010"/>
                    <a:gd name="connsiteY2" fmla="*/ 0 h 311944"/>
                    <a:gd name="connsiteX3" fmla="*/ 246010 w 246010"/>
                    <a:gd name="connsiteY3" fmla="*/ 311485 h 311944"/>
                    <a:gd name="connsiteX4" fmla="*/ 0 w 246010"/>
                    <a:gd name="connsiteY4" fmla="*/ 311944 h 311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10" h="311944">
                      <a:moveTo>
                        <a:pt x="0" y="311944"/>
                      </a:moveTo>
                      <a:lnTo>
                        <a:pt x="0" y="4763"/>
                      </a:lnTo>
                      <a:lnTo>
                        <a:pt x="66675" y="0"/>
                      </a:lnTo>
                      <a:lnTo>
                        <a:pt x="246010" y="311485"/>
                      </a:lnTo>
                      <a:lnTo>
                        <a:pt x="0" y="31194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alpha val="58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 rot="5400000">
                  <a:off x="8975313" y="321841"/>
                  <a:ext cx="45720" cy="296414"/>
                </a:xfrm>
                <a:prstGeom prst="rect">
                  <a:avLst/>
                </a:pr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3" name="Rectangle 20"/>
                <p:cNvSpPr/>
                <p:nvPr/>
              </p:nvSpPr>
              <p:spPr bwMode="auto">
                <a:xfrm rot="1800000">
                  <a:off x="6956101" y="-73261"/>
                  <a:ext cx="45720" cy="978868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868"/>
                    <a:gd name="connsiteY0" fmla="*/ 0 h 984502"/>
                    <a:gd name="connsiteX1" fmla="*/ 45719 w 45868"/>
                    <a:gd name="connsiteY1" fmla="*/ 0 h 984502"/>
                    <a:gd name="connsiteX2" fmla="*/ 45868 w 45868"/>
                    <a:gd name="connsiteY2" fmla="*/ 951421 h 984502"/>
                    <a:gd name="connsiteX3" fmla="*/ 0 w 45868"/>
                    <a:gd name="connsiteY3" fmla="*/ 984502 h 984502"/>
                    <a:gd name="connsiteX4" fmla="*/ 0 w 45868"/>
                    <a:gd name="connsiteY4" fmla="*/ 0 h 984502"/>
                    <a:gd name="connsiteX0" fmla="*/ 0 w 45868"/>
                    <a:gd name="connsiteY0" fmla="*/ 0 h 978868"/>
                    <a:gd name="connsiteX1" fmla="*/ 45719 w 45868"/>
                    <a:gd name="connsiteY1" fmla="*/ 0 h 978868"/>
                    <a:gd name="connsiteX2" fmla="*/ 45868 w 45868"/>
                    <a:gd name="connsiteY2" fmla="*/ 951421 h 978868"/>
                    <a:gd name="connsiteX3" fmla="*/ 4997 w 45868"/>
                    <a:gd name="connsiteY3" fmla="*/ 978868 h 978868"/>
                    <a:gd name="connsiteX4" fmla="*/ 0 w 45868"/>
                    <a:gd name="connsiteY4" fmla="*/ 0 h 978868"/>
                    <a:gd name="connsiteX0" fmla="*/ 0 w 48716"/>
                    <a:gd name="connsiteY0" fmla="*/ 23642 h 978868"/>
                    <a:gd name="connsiteX1" fmla="*/ 48567 w 48716"/>
                    <a:gd name="connsiteY1" fmla="*/ 0 h 978868"/>
                    <a:gd name="connsiteX2" fmla="*/ 48716 w 48716"/>
                    <a:gd name="connsiteY2" fmla="*/ 951421 h 978868"/>
                    <a:gd name="connsiteX3" fmla="*/ 7845 w 48716"/>
                    <a:gd name="connsiteY3" fmla="*/ 978868 h 978868"/>
                    <a:gd name="connsiteX4" fmla="*/ 0 w 48716"/>
                    <a:gd name="connsiteY4" fmla="*/ 23642 h 97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16" h="978868">
                      <a:moveTo>
                        <a:pt x="0" y="23642"/>
                      </a:moveTo>
                      <a:lnTo>
                        <a:pt x="48567" y="0"/>
                      </a:lnTo>
                      <a:cubicBezTo>
                        <a:pt x="48617" y="317140"/>
                        <a:pt x="48666" y="634281"/>
                        <a:pt x="48716" y="951421"/>
                      </a:cubicBezTo>
                      <a:lnTo>
                        <a:pt x="7845" y="978868"/>
                      </a:lnTo>
                      <a:cubicBezTo>
                        <a:pt x="6179" y="652579"/>
                        <a:pt x="1666" y="349931"/>
                        <a:pt x="0" y="23642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4" name="Rectangle 22"/>
                <p:cNvSpPr/>
                <p:nvPr/>
              </p:nvSpPr>
              <p:spPr bwMode="auto">
                <a:xfrm rot="1800000">
                  <a:off x="8866089" y="-69741"/>
                  <a:ext cx="45618" cy="971616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45719 w 45746"/>
                    <a:gd name="connsiteY3" fmla="*/ 984502 h 984502"/>
                    <a:gd name="connsiteX4" fmla="*/ 0 w 45746"/>
                    <a:gd name="connsiteY4" fmla="*/ 984502 h 984502"/>
                    <a:gd name="connsiteX5" fmla="*/ 0 w 45746"/>
                    <a:gd name="connsiteY5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0 w 45746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5" fmla="*/ 0 w 45746"/>
                    <a:gd name="connsiteY5" fmla="*/ 0 h 984502"/>
                    <a:gd name="connsiteX0" fmla="*/ 3479 w 45746"/>
                    <a:gd name="connsiteY0" fmla="*/ 26444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0" fmla="*/ 3479 w 49142"/>
                    <a:gd name="connsiteY0" fmla="*/ 70679 h 1028737"/>
                    <a:gd name="connsiteX1" fmla="*/ 45719 w 49142"/>
                    <a:gd name="connsiteY1" fmla="*/ 44235 h 1028737"/>
                    <a:gd name="connsiteX2" fmla="*/ 45766 w 49142"/>
                    <a:gd name="connsiteY2" fmla="*/ 82010 h 1028737"/>
                    <a:gd name="connsiteX3" fmla="*/ 45746 w 49142"/>
                    <a:gd name="connsiteY3" fmla="*/ 1005898 h 1028737"/>
                    <a:gd name="connsiteX4" fmla="*/ 0 w 49142"/>
                    <a:gd name="connsiteY4" fmla="*/ 1028737 h 1028737"/>
                    <a:gd name="connsiteX5" fmla="*/ 3479 w 49142"/>
                    <a:gd name="connsiteY5" fmla="*/ 70679 h 1028737"/>
                    <a:gd name="connsiteX0" fmla="*/ 3479 w 49142"/>
                    <a:gd name="connsiteY0" fmla="*/ 0 h 958058"/>
                    <a:gd name="connsiteX1" fmla="*/ 45766 w 49142"/>
                    <a:gd name="connsiteY1" fmla="*/ 11331 h 958058"/>
                    <a:gd name="connsiteX2" fmla="*/ 45746 w 49142"/>
                    <a:gd name="connsiteY2" fmla="*/ 935219 h 958058"/>
                    <a:gd name="connsiteX3" fmla="*/ 0 w 49142"/>
                    <a:gd name="connsiteY3" fmla="*/ 958058 h 958058"/>
                    <a:gd name="connsiteX4" fmla="*/ 3479 w 49142"/>
                    <a:gd name="connsiteY4" fmla="*/ 0 h 958058"/>
                    <a:gd name="connsiteX0" fmla="*/ 3479 w 49032"/>
                    <a:gd name="connsiteY0" fmla="*/ 13643 h 971701"/>
                    <a:gd name="connsiteX1" fmla="*/ 45332 w 49032"/>
                    <a:gd name="connsiteY1" fmla="*/ 461 h 971701"/>
                    <a:gd name="connsiteX2" fmla="*/ 45746 w 49032"/>
                    <a:gd name="connsiteY2" fmla="*/ 948862 h 971701"/>
                    <a:gd name="connsiteX3" fmla="*/ 0 w 49032"/>
                    <a:gd name="connsiteY3" fmla="*/ 971701 h 971701"/>
                    <a:gd name="connsiteX4" fmla="*/ 3479 w 49032"/>
                    <a:gd name="connsiteY4" fmla="*/ 13643 h 971701"/>
                    <a:gd name="connsiteX0" fmla="*/ 3822 w 49032"/>
                    <a:gd name="connsiteY0" fmla="*/ 18873 h 971616"/>
                    <a:gd name="connsiteX1" fmla="*/ 45332 w 49032"/>
                    <a:gd name="connsiteY1" fmla="*/ 376 h 971616"/>
                    <a:gd name="connsiteX2" fmla="*/ 45746 w 49032"/>
                    <a:gd name="connsiteY2" fmla="*/ 948777 h 971616"/>
                    <a:gd name="connsiteX3" fmla="*/ 0 w 49032"/>
                    <a:gd name="connsiteY3" fmla="*/ 971616 h 971616"/>
                    <a:gd name="connsiteX4" fmla="*/ 3822 w 49032"/>
                    <a:gd name="connsiteY4" fmla="*/ 18873 h 971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32" h="971616">
                      <a:moveTo>
                        <a:pt x="3822" y="18873"/>
                      </a:moveTo>
                      <a:cubicBezTo>
                        <a:pt x="17918" y="22650"/>
                        <a:pt x="31236" y="-3401"/>
                        <a:pt x="45332" y="376"/>
                      </a:cubicBezTo>
                      <a:cubicBezTo>
                        <a:pt x="45336" y="160653"/>
                        <a:pt x="53374" y="790989"/>
                        <a:pt x="45746" y="948777"/>
                      </a:cubicBezTo>
                      <a:lnTo>
                        <a:pt x="0" y="971616"/>
                      </a:lnTo>
                      <a:cubicBezTo>
                        <a:pt x="1160" y="652263"/>
                        <a:pt x="2662" y="338226"/>
                        <a:pt x="3822" y="18873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5" name="Rectangle 23"/>
                <p:cNvSpPr/>
                <p:nvPr/>
              </p:nvSpPr>
              <p:spPr bwMode="auto">
                <a:xfrm rot="19800000" flipH="1">
                  <a:off x="7455487" y="-74007"/>
                  <a:ext cx="45720" cy="979187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6185"/>
                    <a:gd name="connsiteY0" fmla="*/ 0 h 984502"/>
                    <a:gd name="connsiteX1" fmla="*/ 45719 w 46185"/>
                    <a:gd name="connsiteY1" fmla="*/ 0 h 984502"/>
                    <a:gd name="connsiteX2" fmla="*/ 46185 w 46185"/>
                    <a:gd name="connsiteY2" fmla="*/ 956737 h 984502"/>
                    <a:gd name="connsiteX3" fmla="*/ 0 w 46185"/>
                    <a:gd name="connsiteY3" fmla="*/ 984502 h 984502"/>
                    <a:gd name="connsiteX4" fmla="*/ 0 w 46185"/>
                    <a:gd name="connsiteY4" fmla="*/ 0 h 984502"/>
                    <a:gd name="connsiteX0" fmla="*/ 319 w 46504"/>
                    <a:gd name="connsiteY0" fmla="*/ 0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319 w 46504"/>
                    <a:gd name="connsiteY4" fmla="*/ 0 h 979187"/>
                    <a:gd name="connsiteX0" fmla="*/ 319 w 46504"/>
                    <a:gd name="connsiteY0" fmla="*/ 0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319 w 46504"/>
                    <a:gd name="connsiteY4" fmla="*/ 0 h 979187"/>
                    <a:gd name="connsiteX0" fmla="*/ 1915 w 46504"/>
                    <a:gd name="connsiteY0" fmla="*/ 26575 h 979187"/>
                    <a:gd name="connsiteX1" fmla="*/ 46038 w 46504"/>
                    <a:gd name="connsiteY1" fmla="*/ 0 h 979187"/>
                    <a:gd name="connsiteX2" fmla="*/ 46504 w 46504"/>
                    <a:gd name="connsiteY2" fmla="*/ 956737 h 979187"/>
                    <a:gd name="connsiteX3" fmla="*/ 0 w 46504"/>
                    <a:gd name="connsiteY3" fmla="*/ 979187 h 979187"/>
                    <a:gd name="connsiteX4" fmla="*/ 1915 w 46504"/>
                    <a:gd name="connsiteY4" fmla="*/ 26575 h 979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4" h="979187">
                      <a:moveTo>
                        <a:pt x="1915" y="26575"/>
                      </a:moveTo>
                      <a:lnTo>
                        <a:pt x="46038" y="0"/>
                      </a:lnTo>
                      <a:cubicBezTo>
                        <a:pt x="46193" y="318912"/>
                        <a:pt x="46349" y="637825"/>
                        <a:pt x="46504" y="956737"/>
                      </a:cubicBezTo>
                      <a:lnTo>
                        <a:pt x="0" y="979187"/>
                      </a:lnTo>
                      <a:cubicBezTo>
                        <a:pt x="106" y="652791"/>
                        <a:pt x="1809" y="352971"/>
                        <a:pt x="1915" y="26575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6" name="Rectangle 24"/>
                <p:cNvSpPr/>
                <p:nvPr/>
              </p:nvSpPr>
              <p:spPr bwMode="auto">
                <a:xfrm rot="19800000" flipH="1">
                  <a:off x="8357158" y="-76233"/>
                  <a:ext cx="45720" cy="975062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8247"/>
                    <a:gd name="connsiteY0" fmla="*/ 0 h 984502"/>
                    <a:gd name="connsiteX1" fmla="*/ 45719 w 48247"/>
                    <a:gd name="connsiteY1" fmla="*/ 0 h 984502"/>
                    <a:gd name="connsiteX2" fmla="*/ 48247 w 48247"/>
                    <a:gd name="connsiteY2" fmla="*/ 968468 h 984502"/>
                    <a:gd name="connsiteX3" fmla="*/ 45719 w 48247"/>
                    <a:gd name="connsiteY3" fmla="*/ 984502 h 984502"/>
                    <a:gd name="connsiteX4" fmla="*/ 0 w 48247"/>
                    <a:gd name="connsiteY4" fmla="*/ 984502 h 984502"/>
                    <a:gd name="connsiteX5" fmla="*/ 0 w 48247"/>
                    <a:gd name="connsiteY5" fmla="*/ 0 h 984502"/>
                    <a:gd name="connsiteX0" fmla="*/ 0 w 48247"/>
                    <a:gd name="connsiteY0" fmla="*/ 0 h 984502"/>
                    <a:gd name="connsiteX1" fmla="*/ 45719 w 48247"/>
                    <a:gd name="connsiteY1" fmla="*/ 0 h 984502"/>
                    <a:gd name="connsiteX2" fmla="*/ 48247 w 48247"/>
                    <a:gd name="connsiteY2" fmla="*/ 968468 h 984502"/>
                    <a:gd name="connsiteX3" fmla="*/ 0 w 48247"/>
                    <a:gd name="connsiteY3" fmla="*/ 984502 h 984502"/>
                    <a:gd name="connsiteX4" fmla="*/ 0 w 48247"/>
                    <a:gd name="connsiteY4" fmla="*/ 0 h 984502"/>
                    <a:gd name="connsiteX0" fmla="*/ 0 w 48247"/>
                    <a:gd name="connsiteY0" fmla="*/ 0 h 984502"/>
                    <a:gd name="connsiteX1" fmla="*/ 46038 w 48247"/>
                    <a:gd name="connsiteY1" fmla="*/ 5315 h 984502"/>
                    <a:gd name="connsiteX2" fmla="*/ 48247 w 48247"/>
                    <a:gd name="connsiteY2" fmla="*/ 968468 h 984502"/>
                    <a:gd name="connsiteX3" fmla="*/ 0 w 48247"/>
                    <a:gd name="connsiteY3" fmla="*/ 984502 h 984502"/>
                    <a:gd name="connsiteX4" fmla="*/ 0 w 48247"/>
                    <a:gd name="connsiteY4" fmla="*/ 0 h 984502"/>
                    <a:gd name="connsiteX0" fmla="*/ 3459 w 51706"/>
                    <a:gd name="connsiteY0" fmla="*/ 0 h 984502"/>
                    <a:gd name="connsiteX1" fmla="*/ 49497 w 51706"/>
                    <a:gd name="connsiteY1" fmla="*/ 5315 h 984502"/>
                    <a:gd name="connsiteX2" fmla="*/ 51706 w 51706"/>
                    <a:gd name="connsiteY2" fmla="*/ 968468 h 984502"/>
                    <a:gd name="connsiteX3" fmla="*/ 3459 w 51706"/>
                    <a:gd name="connsiteY3" fmla="*/ 984502 h 984502"/>
                    <a:gd name="connsiteX4" fmla="*/ 0 w 51706"/>
                    <a:gd name="connsiteY4" fmla="*/ 35950 h 984502"/>
                    <a:gd name="connsiteX5" fmla="*/ 3459 w 51706"/>
                    <a:gd name="connsiteY5" fmla="*/ 0 h 984502"/>
                    <a:gd name="connsiteX0" fmla="*/ 0 w 51706"/>
                    <a:gd name="connsiteY0" fmla="*/ 30635 h 979187"/>
                    <a:gd name="connsiteX1" fmla="*/ 49497 w 51706"/>
                    <a:gd name="connsiteY1" fmla="*/ 0 h 979187"/>
                    <a:gd name="connsiteX2" fmla="*/ 51706 w 51706"/>
                    <a:gd name="connsiteY2" fmla="*/ 963153 h 979187"/>
                    <a:gd name="connsiteX3" fmla="*/ 3459 w 51706"/>
                    <a:gd name="connsiteY3" fmla="*/ 979187 h 979187"/>
                    <a:gd name="connsiteX4" fmla="*/ 0 w 51706"/>
                    <a:gd name="connsiteY4" fmla="*/ 30635 h 979187"/>
                    <a:gd name="connsiteX0" fmla="*/ 0 w 52103"/>
                    <a:gd name="connsiteY0" fmla="*/ 26510 h 975062"/>
                    <a:gd name="connsiteX1" fmla="*/ 51878 w 52103"/>
                    <a:gd name="connsiteY1" fmla="*/ 0 h 975062"/>
                    <a:gd name="connsiteX2" fmla="*/ 51706 w 52103"/>
                    <a:gd name="connsiteY2" fmla="*/ 959028 h 975062"/>
                    <a:gd name="connsiteX3" fmla="*/ 3459 w 52103"/>
                    <a:gd name="connsiteY3" fmla="*/ 975062 h 975062"/>
                    <a:gd name="connsiteX4" fmla="*/ 0 w 52103"/>
                    <a:gd name="connsiteY4" fmla="*/ 26510 h 975062"/>
                    <a:gd name="connsiteX0" fmla="*/ 0 w 52976"/>
                    <a:gd name="connsiteY0" fmla="*/ 29763 h 975062"/>
                    <a:gd name="connsiteX1" fmla="*/ 52751 w 52976"/>
                    <a:gd name="connsiteY1" fmla="*/ 0 h 975062"/>
                    <a:gd name="connsiteX2" fmla="*/ 52579 w 52976"/>
                    <a:gd name="connsiteY2" fmla="*/ 959028 h 975062"/>
                    <a:gd name="connsiteX3" fmla="*/ 4332 w 52976"/>
                    <a:gd name="connsiteY3" fmla="*/ 975062 h 975062"/>
                    <a:gd name="connsiteX4" fmla="*/ 0 w 52976"/>
                    <a:gd name="connsiteY4" fmla="*/ 29763 h 97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76" h="975062">
                      <a:moveTo>
                        <a:pt x="0" y="29763"/>
                      </a:moveTo>
                      <a:lnTo>
                        <a:pt x="52751" y="0"/>
                      </a:lnTo>
                      <a:cubicBezTo>
                        <a:pt x="53594" y="322823"/>
                        <a:pt x="51736" y="636205"/>
                        <a:pt x="52579" y="959028"/>
                      </a:cubicBezTo>
                      <a:lnTo>
                        <a:pt x="4332" y="975062"/>
                      </a:lnTo>
                      <a:lnTo>
                        <a:pt x="0" y="29763"/>
                      </a:ln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7" name="Rectangle 22"/>
                <p:cNvSpPr/>
                <p:nvPr/>
              </p:nvSpPr>
              <p:spPr bwMode="auto">
                <a:xfrm rot="1800000">
                  <a:off x="8141536" y="239607"/>
                  <a:ext cx="46923" cy="645511"/>
                </a:xfrm>
                <a:custGeom>
                  <a:avLst/>
                  <a:gdLst>
                    <a:gd name="connsiteX0" fmla="*/ 0 w 45719"/>
                    <a:gd name="connsiteY0" fmla="*/ 0 h 984502"/>
                    <a:gd name="connsiteX1" fmla="*/ 45719 w 45719"/>
                    <a:gd name="connsiteY1" fmla="*/ 0 h 984502"/>
                    <a:gd name="connsiteX2" fmla="*/ 45719 w 45719"/>
                    <a:gd name="connsiteY2" fmla="*/ 984502 h 984502"/>
                    <a:gd name="connsiteX3" fmla="*/ 0 w 45719"/>
                    <a:gd name="connsiteY3" fmla="*/ 984502 h 984502"/>
                    <a:gd name="connsiteX4" fmla="*/ 0 w 45719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45719 w 45746"/>
                    <a:gd name="connsiteY3" fmla="*/ 984502 h 984502"/>
                    <a:gd name="connsiteX4" fmla="*/ 0 w 45746"/>
                    <a:gd name="connsiteY4" fmla="*/ 984502 h 984502"/>
                    <a:gd name="connsiteX5" fmla="*/ 0 w 45746"/>
                    <a:gd name="connsiteY5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0 w 45746"/>
                    <a:gd name="connsiteY4" fmla="*/ 0 h 984502"/>
                    <a:gd name="connsiteX0" fmla="*/ 0 w 45746"/>
                    <a:gd name="connsiteY0" fmla="*/ 0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5" fmla="*/ 0 w 45746"/>
                    <a:gd name="connsiteY5" fmla="*/ 0 h 984502"/>
                    <a:gd name="connsiteX0" fmla="*/ 3479 w 45746"/>
                    <a:gd name="connsiteY0" fmla="*/ 26444 h 984502"/>
                    <a:gd name="connsiteX1" fmla="*/ 45719 w 45746"/>
                    <a:gd name="connsiteY1" fmla="*/ 0 h 984502"/>
                    <a:gd name="connsiteX2" fmla="*/ 45746 w 45746"/>
                    <a:gd name="connsiteY2" fmla="*/ 961663 h 984502"/>
                    <a:gd name="connsiteX3" fmla="*/ 0 w 45746"/>
                    <a:gd name="connsiteY3" fmla="*/ 984502 h 984502"/>
                    <a:gd name="connsiteX4" fmla="*/ 3479 w 45746"/>
                    <a:gd name="connsiteY4" fmla="*/ 26444 h 984502"/>
                    <a:gd name="connsiteX0" fmla="*/ 3479 w 49142"/>
                    <a:gd name="connsiteY0" fmla="*/ 70679 h 1028737"/>
                    <a:gd name="connsiteX1" fmla="*/ 45719 w 49142"/>
                    <a:gd name="connsiteY1" fmla="*/ 44235 h 1028737"/>
                    <a:gd name="connsiteX2" fmla="*/ 45766 w 49142"/>
                    <a:gd name="connsiteY2" fmla="*/ 82010 h 1028737"/>
                    <a:gd name="connsiteX3" fmla="*/ 45746 w 49142"/>
                    <a:gd name="connsiteY3" fmla="*/ 1005898 h 1028737"/>
                    <a:gd name="connsiteX4" fmla="*/ 0 w 49142"/>
                    <a:gd name="connsiteY4" fmla="*/ 1028737 h 1028737"/>
                    <a:gd name="connsiteX5" fmla="*/ 3479 w 49142"/>
                    <a:gd name="connsiteY5" fmla="*/ 70679 h 1028737"/>
                    <a:gd name="connsiteX0" fmla="*/ 3479 w 49142"/>
                    <a:gd name="connsiteY0" fmla="*/ 0 h 958058"/>
                    <a:gd name="connsiteX1" fmla="*/ 45766 w 49142"/>
                    <a:gd name="connsiteY1" fmla="*/ 11331 h 958058"/>
                    <a:gd name="connsiteX2" fmla="*/ 45746 w 49142"/>
                    <a:gd name="connsiteY2" fmla="*/ 935219 h 958058"/>
                    <a:gd name="connsiteX3" fmla="*/ 0 w 49142"/>
                    <a:gd name="connsiteY3" fmla="*/ 958058 h 958058"/>
                    <a:gd name="connsiteX4" fmla="*/ 3479 w 49142"/>
                    <a:gd name="connsiteY4" fmla="*/ 0 h 958058"/>
                    <a:gd name="connsiteX0" fmla="*/ 3479 w 50070"/>
                    <a:gd name="connsiteY0" fmla="*/ 0 h 958058"/>
                    <a:gd name="connsiteX1" fmla="*/ 45766 w 50070"/>
                    <a:gd name="connsiteY1" fmla="*/ 11331 h 958058"/>
                    <a:gd name="connsiteX2" fmla="*/ 46965 w 50070"/>
                    <a:gd name="connsiteY2" fmla="*/ 917675 h 958058"/>
                    <a:gd name="connsiteX3" fmla="*/ 0 w 50070"/>
                    <a:gd name="connsiteY3" fmla="*/ 958058 h 958058"/>
                    <a:gd name="connsiteX4" fmla="*/ 3479 w 50070"/>
                    <a:gd name="connsiteY4" fmla="*/ 0 h 958058"/>
                    <a:gd name="connsiteX0" fmla="*/ 3479 w 49858"/>
                    <a:gd name="connsiteY0" fmla="*/ 0 h 958058"/>
                    <a:gd name="connsiteX1" fmla="*/ 45766 w 49858"/>
                    <a:gd name="connsiteY1" fmla="*/ 11331 h 958058"/>
                    <a:gd name="connsiteX2" fmla="*/ 46692 w 49858"/>
                    <a:gd name="connsiteY2" fmla="*/ 909786 h 958058"/>
                    <a:gd name="connsiteX3" fmla="*/ 0 w 49858"/>
                    <a:gd name="connsiteY3" fmla="*/ 958058 h 958058"/>
                    <a:gd name="connsiteX4" fmla="*/ 3479 w 49858"/>
                    <a:gd name="connsiteY4" fmla="*/ 0 h 958058"/>
                    <a:gd name="connsiteX0" fmla="*/ 3479 w 51170"/>
                    <a:gd name="connsiteY0" fmla="*/ 0 h 958058"/>
                    <a:gd name="connsiteX1" fmla="*/ 45766 w 51170"/>
                    <a:gd name="connsiteY1" fmla="*/ 11331 h 958058"/>
                    <a:gd name="connsiteX2" fmla="*/ 48339 w 51170"/>
                    <a:gd name="connsiteY2" fmla="*/ 920736 h 958058"/>
                    <a:gd name="connsiteX3" fmla="*/ 0 w 51170"/>
                    <a:gd name="connsiteY3" fmla="*/ 958058 h 958058"/>
                    <a:gd name="connsiteX4" fmla="*/ 3479 w 51170"/>
                    <a:gd name="connsiteY4" fmla="*/ 0 h 95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170" h="958058">
                      <a:moveTo>
                        <a:pt x="3479" y="0"/>
                      </a:moveTo>
                      <a:lnTo>
                        <a:pt x="45766" y="11331"/>
                      </a:lnTo>
                      <a:cubicBezTo>
                        <a:pt x="45770" y="171608"/>
                        <a:pt x="55967" y="762948"/>
                        <a:pt x="48339" y="920736"/>
                      </a:cubicBezTo>
                      <a:cubicBezTo>
                        <a:pt x="32775" y="936827"/>
                        <a:pt x="15564" y="941967"/>
                        <a:pt x="0" y="958058"/>
                      </a:cubicBezTo>
                      <a:cubicBezTo>
                        <a:pt x="1160" y="638705"/>
                        <a:pt x="2319" y="319353"/>
                        <a:pt x="3479" y="0"/>
                      </a:cubicBezTo>
                      <a:close/>
                    </a:path>
                  </a:pathLst>
                </a:custGeom>
                <a:solidFill>
                  <a:srgbClr val="004776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 bwMode="auto">
              <a:xfrm>
                <a:off x="0" y="825818"/>
                <a:ext cx="12192000" cy="9144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 userDrawn="1"/>
          </p:nvSpPr>
          <p:spPr bwMode="auto">
            <a:xfrm>
              <a:off x="-3048" y="6652199"/>
              <a:ext cx="12198096" cy="18288"/>
            </a:xfrm>
            <a:prstGeom prst="rect">
              <a:avLst/>
            </a:prstGeom>
            <a:solidFill>
              <a:srgbClr val="D9D9D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itchFamily="34" charset="0"/>
              </a:endParaRPr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10347562" y="6684264"/>
            <a:ext cx="1372491" cy="155448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tx1"/>
                </a:solidFill>
                <a:latin typeface="Trebuchet MS" panose="020B0603020202020204" pitchFamily="34" charset="0"/>
              </a:rPr>
              <a:t>Lam Research Corp.</a:t>
            </a:r>
          </a:p>
        </p:txBody>
      </p:sp>
      <p:sp>
        <p:nvSpPr>
          <p:cNvPr id="61" name="ConfidentialityLevelBanner"/>
          <p:cNvSpPr/>
          <p:nvPr userDrawn="1">
            <p:custDataLst>
              <p:tags r:id="rId5"/>
            </p:custDataLst>
          </p:nvPr>
        </p:nvSpPr>
        <p:spPr bwMode="auto">
          <a:xfrm>
            <a:off x="139700" y="6684264"/>
            <a:ext cx="3657600" cy="15544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 cap="flat" cmpd="sng" algn="ctr">
            <a:solidFill>
              <a:schemeClr val="bg1">
                <a:lumMod val="6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CONFIDENTIAL - Limited Access and Use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12420" y="0"/>
            <a:ext cx="11567160" cy="822960"/>
          </a:xfrm>
          <a:prstGeom prst="rect">
            <a:avLst/>
          </a:prstGeom>
        </p:spPr>
        <p:txBody>
          <a:bodyPr vert="horz" lIns="0" tIns="9144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12420" y="960120"/>
            <a:ext cx="11567160" cy="56692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721357" y="6688215"/>
            <a:ext cx="352982" cy="153888"/>
          </a:xfrm>
          <a:prstGeom prst="rect">
            <a:avLst/>
          </a:prstGeom>
          <a:noFill/>
        </p:spPr>
        <p:txBody>
          <a:bodyPr vert="horz" wrap="none" tIns="0" bIns="0" rtlCol="0" anchor="ctr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EA36E680-CA23-4A7B-A569-206E3541EBB7}" type="slidenum">
              <a:rPr lang="en-US" sz="1000" b="1" smtClean="0">
                <a:solidFill>
                  <a:schemeClr val="tx1"/>
                </a:solidFill>
                <a:latin typeface="Trebuchet MS" panose="020B0603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lang="en-US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7FDB4-0975-AD7C-0960-09CB444502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117506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A4AE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Confidential – Limited Access and Use</a:t>
            </a:r>
          </a:p>
        </p:txBody>
      </p:sp>
    </p:spTree>
    <p:extLst>
      <p:ext uri="{BB962C8B-B14F-4D97-AF65-F5344CB8AC3E}">
        <p14:creationId xmlns:p14="http://schemas.microsoft.com/office/powerpoint/2010/main" val="6937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80000"/>
        <a:buFont typeface="Arial" panose="020B0604020202020204" pitchFamily="34" charset="0"/>
        <a:buChar char="►"/>
        <a:defRPr lang="en-US" sz="1800" b="1" kern="1200" dirty="0" smtClean="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460375" indent="-16668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Wingdings" pitchFamily="2" charset="2"/>
        <a:buChar char="§"/>
        <a:defRPr lang="en-US" sz="1600" b="0" kern="1200" dirty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801688" indent="-173038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6">
            <a:lumMod val="75000"/>
          </a:schemeClr>
        </a:buClr>
        <a:buFont typeface="Trebuchet MS" panose="020B0603020202020204" pitchFamily="34" charset="0"/>
        <a:buChar char="—"/>
        <a:defRPr lang="en-US" sz="1400" kern="1200" dirty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143000" indent="-16827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3"/>
        </a:buClr>
        <a:buFont typeface="Wingdings" pitchFamily="2" charset="2"/>
        <a:buChar char="§"/>
        <a:defRPr lang="en-US" sz="1400" kern="1200" dirty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484313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Trebuchet MS" pitchFamily="34" charset="0"/>
        <a:buChar char="—"/>
        <a:tabLst/>
        <a:defRPr lang="en-US" sz="1200" kern="1200" dirty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05"/>
            <a:ext cx="12248644" cy="814325"/>
          </a:xfrm>
        </p:spPr>
        <p:txBody>
          <a:bodyPr/>
          <a:lstStyle/>
          <a:p>
            <a:r>
              <a:rPr lang="en-US" sz="1600" dirty="0"/>
              <a:t>    eTTTM: Checklist Business Flow (Draft)</a:t>
            </a:r>
          </a:p>
        </p:txBody>
      </p:sp>
      <p:sp>
        <p:nvSpPr>
          <p:cNvPr id="5" name="Flowchart: Terminator 4"/>
          <p:cNvSpPr/>
          <p:nvPr/>
        </p:nvSpPr>
        <p:spPr bwMode="auto">
          <a:xfrm>
            <a:off x="2376302" y="983399"/>
            <a:ext cx="1177586" cy="355335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Checklist Requirement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(Tests and Parameters requested)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2600324" y="2229067"/>
            <a:ext cx="1459466" cy="425354"/>
          </a:xfrm>
          <a:prstGeom prst="flowChartDecision">
            <a:avLst/>
          </a:prstGeom>
          <a:solidFill>
            <a:srgbClr val="98480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if PN &amp; Parameters can be approved?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25543" y="1587826"/>
            <a:ext cx="708945" cy="334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Link FCIDs with NSR for approved Tools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88228" y="1579479"/>
            <a:ext cx="942239" cy="338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Share PN and Parameters with PG for approval thru NSR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21611" y="4379404"/>
            <a:ext cx="656452" cy="346270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Add PN and SN in CF for approved FCIDs</a:t>
            </a:r>
          </a:p>
        </p:txBody>
      </p:sp>
      <p:sp>
        <p:nvSpPr>
          <p:cNvPr id="17" name="Flowchart: Document 16"/>
          <p:cNvSpPr/>
          <p:nvPr/>
        </p:nvSpPr>
        <p:spPr bwMode="auto">
          <a:xfrm>
            <a:off x="8259845" y="6229999"/>
            <a:ext cx="937012" cy="383677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Add test data and Supplier data in Checklist template</a:t>
            </a:r>
          </a:p>
        </p:txBody>
      </p:sp>
      <p:sp>
        <p:nvSpPr>
          <p:cNvPr id="18" name="Flowchart: Terminator 17"/>
          <p:cNvSpPr/>
          <p:nvPr/>
        </p:nvSpPr>
        <p:spPr bwMode="auto">
          <a:xfrm>
            <a:off x="11146338" y="1027596"/>
            <a:ext cx="945057" cy="304831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Checklist Received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156481" y="1569181"/>
            <a:ext cx="918271" cy="349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AT Share Checklist with Customer </a:t>
            </a:r>
          </a:p>
        </p:txBody>
      </p:sp>
      <p:cxnSp>
        <p:nvCxnSpPr>
          <p:cNvPr id="37" name="Straight Arrow Connector 36"/>
          <p:cNvCxnSpPr>
            <a:stCxn id="19" idx="0"/>
          </p:cNvCxnSpPr>
          <p:nvPr/>
        </p:nvCxnSpPr>
        <p:spPr>
          <a:xfrm flipH="1" flipV="1">
            <a:off x="11608917" y="1328523"/>
            <a:ext cx="6700" cy="2406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507" idx="0"/>
          </p:cNvCxnSpPr>
          <p:nvPr/>
        </p:nvCxnSpPr>
        <p:spPr>
          <a:xfrm>
            <a:off x="2965095" y="1338734"/>
            <a:ext cx="6806" cy="2502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 bwMode="auto">
          <a:xfrm>
            <a:off x="8263247" y="4441479"/>
            <a:ext cx="960765" cy="447596"/>
          </a:xfrm>
          <a:prstGeom prst="flowChartMagneticDisk">
            <a:avLst/>
          </a:prstGeom>
          <a:solidFill>
            <a:srgbClr val="70578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Mfg. shares test data (ATAC and CF data) on SQL Database </a:t>
            </a:r>
          </a:p>
        </p:txBody>
      </p:sp>
      <p:sp>
        <p:nvSpPr>
          <p:cNvPr id="292" name="Rectangle 291"/>
          <p:cNvSpPr/>
          <p:nvPr/>
        </p:nvSpPr>
        <p:spPr bwMode="auto">
          <a:xfrm>
            <a:off x="5186237" y="5289675"/>
            <a:ext cx="925889" cy="3215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the same to COA team</a:t>
            </a:r>
          </a:p>
        </p:txBody>
      </p:sp>
      <p:sp>
        <p:nvSpPr>
          <p:cNvPr id="381" name="Rectangle 380"/>
          <p:cNvSpPr/>
          <p:nvPr/>
        </p:nvSpPr>
        <p:spPr bwMode="auto">
          <a:xfrm>
            <a:off x="9284698" y="1567532"/>
            <a:ext cx="956410" cy="348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with Customer (No COA data will be shared)</a:t>
            </a:r>
          </a:p>
        </p:txBody>
      </p:sp>
      <p:cxnSp>
        <p:nvCxnSpPr>
          <p:cNvPr id="420" name="Straight Arrow Connector 419"/>
          <p:cNvCxnSpPr>
            <a:stCxn id="507" idx="1"/>
            <a:endCxn id="7" idx="3"/>
          </p:cNvCxnSpPr>
          <p:nvPr/>
        </p:nvCxnSpPr>
        <p:spPr>
          <a:xfrm flipH="1" flipV="1">
            <a:off x="2034488" y="1755039"/>
            <a:ext cx="495085" cy="309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 bwMode="auto">
          <a:xfrm>
            <a:off x="2529573" y="1588950"/>
            <a:ext cx="884655" cy="338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Create NSR for tools and PNs with requirements</a:t>
            </a:r>
          </a:p>
        </p:txBody>
      </p:sp>
      <p:cxnSp>
        <p:nvCxnSpPr>
          <p:cNvPr id="538" name="Straight Arrow Connector 537"/>
          <p:cNvCxnSpPr>
            <a:stCxn id="1364" idx="0"/>
          </p:cNvCxnSpPr>
          <p:nvPr/>
        </p:nvCxnSpPr>
        <p:spPr>
          <a:xfrm flipV="1">
            <a:off x="11615617" y="1946245"/>
            <a:ext cx="24285" cy="42674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8" idx="3"/>
            <a:endCxn id="415" idx="0"/>
          </p:cNvCxnSpPr>
          <p:nvPr/>
        </p:nvCxnSpPr>
        <p:spPr>
          <a:xfrm>
            <a:off x="4630467" y="1748666"/>
            <a:ext cx="1574907" cy="613026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/>
          <p:cNvSpPr/>
          <p:nvPr/>
        </p:nvSpPr>
        <p:spPr bwMode="auto">
          <a:xfrm>
            <a:off x="3230032" y="6015982"/>
            <a:ext cx="1425636" cy="475691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if PN and SN are recorded in CF for FCID?</a:t>
            </a:r>
          </a:p>
        </p:txBody>
      </p:sp>
      <p:sp>
        <p:nvSpPr>
          <p:cNvPr id="160" name="Rectangle 159"/>
          <p:cNvSpPr/>
          <p:nvPr/>
        </p:nvSpPr>
        <p:spPr bwMode="auto">
          <a:xfrm>
            <a:off x="3471781" y="5442188"/>
            <a:ext cx="894588" cy="3505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the miss to MFG. team</a:t>
            </a:r>
          </a:p>
        </p:txBody>
      </p:sp>
      <p:cxnSp>
        <p:nvCxnSpPr>
          <p:cNvPr id="236" name="Straight Arrow Connector 235"/>
          <p:cNvCxnSpPr>
            <a:stCxn id="146" idx="0"/>
            <a:endCxn id="160" idx="2"/>
          </p:cNvCxnSpPr>
          <p:nvPr/>
        </p:nvCxnSpPr>
        <p:spPr>
          <a:xfrm flipH="1" flipV="1">
            <a:off x="3919075" y="5792704"/>
            <a:ext cx="23775" cy="22327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60" idx="0"/>
            <a:endCxn id="371" idx="2"/>
          </p:cNvCxnSpPr>
          <p:nvPr/>
        </p:nvCxnSpPr>
        <p:spPr>
          <a:xfrm flipV="1">
            <a:off x="3919075" y="4793589"/>
            <a:ext cx="13886" cy="64859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 flipH="1">
            <a:off x="4630467" y="6283425"/>
            <a:ext cx="37193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rebuchet MS" panose="020B0603020202020204" pitchFamily="34" charset="0"/>
              </a:rPr>
              <a:t>Yes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647288" y="5847487"/>
            <a:ext cx="312108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sp>
        <p:nvSpPr>
          <p:cNvPr id="350" name="Flowchart: Decision 349"/>
          <p:cNvSpPr/>
          <p:nvPr/>
        </p:nvSpPr>
        <p:spPr bwMode="auto">
          <a:xfrm>
            <a:off x="8081405" y="5441729"/>
            <a:ext cx="1308597" cy="494436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if MFG. data is present for all tests ?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9664500" y="5525731"/>
            <a:ext cx="893290" cy="3370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this issue to Data Owner</a:t>
            </a:r>
          </a:p>
        </p:txBody>
      </p:sp>
      <p:sp>
        <p:nvSpPr>
          <p:cNvPr id="356" name="Flowchart: Decision 355"/>
          <p:cNvSpPr/>
          <p:nvPr/>
        </p:nvSpPr>
        <p:spPr bwMode="auto">
          <a:xfrm>
            <a:off x="9451295" y="4449148"/>
            <a:ext cx="1308597" cy="421479"/>
          </a:xfrm>
          <a:prstGeom prst="flowChartDecision">
            <a:avLst/>
          </a:prstGeom>
          <a:solidFill>
            <a:srgbClr val="70578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if missing data is available?</a:t>
            </a:r>
          </a:p>
        </p:txBody>
      </p:sp>
      <p:cxnSp>
        <p:nvCxnSpPr>
          <p:cNvPr id="358" name="Straight Arrow Connector 357"/>
          <p:cNvCxnSpPr>
            <a:stCxn id="3" idx="3"/>
            <a:endCxn id="350" idx="0"/>
          </p:cNvCxnSpPr>
          <p:nvPr/>
        </p:nvCxnSpPr>
        <p:spPr>
          <a:xfrm flipH="1">
            <a:off x="8735704" y="4889075"/>
            <a:ext cx="7926" cy="5526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350" idx="3"/>
            <a:endCxn id="354" idx="1"/>
          </p:cNvCxnSpPr>
          <p:nvPr/>
        </p:nvCxnSpPr>
        <p:spPr>
          <a:xfrm>
            <a:off x="9390002" y="5688947"/>
            <a:ext cx="274498" cy="52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54" idx="0"/>
            <a:endCxn id="356" idx="2"/>
          </p:cNvCxnSpPr>
          <p:nvPr/>
        </p:nvCxnSpPr>
        <p:spPr>
          <a:xfrm flipH="1" flipV="1">
            <a:off x="10105594" y="4870627"/>
            <a:ext cx="5551" cy="6551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56" idx="1"/>
            <a:endCxn id="3" idx="4"/>
          </p:cNvCxnSpPr>
          <p:nvPr/>
        </p:nvCxnSpPr>
        <p:spPr>
          <a:xfrm flipH="1">
            <a:off x="9224012" y="4659888"/>
            <a:ext cx="227283" cy="53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owchart: Decision 370"/>
          <p:cNvSpPr/>
          <p:nvPr/>
        </p:nvSpPr>
        <p:spPr bwMode="auto">
          <a:xfrm>
            <a:off x="3337765" y="4311801"/>
            <a:ext cx="1190392" cy="481788"/>
          </a:xfrm>
          <a:prstGeom prst="flowChartDecision">
            <a:avLst/>
          </a:prstGeom>
          <a:solidFill>
            <a:srgbClr val="70578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if missing/suspected data available ?</a:t>
            </a:r>
          </a:p>
        </p:txBody>
      </p:sp>
      <p:sp>
        <p:nvSpPr>
          <p:cNvPr id="403" name="Rectangle 402"/>
          <p:cNvSpPr/>
          <p:nvPr/>
        </p:nvSpPr>
        <p:spPr bwMode="auto">
          <a:xfrm>
            <a:off x="4454444" y="5690246"/>
            <a:ext cx="732766" cy="3850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FSE can confirm the correct SN</a:t>
            </a:r>
          </a:p>
        </p:txBody>
      </p:sp>
      <p:pic>
        <p:nvPicPr>
          <p:cNvPr id="411" name="Picture 4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555" y="4486228"/>
            <a:ext cx="383090" cy="194685"/>
          </a:xfrm>
          <a:prstGeom prst="rect">
            <a:avLst/>
          </a:prstGeom>
        </p:spPr>
      </p:pic>
      <p:sp>
        <p:nvSpPr>
          <p:cNvPr id="412" name="Rectangle 411"/>
          <p:cNvSpPr/>
          <p:nvPr/>
        </p:nvSpPr>
        <p:spPr>
          <a:xfrm flipH="1">
            <a:off x="3200789" y="4353195"/>
            <a:ext cx="29840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rebuchet MS" panose="020B0603020202020204" pitchFamily="34" charset="0"/>
              </a:rPr>
              <a:t>Yes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4379758" y="4367873"/>
            <a:ext cx="297829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9284698" y="5482420"/>
            <a:ext cx="312108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10678324" y="4458585"/>
            <a:ext cx="312108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pic>
        <p:nvPicPr>
          <p:cNvPr id="427" name="Picture 4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306" y="5951358"/>
            <a:ext cx="321576" cy="180372"/>
          </a:xfrm>
          <a:prstGeom prst="rect">
            <a:avLst/>
          </a:prstGeom>
        </p:spPr>
      </p:pic>
      <p:sp>
        <p:nvSpPr>
          <p:cNvPr id="481" name="Rectangle 480"/>
          <p:cNvSpPr/>
          <p:nvPr/>
        </p:nvSpPr>
        <p:spPr bwMode="auto">
          <a:xfrm>
            <a:off x="10707501" y="5517604"/>
            <a:ext cx="730599" cy="2989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Write Data Not Available as comment</a:t>
            </a:r>
          </a:p>
        </p:txBody>
      </p:sp>
      <p:cxnSp>
        <p:nvCxnSpPr>
          <p:cNvPr id="490" name="Straight Arrow Connector 489"/>
          <p:cNvCxnSpPr>
            <a:stCxn id="350" idx="2"/>
            <a:endCxn id="17" idx="0"/>
          </p:cNvCxnSpPr>
          <p:nvPr/>
        </p:nvCxnSpPr>
        <p:spPr>
          <a:xfrm flipH="1">
            <a:off x="8728351" y="5936165"/>
            <a:ext cx="7353" cy="2938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onnector: Elbow 508"/>
          <p:cNvCxnSpPr>
            <a:stCxn id="356" idx="3"/>
            <a:endCxn id="481" idx="0"/>
          </p:cNvCxnSpPr>
          <p:nvPr/>
        </p:nvCxnSpPr>
        <p:spPr>
          <a:xfrm>
            <a:off x="10759892" y="4659888"/>
            <a:ext cx="312909" cy="857716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Flowchart: Document 543"/>
          <p:cNvSpPr/>
          <p:nvPr/>
        </p:nvSpPr>
        <p:spPr bwMode="auto">
          <a:xfrm>
            <a:off x="9615100" y="6229999"/>
            <a:ext cx="1102947" cy="383677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Do PN comparison and add PNs in Checklist which were found in OBOM</a:t>
            </a:r>
          </a:p>
        </p:txBody>
      </p:sp>
      <p:cxnSp>
        <p:nvCxnSpPr>
          <p:cNvPr id="614" name="Straight Arrow Connector 613"/>
          <p:cNvCxnSpPr>
            <a:stCxn id="17" idx="3"/>
            <a:endCxn id="544" idx="1"/>
          </p:cNvCxnSpPr>
          <p:nvPr/>
        </p:nvCxnSpPr>
        <p:spPr>
          <a:xfrm>
            <a:off x="9196857" y="6421838"/>
            <a:ext cx="41824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/>
          <p:cNvCxnSpPr>
            <a:stCxn id="544" idx="3"/>
            <a:endCxn id="1364" idx="1"/>
          </p:cNvCxnSpPr>
          <p:nvPr/>
        </p:nvCxnSpPr>
        <p:spPr>
          <a:xfrm flipV="1">
            <a:off x="10718047" y="6405518"/>
            <a:ext cx="398048" cy="163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or: Elbow 873"/>
          <p:cNvCxnSpPr/>
          <p:nvPr/>
        </p:nvCxnSpPr>
        <p:spPr>
          <a:xfrm rot="10800000" flipV="1">
            <a:off x="8728351" y="5834716"/>
            <a:ext cx="2310387" cy="238304"/>
          </a:xfrm>
          <a:prstGeom prst="bentConnector3">
            <a:avLst>
              <a:gd name="adj1" fmla="val -96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Flowchart: Decision 976"/>
          <p:cNvSpPr/>
          <p:nvPr/>
        </p:nvSpPr>
        <p:spPr bwMode="auto">
          <a:xfrm>
            <a:off x="1004079" y="4317618"/>
            <a:ext cx="1313166" cy="452493"/>
          </a:xfrm>
          <a:prstGeom prst="flowChartDecision">
            <a:avLst/>
          </a:prstGeom>
          <a:solidFill>
            <a:srgbClr val="70578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For FCID. Are PNs installed in tool are C8/in Scope ?</a:t>
            </a:r>
          </a:p>
        </p:txBody>
      </p:sp>
      <p:cxnSp>
        <p:nvCxnSpPr>
          <p:cNvPr id="1017" name="Straight Arrow Connector 1016"/>
          <p:cNvCxnSpPr>
            <a:stCxn id="371" idx="1"/>
            <a:endCxn id="11" idx="3"/>
          </p:cNvCxnSpPr>
          <p:nvPr/>
        </p:nvCxnSpPr>
        <p:spPr>
          <a:xfrm flipH="1" flipV="1">
            <a:off x="3178063" y="4552539"/>
            <a:ext cx="159702" cy="1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/>
          <p:cNvCxnSpPr>
            <a:stCxn id="977" idx="3"/>
            <a:endCxn id="11" idx="1"/>
          </p:cNvCxnSpPr>
          <p:nvPr/>
        </p:nvCxnSpPr>
        <p:spPr>
          <a:xfrm>
            <a:off x="2317245" y="4543865"/>
            <a:ext cx="204366" cy="86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/>
          <p:cNvSpPr/>
          <p:nvPr/>
        </p:nvSpPr>
        <p:spPr bwMode="auto">
          <a:xfrm>
            <a:off x="1810860" y="4794387"/>
            <a:ext cx="710751" cy="313884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PN will not be recorded in CF</a:t>
            </a:r>
          </a:p>
        </p:txBody>
      </p:sp>
      <p:sp>
        <p:nvSpPr>
          <p:cNvPr id="1130" name="Rectangle 1129"/>
          <p:cNvSpPr/>
          <p:nvPr/>
        </p:nvSpPr>
        <p:spPr bwMode="auto">
          <a:xfrm>
            <a:off x="1772307" y="6000938"/>
            <a:ext cx="785109" cy="3289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Data will not be shared for that PN</a:t>
            </a:r>
          </a:p>
        </p:txBody>
      </p:sp>
      <p:cxnSp>
        <p:nvCxnSpPr>
          <p:cNvPr id="1132" name="Straight Arrow Connector 1131"/>
          <p:cNvCxnSpPr>
            <a:stCxn id="1129" idx="2"/>
            <a:endCxn id="1130" idx="0"/>
          </p:cNvCxnSpPr>
          <p:nvPr/>
        </p:nvCxnSpPr>
        <p:spPr>
          <a:xfrm flipH="1">
            <a:off x="2164862" y="5108271"/>
            <a:ext cx="1374" cy="8926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or: Elbow 1134"/>
          <p:cNvCxnSpPr>
            <a:stCxn id="977" idx="2"/>
            <a:endCxn id="1129" idx="1"/>
          </p:cNvCxnSpPr>
          <p:nvPr/>
        </p:nvCxnSpPr>
        <p:spPr>
          <a:xfrm rot="16200000" flipH="1">
            <a:off x="1645152" y="4785621"/>
            <a:ext cx="181218" cy="15019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Rectangle 1137"/>
          <p:cNvSpPr/>
          <p:nvPr/>
        </p:nvSpPr>
        <p:spPr>
          <a:xfrm flipH="1">
            <a:off x="2147326" y="4359198"/>
            <a:ext cx="29840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rebuchet MS" panose="020B0603020202020204" pitchFamily="34" charset="0"/>
              </a:rPr>
              <a:t>Yes</a:t>
            </a:r>
          </a:p>
        </p:txBody>
      </p:sp>
      <p:sp>
        <p:nvSpPr>
          <p:cNvPr id="1139" name="TextBox 1138"/>
          <p:cNvSpPr txBox="1"/>
          <p:nvPr/>
        </p:nvSpPr>
        <p:spPr>
          <a:xfrm>
            <a:off x="1382225" y="4809876"/>
            <a:ext cx="297829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sp>
        <p:nvSpPr>
          <p:cNvPr id="1244" name="Flowchart: Decision 1243"/>
          <p:cNvSpPr/>
          <p:nvPr/>
        </p:nvSpPr>
        <p:spPr bwMode="auto">
          <a:xfrm>
            <a:off x="5902077" y="5602170"/>
            <a:ext cx="1349729" cy="504219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Check supplier data for PN and SN in GSQA?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1302" name="Connector: Elbow 1301"/>
          <p:cNvCxnSpPr/>
          <p:nvPr/>
        </p:nvCxnSpPr>
        <p:spPr>
          <a:xfrm flipV="1">
            <a:off x="4635738" y="5868760"/>
            <a:ext cx="1298491" cy="386252"/>
          </a:xfrm>
          <a:prstGeom prst="bentConnector3">
            <a:avLst>
              <a:gd name="adj1" fmla="val 6579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Rectangle 1307"/>
          <p:cNvSpPr/>
          <p:nvPr/>
        </p:nvSpPr>
        <p:spPr bwMode="auto">
          <a:xfrm>
            <a:off x="6116653" y="6291808"/>
            <a:ext cx="893290" cy="3055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Prepare COA with Supplier data manually </a:t>
            </a:r>
          </a:p>
        </p:txBody>
      </p:sp>
      <p:pic>
        <p:nvPicPr>
          <p:cNvPr id="1323" name="Picture 1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06" y="6128020"/>
            <a:ext cx="371888" cy="188992"/>
          </a:xfrm>
          <a:prstGeom prst="rect">
            <a:avLst/>
          </a:prstGeom>
        </p:spPr>
      </p:pic>
      <p:cxnSp>
        <p:nvCxnSpPr>
          <p:cNvPr id="1325" name="Straight Arrow Connector 1324"/>
          <p:cNvCxnSpPr/>
          <p:nvPr/>
        </p:nvCxnSpPr>
        <p:spPr>
          <a:xfrm>
            <a:off x="6573412" y="6098992"/>
            <a:ext cx="3529" cy="21389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7" name="Rectangle 1326"/>
          <p:cNvSpPr/>
          <p:nvPr/>
        </p:nvSpPr>
        <p:spPr bwMode="auto">
          <a:xfrm>
            <a:off x="7140639" y="5237746"/>
            <a:ext cx="740035" cy="3370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Share Issue with GSQA team</a:t>
            </a:r>
          </a:p>
        </p:txBody>
      </p:sp>
      <p:cxnSp>
        <p:nvCxnSpPr>
          <p:cNvPr id="1329" name="Connector: Elbow 1328"/>
          <p:cNvCxnSpPr>
            <a:stCxn id="1244" idx="3"/>
            <a:endCxn id="1327" idx="2"/>
          </p:cNvCxnSpPr>
          <p:nvPr/>
        </p:nvCxnSpPr>
        <p:spPr>
          <a:xfrm flipV="1">
            <a:off x="7251806" y="5574753"/>
            <a:ext cx="258851" cy="279527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Arrow Connector 1339"/>
          <p:cNvCxnSpPr>
            <a:stCxn id="1308" idx="3"/>
            <a:endCxn id="17" idx="1"/>
          </p:cNvCxnSpPr>
          <p:nvPr/>
        </p:nvCxnSpPr>
        <p:spPr>
          <a:xfrm flipV="1">
            <a:off x="7009943" y="6421838"/>
            <a:ext cx="1249902" cy="227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" name="TextBox 1340"/>
          <p:cNvSpPr txBox="1"/>
          <p:nvPr/>
        </p:nvSpPr>
        <p:spPr>
          <a:xfrm>
            <a:off x="7109427" y="5677117"/>
            <a:ext cx="312108" cy="18466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600" dirty="0">
                <a:latin typeface="Trebuchet MS" panose="020B0603020202020204" pitchFamily="34" charset="0"/>
              </a:rPr>
              <a:t>No</a:t>
            </a:r>
            <a:endParaRPr lang="en-US" sz="600" b="0" kern="1200" dirty="0">
              <a:latin typeface="Trebuchet MS" panose="020B0603020202020204" pitchFamily="34" charset="0"/>
            </a:endParaRPr>
          </a:p>
        </p:txBody>
      </p:sp>
      <p:cxnSp>
        <p:nvCxnSpPr>
          <p:cNvPr id="1345" name="Straight Arrow Connector 1344"/>
          <p:cNvCxnSpPr>
            <a:stCxn id="7" idx="2"/>
            <a:endCxn id="977" idx="0"/>
          </p:cNvCxnSpPr>
          <p:nvPr/>
        </p:nvCxnSpPr>
        <p:spPr>
          <a:xfrm flipH="1">
            <a:off x="1660662" y="1922251"/>
            <a:ext cx="19354" cy="23953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4" name="Flowchart: Document 1363"/>
          <p:cNvSpPr/>
          <p:nvPr/>
        </p:nvSpPr>
        <p:spPr bwMode="auto">
          <a:xfrm>
            <a:off x="11116095" y="6213679"/>
            <a:ext cx="999044" cy="383677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Upload Checklist in Completed folder on ‘eTTTM SharePoint Site</a:t>
            </a:r>
          </a:p>
        </p:txBody>
      </p:sp>
      <p:sp>
        <p:nvSpPr>
          <p:cNvPr id="1474" name="Rectangle 1473"/>
          <p:cNvSpPr/>
          <p:nvPr/>
        </p:nvSpPr>
        <p:spPr bwMode="auto">
          <a:xfrm>
            <a:off x="552984" y="1585852"/>
            <a:ext cx="725384" cy="338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the same with AT</a:t>
            </a:r>
          </a:p>
        </p:txBody>
      </p:sp>
      <p:cxnSp>
        <p:nvCxnSpPr>
          <p:cNvPr id="1514" name="Connector: Elbow 1513"/>
          <p:cNvCxnSpPr>
            <a:stCxn id="1130" idx="1"/>
          </p:cNvCxnSpPr>
          <p:nvPr/>
        </p:nvCxnSpPr>
        <p:spPr>
          <a:xfrm rot="10800000">
            <a:off x="932101" y="1922095"/>
            <a:ext cx="840207" cy="424332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Connector: Elbow 1539"/>
          <p:cNvCxnSpPr>
            <a:stCxn id="11" idx="2"/>
            <a:endCxn id="146" idx="1"/>
          </p:cNvCxnSpPr>
          <p:nvPr/>
        </p:nvCxnSpPr>
        <p:spPr>
          <a:xfrm rot="16200000" flipH="1">
            <a:off x="2275857" y="5299653"/>
            <a:ext cx="1528154" cy="380195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Arrow Connector 1561"/>
          <p:cNvCxnSpPr>
            <a:stCxn id="507" idx="3"/>
            <a:endCxn id="8" idx="1"/>
          </p:cNvCxnSpPr>
          <p:nvPr/>
        </p:nvCxnSpPr>
        <p:spPr>
          <a:xfrm flipV="1">
            <a:off x="3414228" y="1748666"/>
            <a:ext cx="274000" cy="947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Straight Arrow Connector 1627"/>
          <p:cNvCxnSpPr>
            <a:stCxn id="403" idx="3"/>
          </p:cNvCxnSpPr>
          <p:nvPr/>
        </p:nvCxnSpPr>
        <p:spPr>
          <a:xfrm>
            <a:off x="5187210" y="5882780"/>
            <a:ext cx="262668" cy="43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nector: Elbow 1916"/>
          <p:cNvCxnSpPr>
            <a:stCxn id="371" idx="3"/>
            <a:endCxn id="403" idx="0"/>
          </p:cNvCxnSpPr>
          <p:nvPr/>
        </p:nvCxnSpPr>
        <p:spPr>
          <a:xfrm>
            <a:off x="4528157" y="4552695"/>
            <a:ext cx="292670" cy="113755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 bwMode="auto">
          <a:xfrm>
            <a:off x="4330347" y="2356688"/>
            <a:ext cx="956410" cy="348382"/>
          </a:xfrm>
          <a:prstGeom prst="rect">
            <a:avLst/>
          </a:prstGeom>
          <a:solidFill>
            <a:srgbClr val="98480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Align with SE/Supplier for Supplier data sharing approval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326804" y="3112626"/>
            <a:ext cx="956410" cy="348382"/>
          </a:xfrm>
          <a:prstGeom prst="rect">
            <a:avLst/>
          </a:prstGeom>
          <a:solidFill>
            <a:srgbClr val="948A5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Communicate their feedback to PG</a:t>
            </a:r>
          </a:p>
        </p:txBody>
      </p:sp>
      <p:cxnSp>
        <p:nvCxnSpPr>
          <p:cNvPr id="54" name="Straight Arrow Connector 53"/>
          <p:cNvCxnSpPr>
            <a:stCxn id="130" idx="2"/>
            <a:endCxn id="131" idx="0"/>
          </p:cNvCxnSpPr>
          <p:nvPr/>
        </p:nvCxnSpPr>
        <p:spPr>
          <a:xfrm flipH="1">
            <a:off x="4805009" y="2705070"/>
            <a:ext cx="3543" cy="4075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 bwMode="auto">
          <a:xfrm>
            <a:off x="2672330" y="3080882"/>
            <a:ext cx="1035457" cy="348382"/>
          </a:xfrm>
          <a:prstGeom prst="rect">
            <a:avLst/>
          </a:prstGeom>
          <a:solidFill>
            <a:srgbClr val="948A5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SE will align with Supplier  on parameters and create LSR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5126041" y="3745793"/>
            <a:ext cx="1060151" cy="348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GSQA team will configuration Part Number with parameters</a:t>
            </a:r>
          </a:p>
        </p:txBody>
      </p:sp>
      <p:sp>
        <p:nvSpPr>
          <p:cNvPr id="192" name="Rectangle 191"/>
          <p:cNvSpPr/>
          <p:nvPr/>
        </p:nvSpPr>
        <p:spPr bwMode="auto">
          <a:xfrm>
            <a:off x="7088455" y="3742233"/>
            <a:ext cx="862687" cy="348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Ask supplier to upload data in GSQA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6168813" y="3063370"/>
            <a:ext cx="875461" cy="348382"/>
          </a:xfrm>
          <a:prstGeom prst="rect">
            <a:avLst/>
          </a:prstGeom>
          <a:solidFill>
            <a:srgbClr val="948A54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Supplier uploads data in GSQA</a:t>
            </a:r>
          </a:p>
        </p:txBody>
      </p:sp>
      <p:cxnSp>
        <p:nvCxnSpPr>
          <p:cNvPr id="1510" name="Straight Arrow Connector 1509"/>
          <p:cNvCxnSpPr>
            <a:stCxn id="415" idx="1"/>
            <a:endCxn id="130" idx="3"/>
          </p:cNvCxnSpPr>
          <p:nvPr/>
        </p:nvCxnSpPr>
        <p:spPr>
          <a:xfrm flipH="1" flipV="1">
            <a:off x="5286757" y="2530879"/>
            <a:ext cx="440412" cy="50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or: Elbow 1516"/>
          <p:cNvCxnSpPr>
            <a:stCxn id="131" idx="1"/>
            <a:endCxn id="6" idx="3"/>
          </p:cNvCxnSpPr>
          <p:nvPr/>
        </p:nvCxnSpPr>
        <p:spPr>
          <a:xfrm rot="10800000">
            <a:off x="4059790" y="2441745"/>
            <a:ext cx="267014" cy="845073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/>
          <p:cNvCxnSpPr>
            <a:stCxn id="154" idx="2"/>
            <a:endCxn id="175" idx="1"/>
          </p:cNvCxnSpPr>
          <p:nvPr/>
        </p:nvCxnSpPr>
        <p:spPr>
          <a:xfrm rot="16200000" flipH="1">
            <a:off x="3912690" y="2706633"/>
            <a:ext cx="490720" cy="1935982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75" idx="3"/>
            <a:endCxn id="192" idx="1"/>
          </p:cNvCxnSpPr>
          <p:nvPr/>
        </p:nvCxnSpPr>
        <p:spPr>
          <a:xfrm flipV="1">
            <a:off x="6186192" y="3916424"/>
            <a:ext cx="902263" cy="356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/>
          <p:cNvCxnSpPr>
            <a:stCxn id="192" idx="0"/>
            <a:endCxn id="193" idx="3"/>
          </p:cNvCxnSpPr>
          <p:nvPr/>
        </p:nvCxnSpPr>
        <p:spPr>
          <a:xfrm rot="16200000" flipV="1">
            <a:off x="7029701" y="3252134"/>
            <a:ext cx="504672" cy="475525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Arrow Connector 1553"/>
          <p:cNvCxnSpPr>
            <a:stCxn id="175" idx="2"/>
            <a:endCxn id="292" idx="0"/>
          </p:cNvCxnSpPr>
          <p:nvPr/>
        </p:nvCxnSpPr>
        <p:spPr>
          <a:xfrm flipH="1">
            <a:off x="5649182" y="4094175"/>
            <a:ext cx="6935" cy="11955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: Shape 358"/>
          <p:cNvSpPr/>
          <p:nvPr/>
        </p:nvSpPr>
        <p:spPr bwMode="auto">
          <a:xfrm rot="7933457">
            <a:off x="6566602" y="3868027"/>
            <a:ext cx="78252" cy="96794"/>
          </a:xfrm>
          <a:custGeom>
            <a:avLst/>
            <a:gdLst>
              <a:gd name="connsiteX0" fmla="*/ 0 w 1071787"/>
              <a:gd name="connsiteY0" fmla="*/ 189012 h 238024"/>
              <a:gd name="connsiteX1" fmla="*/ 998924 w 1071787"/>
              <a:gd name="connsiteY1" fmla="*/ 227432 h 238024"/>
              <a:gd name="connsiteX2" fmla="*/ 991240 w 1071787"/>
              <a:gd name="connsiteY2" fmla="*/ 19963 h 238024"/>
              <a:gd name="connsiteX3" fmla="*/ 960504 w 1071787"/>
              <a:gd name="connsiteY3" fmla="*/ 19963 h 23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787" h="238024">
                <a:moveTo>
                  <a:pt x="0" y="189012"/>
                </a:moveTo>
                <a:cubicBezTo>
                  <a:pt x="416858" y="222309"/>
                  <a:pt x="833717" y="255607"/>
                  <a:pt x="998924" y="227432"/>
                </a:cubicBezTo>
                <a:cubicBezTo>
                  <a:pt x="1164131" y="199257"/>
                  <a:pt x="997643" y="54541"/>
                  <a:pt x="991240" y="19963"/>
                </a:cubicBezTo>
                <a:cubicBezTo>
                  <a:pt x="984837" y="-14615"/>
                  <a:pt x="972670" y="2674"/>
                  <a:pt x="960504" y="19963"/>
                </a:cubicBezTo>
              </a:path>
            </a:pathLst>
          </a:custGeom>
          <a:noFill/>
          <a:ln w="28575" cap="flat" cmpd="sng" algn="ctr">
            <a:solidFill>
              <a:srgbClr val="7057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8" name="Straight Arrow Connector 1557"/>
          <p:cNvCxnSpPr>
            <a:stCxn id="359" idx="2"/>
          </p:cNvCxnSpPr>
          <p:nvPr/>
        </p:nvCxnSpPr>
        <p:spPr>
          <a:xfrm flipH="1">
            <a:off x="6582999" y="3968111"/>
            <a:ext cx="30215" cy="165512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Straight Connector 1565"/>
          <p:cNvCxnSpPr>
            <a:stCxn id="193" idx="2"/>
            <a:endCxn id="359" idx="0"/>
          </p:cNvCxnSpPr>
          <p:nvPr/>
        </p:nvCxnSpPr>
        <p:spPr>
          <a:xfrm>
            <a:off x="6606544" y="3411752"/>
            <a:ext cx="4398" cy="4565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 bwMode="auto">
          <a:xfrm>
            <a:off x="1736616" y="2271525"/>
            <a:ext cx="718125" cy="348382"/>
          </a:xfrm>
          <a:prstGeom prst="rect">
            <a:avLst/>
          </a:prstGeom>
          <a:solidFill>
            <a:srgbClr val="98480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Add approvals in Appian</a:t>
            </a:r>
          </a:p>
        </p:txBody>
      </p:sp>
      <p:cxnSp>
        <p:nvCxnSpPr>
          <p:cNvPr id="197" name="Straight Arrow Connector 196"/>
          <p:cNvCxnSpPr>
            <a:stCxn id="6" idx="1"/>
            <a:endCxn id="370" idx="3"/>
          </p:cNvCxnSpPr>
          <p:nvPr/>
        </p:nvCxnSpPr>
        <p:spPr>
          <a:xfrm flipH="1">
            <a:off x="2454741" y="2441744"/>
            <a:ext cx="145583" cy="397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/>
          <p:cNvCxnSpPr>
            <a:stCxn id="370" idx="2"/>
            <a:endCxn id="154" idx="1"/>
          </p:cNvCxnSpPr>
          <p:nvPr/>
        </p:nvCxnSpPr>
        <p:spPr>
          <a:xfrm rot="16200000" flipH="1">
            <a:off x="2066421" y="2649164"/>
            <a:ext cx="635166" cy="57665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2473085" y="2128410"/>
            <a:ext cx="3295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rebuchet MS" panose="020B0603020202020204" pitchFamily="34" charset="0"/>
              </a:rPr>
              <a:t>Yes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3527223" y="2073838"/>
            <a:ext cx="3295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Trebuchet MS" panose="020B0603020202020204" pitchFamily="34" charset="0"/>
              </a:rPr>
              <a:t>No</a:t>
            </a:r>
          </a:p>
        </p:txBody>
      </p:sp>
      <p:sp>
        <p:nvSpPr>
          <p:cNvPr id="390" name="Freeform: Shape 389"/>
          <p:cNvSpPr/>
          <p:nvPr/>
        </p:nvSpPr>
        <p:spPr bwMode="auto">
          <a:xfrm rot="13079591">
            <a:off x="6144865" y="2002112"/>
            <a:ext cx="121018" cy="92611"/>
          </a:xfrm>
          <a:custGeom>
            <a:avLst/>
            <a:gdLst>
              <a:gd name="connsiteX0" fmla="*/ 0 w 1071787"/>
              <a:gd name="connsiteY0" fmla="*/ 189012 h 238024"/>
              <a:gd name="connsiteX1" fmla="*/ 998924 w 1071787"/>
              <a:gd name="connsiteY1" fmla="*/ 227432 h 238024"/>
              <a:gd name="connsiteX2" fmla="*/ 991240 w 1071787"/>
              <a:gd name="connsiteY2" fmla="*/ 19963 h 238024"/>
              <a:gd name="connsiteX3" fmla="*/ 960504 w 1071787"/>
              <a:gd name="connsiteY3" fmla="*/ 19963 h 23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787" h="238024">
                <a:moveTo>
                  <a:pt x="0" y="189012"/>
                </a:moveTo>
                <a:cubicBezTo>
                  <a:pt x="416858" y="222309"/>
                  <a:pt x="833717" y="255607"/>
                  <a:pt x="998924" y="227432"/>
                </a:cubicBezTo>
                <a:cubicBezTo>
                  <a:pt x="1164131" y="199257"/>
                  <a:pt x="997643" y="54541"/>
                  <a:pt x="991240" y="19963"/>
                </a:cubicBezTo>
                <a:cubicBezTo>
                  <a:pt x="984837" y="-14615"/>
                  <a:pt x="972670" y="2674"/>
                  <a:pt x="960504" y="19963"/>
                </a:cubicBezTo>
              </a:path>
            </a:pathLst>
          </a:custGeom>
          <a:noFill/>
          <a:ln w="28575" cap="flat" cmpd="sng" algn="ctr">
            <a:solidFill>
              <a:srgbClr val="7057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Connector: Elbow 213"/>
          <p:cNvCxnSpPr>
            <a:stCxn id="6" idx="0"/>
          </p:cNvCxnSpPr>
          <p:nvPr/>
        </p:nvCxnSpPr>
        <p:spPr>
          <a:xfrm rot="5400000" flipH="1" flipV="1">
            <a:off x="4654723" y="740301"/>
            <a:ext cx="164100" cy="281343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/>
          <p:cNvCxnSpPr/>
          <p:nvPr/>
        </p:nvCxnSpPr>
        <p:spPr>
          <a:xfrm flipV="1">
            <a:off x="6265849" y="1890165"/>
            <a:ext cx="3497054" cy="16660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 bwMode="auto">
          <a:xfrm>
            <a:off x="5727169" y="2361692"/>
            <a:ext cx="956410" cy="348382"/>
          </a:xfrm>
          <a:prstGeom prst="rect">
            <a:avLst/>
          </a:prstGeom>
          <a:solidFill>
            <a:srgbClr val="98480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chemeClr val="bg1"/>
                </a:solidFill>
                <a:latin typeface="Trebuchet MS" pitchFamily="34" charset="0"/>
              </a:rPr>
              <a:t>Initiate process for parameter approval for PNS in Appian</a:t>
            </a:r>
          </a:p>
        </p:txBody>
      </p:sp>
      <p:cxnSp>
        <p:nvCxnSpPr>
          <p:cNvPr id="1613" name="Straight Arrow Connector 1612"/>
          <p:cNvCxnSpPr>
            <a:stCxn id="1327" idx="0"/>
            <a:endCxn id="192" idx="2"/>
          </p:cNvCxnSpPr>
          <p:nvPr/>
        </p:nvCxnSpPr>
        <p:spPr>
          <a:xfrm flipV="1">
            <a:off x="7510657" y="4090615"/>
            <a:ext cx="9142" cy="11471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4688344" y="1231245"/>
            <a:ext cx="1523068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b="1" dirty="0">
                <a:latin typeface="Trebuchet MS" panose="020B0603020202020204" pitchFamily="34" charset="0"/>
              </a:rPr>
              <a:t>Supplier Data</a:t>
            </a:r>
            <a:endParaRPr lang="en-US" sz="1600" b="1" kern="1200" dirty="0">
              <a:latin typeface="Trebuchet MS" panose="020B0603020202020204" pitchFamily="34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1788007" y="3898230"/>
            <a:ext cx="1244879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b="1" dirty="0">
                <a:latin typeface="Trebuchet MS" panose="020B0603020202020204" pitchFamily="34" charset="0"/>
              </a:rPr>
              <a:t>PN SN data</a:t>
            </a:r>
            <a:endParaRPr lang="en-US" sz="1600" b="1" kern="1200" dirty="0">
              <a:latin typeface="Trebuchet MS" panose="020B0603020202020204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8860714" y="3901800"/>
            <a:ext cx="1675570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b="1" dirty="0">
                <a:latin typeface="Trebuchet MS" panose="020B0603020202020204" pitchFamily="34" charset="0"/>
              </a:rPr>
              <a:t>MFG. Test data</a:t>
            </a:r>
            <a:endParaRPr lang="en-US" sz="1600" b="1" kern="1200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40513-F73C-AEAA-19B5-DF2FC2A8169E}"/>
              </a:ext>
            </a:extLst>
          </p:cNvPr>
          <p:cNvSpPr txBox="1"/>
          <p:nvPr/>
        </p:nvSpPr>
        <p:spPr>
          <a:xfrm rot="16200000">
            <a:off x="-505016" y="5641149"/>
            <a:ext cx="1470868" cy="5263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bg1"/>
                </a:solidFill>
                <a:latin typeface="Trebuchet MS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COA / eTTTM</a:t>
            </a:r>
          </a:p>
          <a:p>
            <a:r>
              <a:rPr lang="en-US" sz="1200" dirty="0"/>
              <a:t>Anmol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E85FE-2111-0D0D-9F8C-8435D231FFF6}"/>
              </a:ext>
            </a:extLst>
          </p:cNvPr>
          <p:cNvSpPr txBox="1"/>
          <p:nvPr/>
        </p:nvSpPr>
        <p:spPr>
          <a:xfrm rot="16200000">
            <a:off x="-84300" y="3643568"/>
            <a:ext cx="629437" cy="526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bg1"/>
                </a:solidFill>
                <a:latin typeface="Trebuchet MS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050" dirty="0"/>
              <a:t>GSQA</a:t>
            </a:r>
          </a:p>
          <a:p>
            <a:r>
              <a:rPr lang="en-US" sz="1050" dirty="0"/>
              <a:t>Arun Vatturi</a:t>
            </a:r>
          </a:p>
        </p:txBody>
      </p:sp>
    </p:spTree>
    <p:extLst>
      <p:ext uri="{BB962C8B-B14F-4D97-AF65-F5344CB8AC3E}">
        <p14:creationId xmlns:p14="http://schemas.microsoft.com/office/powerpoint/2010/main" val="1634682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DENTIALITY LEVEL" val="a1946543-eadc-4060-9550-98c8329766f2"/>
</p:tagLst>
</file>

<file path=ppt/theme/theme1.xml><?xml version="1.0" encoding="utf-8"?>
<a:theme xmlns:a="http://schemas.openxmlformats.org/drawingml/2006/main" name="1_16-9-W-v1">
  <a:themeElements>
    <a:clrScheme name="Lam_PP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LAM theme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latin typeface="Trebuchet MS" pitchFamily="34" charset="0"/>
          </a:defRPr>
        </a:defPPr>
      </a:lstStyle>
    </a:spDef>
    <a:lnDef>
      <a:spPr>
        <a:ln w="28575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sz="1600" b="0" kern="1200" dirty="0" smtClean="0">
            <a:latin typeface="Trebuchet MS" panose="020B060302020202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m_PPT_wide-16x9W-v2" id="{D083C3DF-093F-44AB-ACA2-310CDD69F198}" vid="{78DF5E75-5839-43E8-AA66-EEF77FDB80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E5CC7ACBCEC4EB3DBBDE7B3CC5EB3" ma:contentTypeVersion="2" ma:contentTypeDescription="Create a new document." ma:contentTypeScope="" ma:versionID="a7c5e000568431afe3e53293cf4d8717">
  <xsd:schema xmlns:xsd="http://www.w3.org/2001/XMLSchema" xmlns:xs="http://www.w3.org/2001/XMLSchema" xmlns:p="http://schemas.microsoft.com/office/2006/metadata/properties" xmlns:ns2="535d9117-0402-4b9f-8f07-940e0b7e8f15" xmlns:ns3="d2dee04a-67e4-4c2b-927c-e2116bfe93d7" xmlns:ns4="f6039247-a442-4f00-a484-98db6d06cd4a" xmlns:ns5="db6c29c1-3e5a-44f6-baf3-9bb91445ef1c" targetNamespace="http://schemas.microsoft.com/office/2006/metadata/properties" ma:root="true" ma:fieldsID="d7edfc9acbf0fbedcb8e39b561cc9d77" ns2:_="" ns3:_="" ns4:_="" ns5:_="">
    <xsd:import namespace="535d9117-0402-4b9f-8f07-940e0b7e8f15"/>
    <xsd:import namespace="d2dee04a-67e4-4c2b-927c-e2116bfe93d7"/>
    <xsd:import namespace="f6039247-a442-4f00-a484-98db6d06cd4a"/>
    <xsd:import namespace="db6c29c1-3e5a-44f6-baf3-9bb91445ef1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Original_x0020_Doc_x0020_Date" minOccurs="0"/>
                <xsd:element ref="ns4:Group_x0020_By"/>
                <xsd:element ref="ns5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d9117-0402-4b9f-8f07-940e0b7e8f1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ee04a-67e4-4c2b-927c-e2116bfe93d7" elementFormDefault="qualified">
    <xsd:import namespace="http://schemas.microsoft.com/office/2006/documentManagement/types"/>
    <xsd:import namespace="http://schemas.microsoft.com/office/infopath/2007/PartnerControls"/>
    <xsd:element name="Original_x0020_Doc_x0020_Date" ma:index="11" nillable="true" ma:displayName="Original Doc Date" ma:format="DateOnly" ma:internalName="Original_x0020_Doc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39247-a442-4f00-a484-98db6d06cd4a" elementFormDefault="qualified">
    <xsd:import namespace="http://schemas.microsoft.com/office/2006/documentManagement/types"/>
    <xsd:import namespace="http://schemas.microsoft.com/office/infopath/2007/PartnerControls"/>
    <xsd:element name="Group_x0020_By" ma:index="12" ma:displayName="Group By" ma:format="Dropdown" ma:internalName="Group_x0020_By">
      <xsd:simpleType>
        <xsd:union memberTypes="dms:Text">
          <xsd:simpleType>
            <xsd:restriction base="dms:Choice">
              <xsd:enumeration value="Admin"/>
              <xsd:enumeration value="Analysis"/>
              <xsd:enumeration value="BKM"/>
              <xsd:enumeration value="Draft"/>
              <xsd:enumeration value="Flowchart"/>
              <xsd:enumeration value="Presentations"/>
              <xsd:enumeration value="Reports"/>
              <xsd:enumeration value="Review Sessions"/>
              <xsd:enumeration value="SE Resources"/>
              <xsd:enumeration value="Template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c29c1-3e5a-44f6-baf3-9bb91445ef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35d9117-0402-4b9f-8f07-940e0b7e8f15">0000024VM2</_dlc_DocId>
    <_dlc_DocIdUrl xmlns="535d9117-0402-4b9f-8f07-940e0b7e8f15">
      <Url>https://sharepoint.lamrc.net/dept/GSCM/SMT/SMTOps/_layouts/15/DocIdRedir.aspx?ID=0000024VM2</Url>
      <Description>0000024VM2</Description>
    </_dlc_DocIdUrl>
    <Group_x0020_By xmlns="f6039247-a442-4f00-a484-98db6d06cd4a">Presentations</Group_x0020_By>
    <Original_x0020_Doc_x0020_Date xmlns="d2dee04a-67e4-4c2b-927c-e2116bfe93d7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C38CEA-E1AB-44DE-AA68-F4C9AB7EBE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7805F1B-009E-453F-A4CC-C563354F8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d9117-0402-4b9f-8f07-940e0b7e8f15"/>
    <ds:schemaRef ds:uri="d2dee04a-67e4-4c2b-927c-e2116bfe93d7"/>
    <ds:schemaRef ds:uri="f6039247-a442-4f00-a484-98db6d06cd4a"/>
    <ds:schemaRef ds:uri="db6c29c1-3e5a-44f6-baf3-9bb91445e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BC3452-E815-4ABE-BED9-ADBE12581EF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d2dee04a-67e4-4c2b-927c-e2116bfe93d7"/>
    <ds:schemaRef ds:uri="http://schemas.microsoft.com/office/infopath/2007/PartnerControls"/>
    <ds:schemaRef ds:uri="http://schemas.openxmlformats.org/package/2006/metadata/core-properties"/>
    <ds:schemaRef ds:uri="db6c29c1-3e5a-44f6-baf3-9bb91445ef1c"/>
    <ds:schemaRef ds:uri="f6039247-a442-4f00-a484-98db6d06cd4a"/>
    <ds:schemaRef ds:uri="535d9117-0402-4b9f-8f07-940e0b7e8f1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A14C092-D9B6-4737-A4FE-3EBA10DD51E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dbe5114-fe4f-4faf-8a07-a9103153293f}" enabled="1" method="Privileged" siteId="{918079db-c902-4e29-b22c-9764410d037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26458</TotalTime>
  <Words>334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</vt:lpstr>
      <vt:lpstr>Calibri</vt:lpstr>
      <vt:lpstr>Cambria</vt:lpstr>
      <vt:lpstr>Trebuchet MS</vt:lpstr>
      <vt:lpstr>Wingdings</vt:lpstr>
      <vt:lpstr>1_16-9-W-v1</vt:lpstr>
      <vt:lpstr>    eTTTM: Checklist Business Flow (Draft)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RCCA Template</dc:title>
  <dc:creator>Hundley-Kennaday, Alexsis</dc:creator>
  <cp:lastModifiedBy>Narang, Anmol</cp:lastModifiedBy>
  <cp:revision>660</cp:revision>
  <dcterms:created xsi:type="dcterms:W3CDTF">2018-06-03T18:23:01Z</dcterms:created>
  <dcterms:modified xsi:type="dcterms:W3CDTF">2023-06-19T12:52:28Z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0x0101002A0E5CC7ACBCEC4EB3DBBDE7B3CC5EB3</vt:lpwstr>
  </property>
  <property fmtid="{D5CDD505-2E9C-101B-9397-08002B2CF9AE}" pid="3" name="CWRMItemRecordClassification">
    <vt:lpwstr>5;#Quality Audit-Reporting|4ad6d524-aaf3-4651-8e42-6fcd6a9a57a7</vt:lpwstr>
  </property>
  <property fmtid="{D5CDD505-2E9C-101B-9397-08002B2CF9AE}" pid="4" name="Business Unit">
    <vt:lpwstr>8;#Global Operations|75bedbae-2796-43d7-a2ab-68b189bb0243</vt:lpwstr>
  </property>
  <property fmtid="{D5CDD505-2E9C-101B-9397-08002B2CF9AE}" pid="5" name="Confidentiality Level">
    <vt:lpwstr>4;#Confidential - Limited Access and Use|a1946543-eadc-4060-9550-98c8329766f2</vt:lpwstr>
  </property>
  <property fmtid="{D5CDD505-2E9C-101B-9397-08002B2CF9AE}" pid="6" name="Region">
    <vt:lpwstr>2;#US|cee018fd-5482-4ff9-b0d5-63b66fde29d2</vt:lpwstr>
  </property>
  <property fmtid="{D5CDD505-2E9C-101B-9397-08002B2CF9AE}" pid="7" name="cd5df48c959548b0b6a9af00e5689125">
    <vt:lpwstr>US|cee018fd-5482-4ff9-b0d5-63b66fde29d2</vt:lpwstr>
  </property>
  <property fmtid="{D5CDD505-2E9C-101B-9397-08002B2CF9AE}" pid="8" name="Document Owner">
    <vt:lpwstr/>
  </property>
  <property fmtid="{D5CDD505-2E9C-101B-9397-08002B2CF9AE}" pid="9" name="bbee4a42539043e5a5c3645ea92e9b97">
    <vt:lpwstr>Global Operations|75bedbae-2796-43d7-a2ab-68b189bb0243</vt:lpwstr>
  </property>
  <property fmtid="{D5CDD505-2E9C-101B-9397-08002B2CF9AE}" pid="10" name="CWRMItemUniqueId">
    <vt:lpwstr>0000024VM2</vt:lpwstr>
  </property>
  <property fmtid="{D5CDD505-2E9C-101B-9397-08002B2CF9AE}" pid="11" name="CWRMItemRecordClassificationTaxHTField0">
    <vt:lpwstr>Quality Audit-Reporting|4ad6d524-aaf3-4651-8e42-6fcd6a9a57a7</vt:lpwstr>
  </property>
  <property fmtid="{D5CDD505-2E9C-101B-9397-08002B2CF9AE}" pid="12" name="TaxCatchAll">
    <vt:lpwstr>5;#Quality Audit-Reporting|4ad6d524-aaf3-4651-8e42-6fcd6a9a57a7;#4;#Confidential - Limited Access and Use|a1946543-eadc-4060-9550-98c8329766f2;#2;#US|cee018fd-5482-4ff9-b0d5-63b66fde29d2;#8;#Global Operations|75bedbae-2796-43d7-a2ab-68b189bb0243</vt:lpwstr>
  </property>
  <property fmtid="{D5CDD505-2E9C-101B-9397-08002B2CF9AE}" pid="13" name="f099e4adf0354b1fa7de6eedbfa00476">
    <vt:lpwstr>Confidential - Limited Access and Use|a1946543-eadc-4060-9550-98c8329766f2</vt:lpwstr>
  </property>
  <property fmtid="{D5CDD505-2E9C-101B-9397-08002B2CF9AE}" pid="14" name="CWRMItemRecordVital">
    <vt:bool>false</vt:bool>
  </property>
  <property fmtid="{D5CDD505-2E9C-101B-9397-08002B2CF9AE}" pid="15" name="RM Representative">
    <vt:lpwstr/>
  </property>
  <property fmtid="{D5CDD505-2E9C-101B-9397-08002B2CF9AE}" pid="16" name="_dlc_DocIdItemGuid">
    <vt:lpwstr>64ef1728-4b16-46c9-84fb-a08af76d347b</vt:lpwstr>
  </property>
  <property fmtid="{D5CDD505-2E9C-101B-9397-08002B2CF9AE}" pid="17" name="ClassificationContentMarkingFooterLocations">
    <vt:lpwstr>1_16-9-W-v1:7</vt:lpwstr>
  </property>
  <property fmtid="{D5CDD505-2E9C-101B-9397-08002B2CF9AE}" pid="18" name="ClassificationContentMarkingFooterText">
    <vt:lpw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Confidential – Limited Access and Use</vt:lpwstr>
  </property>
</Properties>
</file>