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Mon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bold.fntdata"/><Relationship Id="rId10" Type="http://schemas.openxmlformats.org/officeDocument/2006/relationships/font" Target="fonts/RobotoMono-regular.fntdata"/><Relationship Id="rId13" Type="http://schemas.openxmlformats.org/officeDocument/2006/relationships/font" Target="fonts/RobotoMono-boldItalic.fntdata"/><Relationship Id="rId12"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1cb24e3e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1cb24e3e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1cb24e3e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1cb24e3e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1cb24e3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1cb24e3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76200" y="963700"/>
            <a:ext cx="4753500" cy="447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400"/>
              </a:spcBef>
              <a:spcAft>
                <a:spcPts val="0"/>
              </a:spcAft>
              <a:buClr>
                <a:schemeClr val="dk1"/>
              </a:buClr>
              <a:buSzPts val="1100"/>
              <a:buFont typeface="Arial"/>
              <a:buNone/>
            </a:pPr>
            <a:r>
              <a:rPr b="1" lang="en" sz="1300">
                <a:solidFill>
                  <a:schemeClr val="dk1"/>
                </a:solidFill>
              </a:rPr>
              <a:t>Introduction to OAuth</a:t>
            </a:r>
            <a:endParaRPr b="1" sz="13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100">
                <a:solidFill>
                  <a:schemeClr val="dk1"/>
                </a:solidFill>
              </a:rPr>
              <a:t>OAuth (Open Authorization) is an open standard for secure access delegation, allowing applications to access user data from another service without requiring direct credential sharing. It is widely used for authentication and authorization in web and mobile applications, enabling users to log in with third-party providers like Google, Facebook, or Microsoft. Instead of sharing passwords, OAuth uses </a:t>
            </a:r>
            <a:r>
              <a:rPr b="1" lang="en" sz="1100">
                <a:solidFill>
                  <a:schemeClr val="dk1"/>
                </a:solidFill>
              </a:rPr>
              <a:t>access tokens</a:t>
            </a:r>
            <a:r>
              <a:rPr lang="en" sz="1100">
                <a:solidFill>
                  <a:schemeClr val="dk1"/>
                </a:solidFill>
              </a:rPr>
              <a:t> to grant limited permissions to external applications, enhancing security and user experience.</a:t>
            </a:r>
            <a:endParaRPr sz="11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100">
                <a:solidFill>
                  <a:schemeClr val="dk1"/>
                </a:solidFill>
              </a:rPr>
              <a:t>Originally developed for API authorization, OAuth has become the backbone of modern identity management systems, including </a:t>
            </a:r>
            <a:r>
              <a:rPr b="1" lang="en" sz="1100">
                <a:solidFill>
                  <a:schemeClr val="dk1"/>
                </a:solidFill>
              </a:rPr>
              <a:t>Single Sign-On (SSO)</a:t>
            </a:r>
            <a:r>
              <a:rPr lang="en" sz="1100">
                <a:solidFill>
                  <a:schemeClr val="dk1"/>
                </a:solidFill>
              </a:rPr>
              <a:t> and </a:t>
            </a:r>
            <a:r>
              <a:rPr b="1" lang="en" sz="1100">
                <a:solidFill>
                  <a:schemeClr val="dk1"/>
                </a:solidFill>
              </a:rPr>
              <a:t>API security frameworks</a:t>
            </a:r>
            <a:r>
              <a:rPr lang="en" sz="1100">
                <a:solidFill>
                  <a:schemeClr val="dk1"/>
                </a:solidFill>
              </a:rPr>
              <a:t>. The most commonly used version, </a:t>
            </a:r>
            <a:r>
              <a:rPr b="1" lang="en" sz="1100">
                <a:solidFill>
                  <a:schemeClr val="dk1"/>
                </a:solidFill>
              </a:rPr>
              <a:t>OAuth 2.0</a:t>
            </a:r>
            <a:r>
              <a:rPr lang="en" sz="1100">
                <a:solidFill>
                  <a:schemeClr val="dk1"/>
                </a:solidFill>
              </a:rPr>
              <a:t>, simplifies the authentication process by using token-based authorization rather than complex cryptographic signatures. </a:t>
            </a:r>
            <a:endParaRPr sz="1100">
              <a:solidFill>
                <a:schemeClr val="dk1"/>
              </a:solidFill>
            </a:endParaRPr>
          </a:p>
          <a:p>
            <a:pPr indent="0" lvl="0" marL="0" rtl="0" algn="just">
              <a:spcBef>
                <a:spcPts val="1200"/>
              </a:spcBef>
              <a:spcAft>
                <a:spcPts val="0"/>
              </a:spcAft>
              <a:buNone/>
            </a:pPr>
            <a:r>
              <a:t/>
            </a:r>
            <a:endParaRPr sz="1100">
              <a:solidFill>
                <a:schemeClr val="dk1"/>
              </a:solidFill>
            </a:endParaRPr>
          </a:p>
        </p:txBody>
      </p:sp>
      <p:sp>
        <p:nvSpPr>
          <p:cNvPr id="55" name="Google Shape;55;p13"/>
          <p:cNvSpPr txBox="1"/>
          <p:nvPr/>
        </p:nvSpPr>
        <p:spPr>
          <a:xfrm>
            <a:off x="4986625" y="1037675"/>
            <a:ext cx="4101300" cy="3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The Role of OAuth in Securing Applications and Services</a:t>
            </a:r>
            <a:endParaRPr b="1" sz="13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100">
                <a:solidFill>
                  <a:schemeClr val="dk1"/>
                </a:solidFill>
              </a:rPr>
              <a:t>OAuth plays a crucial role in </a:t>
            </a:r>
            <a:r>
              <a:rPr b="1" lang="en" sz="1100">
                <a:solidFill>
                  <a:schemeClr val="dk1"/>
                </a:solidFill>
              </a:rPr>
              <a:t>enhancing security</a:t>
            </a:r>
            <a:r>
              <a:rPr lang="en" sz="1100">
                <a:solidFill>
                  <a:schemeClr val="dk1"/>
                </a:solidFill>
              </a:rPr>
              <a:t> by enabling applications to </a:t>
            </a:r>
            <a:r>
              <a:rPr b="1" lang="en" sz="1100">
                <a:solidFill>
                  <a:schemeClr val="dk1"/>
                </a:solidFill>
              </a:rPr>
              <a:t>authenticate users and authorize access</a:t>
            </a:r>
            <a:r>
              <a:rPr lang="en" sz="1100">
                <a:solidFill>
                  <a:schemeClr val="dk1"/>
                </a:solidFill>
              </a:rPr>
              <a:t> without exposing sensitive credentials. It provides a </a:t>
            </a:r>
            <a:r>
              <a:rPr b="1" lang="en" sz="1100">
                <a:solidFill>
                  <a:schemeClr val="dk1"/>
                </a:solidFill>
              </a:rPr>
              <a:t>secure and efficient</a:t>
            </a:r>
            <a:r>
              <a:rPr lang="en" sz="1100">
                <a:solidFill>
                  <a:schemeClr val="dk1"/>
                </a:solidFill>
              </a:rPr>
              <a:t> way for users to grant permissions to third-party applications while maintaining control over their data.</a:t>
            </a:r>
            <a:endParaRPr sz="1100">
              <a:solidFill>
                <a:schemeClr val="dk1"/>
              </a:solidFill>
            </a:endParaRPr>
          </a:p>
          <a:p>
            <a:pPr indent="0" lvl="0" marL="0" rtl="0" algn="l">
              <a:spcBef>
                <a:spcPts val="1200"/>
              </a:spcBef>
              <a:spcAft>
                <a:spcPts val="0"/>
              </a:spcAft>
              <a:buNone/>
            </a:pPr>
            <a:r>
              <a:rPr lang="en" sz="1100">
                <a:solidFill>
                  <a:schemeClr val="dk2"/>
                </a:solidFill>
              </a:rPr>
              <a:t>1. Eliminates Password Sharing</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2. Token-Based Authentication</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3.Reduces Credential Theft Risks</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4.Enables Secure Single Sign-On (SSO)</a:t>
            </a:r>
            <a:endParaRPr sz="11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87700" y="588450"/>
            <a:ext cx="4574100" cy="396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300">
                <a:solidFill>
                  <a:schemeClr val="dk1"/>
                </a:solidFill>
              </a:rPr>
              <a:t>OAuth Flow (Authorization Code Grant)</a:t>
            </a:r>
            <a:endParaRPr b="1" sz="1300">
              <a:solidFill>
                <a:schemeClr val="dk1"/>
              </a:solidFill>
            </a:endParaRPr>
          </a:p>
          <a:p>
            <a:pPr indent="0" lvl="0" marL="0" rtl="0" algn="just">
              <a:lnSpc>
                <a:spcPct val="115000"/>
              </a:lnSpc>
              <a:spcBef>
                <a:spcPts val="1200"/>
              </a:spcBef>
              <a:spcAft>
                <a:spcPts val="0"/>
              </a:spcAft>
              <a:buNone/>
            </a:pPr>
            <a:r>
              <a:rPr lang="en" sz="1100">
                <a:solidFill>
                  <a:schemeClr val="dk1"/>
                </a:solidFill>
              </a:rPr>
              <a:t>The </a:t>
            </a:r>
            <a:r>
              <a:rPr b="1" lang="en" sz="1100">
                <a:solidFill>
                  <a:schemeClr val="dk1"/>
                </a:solidFill>
              </a:rPr>
              <a:t>Authorization Code Grant</a:t>
            </a:r>
            <a:r>
              <a:rPr lang="en" sz="1100">
                <a:solidFill>
                  <a:schemeClr val="dk1"/>
                </a:solidFill>
              </a:rPr>
              <a:t> is a widely used OAuth 2.0 flow, particularly for web applications. It involves a </a:t>
            </a:r>
            <a:r>
              <a:rPr b="1" lang="en" sz="1100">
                <a:solidFill>
                  <a:schemeClr val="dk1"/>
                </a:solidFill>
              </a:rPr>
              <a:t>two-step process</a:t>
            </a:r>
            <a:r>
              <a:rPr lang="en" sz="1100">
                <a:solidFill>
                  <a:schemeClr val="dk1"/>
                </a:solidFill>
              </a:rPr>
              <a:t>:</a:t>
            </a:r>
            <a:endParaRPr sz="1100">
              <a:solidFill>
                <a:schemeClr val="dk1"/>
              </a:solidFill>
            </a:endParaRPr>
          </a:p>
          <a:p>
            <a:pPr indent="-298450" lvl="0" marL="457200" rtl="0" algn="just">
              <a:lnSpc>
                <a:spcPct val="115000"/>
              </a:lnSpc>
              <a:spcBef>
                <a:spcPts val="1200"/>
              </a:spcBef>
              <a:spcAft>
                <a:spcPts val="0"/>
              </a:spcAft>
              <a:buClr>
                <a:schemeClr val="dk1"/>
              </a:buClr>
              <a:buSzPts val="1100"/>
              <a:buAutoNum type="arabicPeriod"/>
            </a:pPr>
            <a:r>
              <a:rPr b="1" lang="en" sz="1100">
                <a:solidFill>
                  <a:schemeClr val="dk1"/>
                </a:solidFill>
              </a:rPr>
              <a:t>User Authorization</a:t>
            </a:r>
            <a:endParaRPr b="1" sz="1100">
              <a:solidFill>
                <a:schemeClr val="dk1"/>
              </a:solidFill>
            </a:endParaRPr>
          </a:p>
          <a:p>
            <a:pPr indent="-298450" lvl="1" marL="914400" rtl="0" algn="just">
              <a:lnSpc>
                <a:spcPct val="115000"/>
              </a:lnSpc>
              <a:spcBef>
                <a:spcPts val="0"/>
              </a:spcBef>
              <a:spcAft>
                <a:spcPts val="0"/>
              </a:spcAft>
              <a:buClr>
                <a:schemeClr val="dk1"/>
              </a:buClr>
              <a:buSzPts val="1100"/>
              <a:buChar char="○"/>
            </a:pPr>
            <a:r>
              <a:rPr lang="en" sz="1100">
                <a:solidFill>
                  <a:schemeClr val="dk1"/>
                </a:solidFill>
              </a:rPr>
              <a:t>The client app redirects the user to an </a:t>
            </a:r>
            <a:r>
              <a:rPr b="1" lang="en" sz="1100">
                <a:solidFill>
                  <a:schemeClr val="dk1"/>
                </a:solidFill>
              </a:rPr>
              <a:t>Authorization Server</a:t>
            </a:r>
            <a:r>
              <a:rPr lang="en" sz="1100">
                <a:solidFill>
                  <a:schemeClr val="dk1"/>
                </a:solidFill>
              </a:rPr>
              <a:t> (e.g., Google).</a:t>
            </a:r>
            <a:endParaRPr sz="1100">
              <a:solidFill>
                <a:schemeClr val="dk1"/>
              </a:solidFill>
            </a:endParaRPr>
          </a:p>
          <a:p>
            <a:pPr indent="-298450" lvl="1" marL="914400" rtl="0" algn="just">
              <a:lnSpc>
                <a:spcPct val="115000"/>
              </a:lnSpc>
              <a:spcBef>
                <a:spcPts val="0"/>
              </a:spcBef>
              <a:spcAft>
                <a:spcPts val="0"/>
              </a:spcAft>
              <a:buClr>
                <a:schemeClr val="dk1"/>
              </a:buClr>
              <a:buSzPts val="1100"/>
              <a:buChar char="○"/>
            </a:pPr>
            <a:r>
              <a:rPr lang="en" sz="1100">
                <a:solidFill>
                  <a:schemeClr val="dk1"/>
                </a:solidFill>
              </a:rPr>
              <a:t>The user logs in and grants permission.</a:t>
            </a:r>
            <a:endParaRPr sz="1100">
              <a:solidFill>
                <a:schemeClr val="dk1"/>
              </a:solidFill>
            </a:endParaRPr>
          </a:p>
          <a:p>
            <a:pPr indent="-298450" lvl="1" marL="914400" rtl="0" algn="just">
              <a:lnSpc>
                <a:spcPct val="115000"/>
              </a:lnSpc>
              <a:spcBef>
                <a:spcPts val="0"/>
              </a:spcBef>
              <a:spcAft>
                <a:spcPts val="0"/>
              </a:spcAft>
              <a:buClr>
                <a:schemeClr val="dk1"/>
              </a:buClr>
              <a:buSzPts val="1100"/>
              <a:buChar char="○"/>
            </a:pPr>
            <a:r>
              <a:rPr lang="en" sz="1100">
                <a:solidFill>
                  <a:schemeClr val="dk1"/>
                </a:solidFill>
              </a:rPr>
              <a:t>The server responds with an </a:t>
            </a:r>
            <a:r>
              <a:rPr b="1" lang="en" sz="1100">
                <a:solidFill>
                  <a:schemeClr val="dk1"/>
                </a:solidFill>
              </a:rPr>
              <a:t>authorization code</a:t>
            </a:r>
            <a:r>
              <a:rPr lang="en" sz="1100">
                <a:solidFill>
                  <a:schemeClr val="dk1"/>
                </a:solidFill>
              </a:rPr>
              <a:t>.</a:t>
            </a:r>
            <a:endParaRPr sz="1100">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b="1" lang="en" sz="1100">
                <a:solidFill>
                  <a:schemeClr val="dk1"/>
                </a:solidFill>
              </a:rPr>
              <a:t>Token Exchange</a:t>
            </a:r>
            <a:endParaRPr b="1" sz="1100">
              <a:solidFill>
                <a:schemeClr val="dk1"/>
              </a:solidFill>
            </a:endParaRPr>
          </a:p>
          <a:p>
            <a:pPr indent="-298450" lvl="1" marL="914400" rtl="0" algn="just">
              <a:lnSpc>
                <a:spcPct val="115000"/>
              </a:lnSpc>
              <a:spcBef>
                <a:spcPts val="0"/>
              </a:spcBef>
              <a:spcAft>
                <a:spcPts val="0"/>
              </a:spcAft>
              <a:buClr>
                <a:schemeClr val="dk1"/>
              </a:buClr>
              <a:buSzPts val="1100"/>
              <a:buChar char="○"/>
            </a:pPr>
            <a:r>
              <a:rPr lang="en" sz="1100">
                <a:solidFill>
                  <a:schemeClr val="dk1"/>
                </a:solidFill>
              </a:rPr>
              <a:t>The client sends this code (along with its credentials) to the </a:t>
            </a:r>
            <a:r>
              <a:rPr b="1" lang="en" sz="1100">
                <a:solidFill>
                  <a:schemeClr val="dk1"/>
                </a:solidFill>
              </a:rPr>
              <a:t>Authorization Server</a:t>
            </a:r>
            <a:r>
              <a:rPr lang="en" sz="1100">
                <a:solidFill>
                  <a:schemeClr val="dk1"/>
                </a:solidFill>
              </a:rPr>
              <a:t>.</a:t>
            </a:r>
            <a:endParaRPr sz="1100">
              <a:solidFill>
                <a:schemeClr val="dk1"/>
              </a:solidFill>
            </a:endParaRPr>
          </a:p>
          <a:p>
            <a:pPr indent="-298450" lvl="1" marL="914400" rtl="0" algn="just">
              <a:lnSpc>
                <a:spcPct val="115000"/>
              </a:lnSpc>
              <a:spcBef>
                <a:spcPts val="0"/>
              </a:spcBef>
              <a:spcAft>
                <a:spcPts val="0"/>
              </a:spcAft>
              <a:buClr>
                <a:schemeClr val="dk1"/>
              </a:buClr>
              <a:buSzPts val="1100"/>
              <a:buChar char="○"/>
            </a:pPr>
            <a:r>
              <a:rPr lang="en" sz="1100">
                <a:solidFill>
                  <a:schemeClr val="dk1"/>
                </a:solidFill>
              </a:rPr>
              <a:t>The server verifies the request and issues an </a:t>
            </a:r>
            <a:r>
              <a:rPr b="1" lang="en" sz="1100">
                <a:solidFill>
                  <a:schemeClr val="dk1"/>
                </a:solidFill>
              </a:rPr>
              <a:t>access token</a:t>
            </a:r>
            <a:r>
              <a:rPr lang="en" sz="1100">
                <a:solidFill>
                  <a:schemeClr val="dk1"/>
                </a:solidFill>
              </a:rPr>
              <a:t> (and optionally a </a:t>
            </a:r>
            <a:r>
              <a:rPr b="1" lang="en" sz="1100">
                <a:solidFill>
                  <a:schemeClr val="dk1"/>
                </a:solidFill>
              </a:rPr>
              <a:t>refresh token</a:t>
            </a:r>
            <a:r>
              <a:rPr lang="en" sz="1100">
                <a:solidFill>
                  <a:schemeClr val="dk1"/>
                </a:solidFill>
              </a:rPr>
              <a:t>).</a:t>
            </a:r>
            <a:endParaRPr sz="1100">
              <a:solidFill>
                <a:schemeClr val="dk1"/>
              </a:solidFill>
            </a:endParaRPr>
          </a:p>
          <a:p>
            <a:pPr indent="-298450" lvl="1" marL="914400" rtl="0" algn="just">
              <a:lnSpc>
                <a:spcPct val="115000"/>
              </a:lnSpc>
              <a:spcBef>
                <a:spcPts val="0"/>
              </a:spcBef>
              <a:spcAft>
                <a:spcPts val="0"/>
              </a:spcAft>
              <a:buClr>
                <a:schemeClr val="dk1"/>
              </a:buClr>
              <a:buSzPts val="1100"/>
              <a:buChar char="○"/>
            </a:pPr>
            <a:r>
              <a:rPr lang="en" sz="1100">
                <a:solidFill>
                  <a:schemeClr val="dk1"/>
                </a:solidFill>
              </a:rPr>
              <a:t>The client then uses this token to access protected resources.</a:t>
            </a:r>
            <a:endParaRPr sz="1100">
              <a:solidFill>
                <a:schemeClr val="dk1"/>
              </a:solidFill>
            </a:endParaRPr>
          </a:p>
          <a:p>
            <a:pPr indent="0" lvl="0" marL="0" rtl="0" algn="just">
              <a:lnSpc>
                <a:spcPct val="115000"/>
              </a:lnSpc>
              <a:spcBef>
                <a:spcPts val="1200"/>
              </a:spcBef>
              <a:spcAft>
                <a:spcPts val="1200"/>
              </a:spcAft>
              <a:buNone/>
            </a:pPr>
            <a:r>
              <a:rPr b="1" lang="en" sz="1100">
                <a:solidFill>
                  <a:schemeClr val="dk1"/>
                </a:solidFill>
              </a:rPr>
              <a:t>Security Benefit:</a:t>
            </a:r>
            <a:r>
              <a:rPr lang="en" sz="1100">
                <a:solidFill>
                  <a:schemeClr val="dk1"/>
                </a:solidFill>
              </a:rPr>
              <a:t> The access token is never exposed in URLs, reducing the risk of interception.</a:t>
            </a:r>
            <a:endParaRPr sz="1100">
              <a:solidFill>
                <a:schemeClr val="dk1"/>
              </a:solidFill>
            </a:endParaRPr>
          </a:p>
        </p:txBody>
      </p:sp>
      <p:pic>
        <p:nvPicPr>
          <p:cNvPr id="61" name="Google Shape;61;p14"/>
          <p:cNvPicPr preferRelativeResize="0"/>
          <p:nvPr/>
        </p:nvPicPr>
        <p:blipFill>
          <a:blip r:embed="rId3">
            <a:alphaModFix/>
          </a:blip>
          <a:stretch>
            <a:fillRect/>
          </a:stretch>
        </p:blipFill>
        <p:spPr>
          <a:xfrm>
            <a:off x="4661800" y="1009675"/>
            <a:ext cx="4199800" cy="31504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304800" y="533400"/>
            <a:ext cx="8332500" cy="458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rgbClr val="222222"/>
                </a:solidFill>
                <a:highlight>
                  <a:srgbClr val="FFFFFF"/>
                </a:highlight>
              </a:rPr>
              <a:t>OAuth </a:t>
            </a:r>
            <a:r>
              <a:rPr b="1" lang="en" sz="1300">
                <a:solidFill>
                  <a:srgbClr val="222222"/>
                </a:solidFill>
                <a:highlight>
                  <a:srgbClr val="FFFFFF"/>
                </a:highlight>
              </a:rPr>
              <a:t>Implementation</a:t>
            </a:r>
            <a:endParaRPr b="1" sz="1300">
              <a:solidFill>
                <a:schemeClr val="dk1"/>
              </a:solidFill>
            </a:endParaRPr>
          </a:p>
          <a:p>
            <a:pPr indent="0" lvl="0" marL="0" rtl="0" algn="l">
              <a:lnSpc>
                <a:spcPct val="115000"/>
              </a:lnSpc>
              <a:spcBef>
                <a:spcPts val="1200"/>
              </a:spcBef>
              <a:spcAft>
                <a:spcPts val="0"/>
              </a:spcAft>
              <a:buNone/>
            </a:pPr>
            <a:r>
              <a:rPr lang="en" sz="1100">
                <a:solidFill>
                  <a:schemeClr val="dk1"/>
                </a:solidFill>
              </a:rPr>
              <a:t>OAuth was implemented using </a:t>
            </a:r>
            <a:r>
              <a:rPr b="1" lang="en" sz="1100">
                <a:solidFill>
                  <a:schemeClr val="dk1"/>
                </a:solidFill>
              </a:rPr>
              <a:t>Google OAuth 2.0</a:t>
            </a:r>
            <a:r>
              <a:rPr lang="en" sz="1100">
                <a:solidFill>
                  <a:schemeClr val="dk1"/>
                </a:solidFill>
              </a:rPr>
              <a:t> with Passport.js in an Express.js application.</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Setup &amp; Configuration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Used </a:t>
            </a:r>
            <a:r>
              <a:rPr lang="en" sz="1100">
                <a:solidFill>
                  <a:srgbClr val="188038"/>
                </a:solidFill>
                <a:latin typeface="Roboto Mono"/>
                <a:ea typeface="Roboto Mono"/>
                <a:cs typeface="Roboto Mono"/>
                <a:sym typeface="Roboto Mono"/>
              </a:rPr>
              <a:t>passport-google-oauth20</a:t>
            </a:r>
            <a:r>
              <a:rPr lang="en" sz="1100">
                <a:solidFill>
                  <a:schemeClr val="dk1"/>
                </a:solidFill>
              </a:rPr>
              <a:t> strategy.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Credentials (</a:t>
            </a:r>
            <a:r>
              <a:rPr lang="en" sz="1100">
                <a:solidFill>
                  <a:srgbClr val="188038"/>
                </a:solidFill>
                <a:latin typeface="Roboto Mono"/>
                <a:ea typeface="Roboto Mono"/>
                <a:cs typeface="Roboto Mono"/>
                <a:sym typeface="Roboto Mono"/>
              </a:rPr>
              <a:t>GOOGLE_CLIENT_ID</a:t>
            </a:r>
            <a:r>
              <a:rPr lang="en" sz="1100">
                <a:solidFill>
                  <a:schemeClr val="dk1"/>
                </a:solidFill>
              </a:rPr>
              <a:t>, </a:t>
            </a:r>
            <a:r>
              <a:rPr lang="en" sz="1100">
                <a:solidFill>
                  <a:srgbClr val="188038"/>
                </a:solidFill>
                <a:latin typeface="Roboto Mono"/>
                <a:ea typeface="Roboto Mono"/>
                <a:cs typeface="Roboto Mono"/>
                <a:sym typeface="Roboto Mono"/>
              </a:rPr>
              <a:t>GOOGLE_CLIENT_SECRET</a:t>
            </a:r>
            <a:r>
              <a:rPr lang="en" sz="1100">
                <a:solidFill>
                  <a:schemeClr val="dk1"/>
                </a:solidFill>
              </a:rPr>
              <a:t>) were stored in environment variables.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Authentication Flow</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The </a:t>
            </a:r>
            <a:r>
              <a:rPr lang="en" sz="1100">
                <a:solidFill>
                  <a:srgbClr val="188038"/>
                </a:solidFill>
                <a:latin typeface="Roboto Mono"/>
                <a:ea typeface="Roboto Mono"/>
                <a:cs typeface="Roboto Mono"/>
                <a:sym typeface="Roboto Mono"/>
              </a:rPr>
              <a:t>/auth/google</a:t>
            </a:r>
            <a:r>
              <a:rPr lang="en" sz="1100">
                <a:solidFill>
                  <a:schemeClr val="dk1"/>
                </a:solidFill>
              </a:rPr>
              <a:t> route initiates authentication by redirecting users to Google.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Google returns user info to </a:t>
            </a:r>
            <a:r>
              <a:rPr lang="en" sz="1100">
                <a:solidFill>
                  <a:srgbClr val="188038"/>
                </a:solidFill>
                <a:latin typeface="Roboto Mono"/>
                <a:ea typeface="Roboto Mono"/>
                <a:cs typeface="Roboto Mono"/>
                <a:sym typeface="Roboto Mono"/>
              </a:rPr>
              <a:t>/auth/google/callback</a:t>
            </a:r>
            <a:r>
              <a:rPr lang="en" sz="1100">
                <a:solidFill>
                  <a:schemeClr val="dk1"/>
                </a:solidFill>
              </a:rPr>
              <a:t>, where Passport processes the response.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If successful, the user is serialized into the session.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Session Handling</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express-session</a:t>
            </a:r>
            <a:r>
              <a:rPr lang="en" sz="1100">
                <a:solidFill>
                  <a:schemeClr val="dk1"/>
                </a:solidFill>
              </a:rPr>
              <a:t> stores user authentication data.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passport.serializeUser()</a:t>
            </a:r>
            <a:r>
              <a:rPr lang="en" sz="1100">
                <a:solidFill>
                  <a:schemeClr val="dk1"/>
                </a:solidFill>
              </a:rPr>
              <a:t> and </a:t>
            </a:r>
            <a:r>
              <a:rPr lang="en" sz="1100">
                <a:solidFill>
                  <a:srgbClr val="188038"/>
                </a:solidFill>
                <a:latin typeface="Roboto Mono"/>
                <a:ea typeface="Roboto Mono"/>
                <a:cs typeface="Roboto Mono"/>
                <a:sym typeface="Roboto Mono"/>
              </a:rPr>
              <a:t>passport.deserializeUser()</a:t>
            </a:r>
            <a:r>
              <a:rPr lang="en" sz="1100">
                <a:solidFill>
                  <a:schemeClr val="dk1"/>
                </a:solidFill>
              </a:rPr>
              <a:t> manage session persistence.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UI &amp; Routes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 simple login page (</a:t>
            </a:r>
            <a:r>
              <a:rPr lang="en" sz="1100">
                <a:solidFill>
                  <a:srgbClr val="188038"/>
                </a:solidFill>
                <a:latin typeface="Roboto Mono"/>
                <a:ea typeface="Roboto Mono"/>
                <a:cs typeface="Roboto Mono"/>
                <a:sym typeface="Roboto Mono"/>
              </a:rPr>
              <a:t>/</a:t>
            </a:r>
            <a:r>
              <a:rPr lang="en" sz="1100">
                <a:solidFill>
                  <a:schemeClr val="dk1"/>
                </a:solidFill>
              </a:rPr>
              <a:t>) with a "Login with Google" button.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After authentication, users are redirected to the </a:t>
            </a:r>
            <a:r>
              <a:rPr lang="en" sz="1100">
                <a:solidFill>
                  <a:srgbClr val="188038"/>
                </a:solidFill>
                <a:latin typeface="Roboto Mono"/>
                <a:ea typeface="Roboto Mono"/>
                <a:cs typeface="Roboto Mono"/>
                <a:sym typeface="Roboto Mono"/>
              </a:rPr>
              <a:t>/profile</a:t>
            </a:r>
            <a:r>
              <a:rPr lang="en" sz="1100">
                <a:solidFill>
                  <a:schemeClr val="dk1"/>
                </a:solidFill>
              </a:rPr>
              <a:t> page, displaying their name and email.</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Logout functionality is implemented via </a:t>
            </a:r>
            <a:r>
              <a:rPr lang="en" sz="1100">
                <a:solidFill>
                  <a:srgbClr val="188038"/>
                </a:solidFill>
                <a:latin typeface="Roboto Mono"/>
                <a:ea typeface="Roboto Mono"/>
                <a:cs typeface="Roboto Mono"/>
                <a:sym typeface="Roboto Mono"/>
              </a:rPr>
              <a:t>/logout</a:t>
            </a:r>
            <a:r>
              <a:rPr lang="en"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Security Considerations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Session secret stored in </a:t>
            </a:r>
            <a:r>
              <a:rPr lang="en" sz="1100">
                <a:solidFill>
                  <a:srgbClr val="188038"/>
                </a:solidFill>
                <a:latin typeface="Roboto Mono"/>
                <a:ea typeface="Roboto Mono"/>
                <a:cs typeface="Roboto Mono"/>
                <a:sym typeface="Roboto Mono"/>
              </a:rPr>
              <a:t>.env</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Properly handling session resumption and logout.</a:t>
            </a:r>
            <a:endParaRPr sz="1100">
              <a:solidFill>
                <a:schemeClr val="dk1"/>
              </a:solidFill>
            </a:endParaRPr>
          </a:p>
          <a:p>
            <a:pPr indent="0" lvl="0" marL="457200" rtl="0" algn="l">
              <a:lnSpc>
                <a:spcPct val="115000"/>
              </a:lnSpc>
              <a:spcBef>
                <a:spcPts val="1200"/>
              </a:spcBef>
              <a:spcAft>
                <a:spcPts val="1200"/>
              </a:spcAft>
              <a:buNone/>
            </a:pPr>
            <a:r>
              <a:t/>
            </a:r>
            <a:endParaRPr b="1"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320550" y="906050"/>
            <a:ext cx="8665500" cy="3020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400"/>
              </a:spcBef>
              <a:spcAft>
                <a:spcPts val="0"/>
              </a:spcAft>
              <a:buClr>
                <a:schemeClr val="dk1"/>
              </a:buClr>
              <a:buSzPts val="1100"/>
              <a:buFont typeface="Arial"/>
              <a:buNone/>
            </a:pPr>
            <a:r>
              <a:rPr b="1" lang="en" sz="1300">
                <a:solidFill>
                  <a:schemeClr val="dk1"/>
                </a:solidFill>
              </a:rPr>
              <a:t>Problems Solved by OAuth</a:t>
            </a:r>
            <a:endParaRPr b="1" sz="1300">
              <a:solidFill>
                <a:schemeClr val="dk1"/>
              </a:solidFill>
            </a:endParaRPr>
          </a:p>
          <a:p>
            <a:pPr indent="0" lvl="0" marL="0" rtl="0" algn="just">
              <a:lnSpc>
                <a:spcPct val="115000"/>
              </a:lnSpc>
              <a:spcBef>
                <a:spcPts val="1200"/>
              </a:spcBef>
              <a:spcAft>
                <a:spcPts val="0"/>
              </a:spcAft>
              <a:buNone/>
            </a:pPr>
            <a:r>
              <a:rPr lang="en" sz="1100">
                <a:solidFill>
                  <a:schemeClr val="dk1"/>
                </a:solidFill>
              </a:rPr>
              <a:t>Before OAuth, applications had </a:t>
            </a:r>
            <a:r>
              <a:rPr b="1" lang="en" sz="1100">
                <a:solidFill>
                  <a:schemeClr val="dk1"/>
                </a:solidFill>
              </a:rPr>
              <a:t>limited and insecure</a:t>
            </a:r>
            <a:r>
              <a:rPr lang="en" sz="1100">
                <a:solidFill>
                  <a:schemeClr val="dk1"/>
                </a:solidFill>
              </a:rPr>
              <a:t> ways to access user data from other services. OAuth </a:t>
            </a:r>
            <a:r>
              <a:rPr b="1" lang="en" sz="1100">
                <a:solidFill>
                  <a:schemeClr val="dk1"/>
                </a:solidFill>
              </a:rPr>
              <a:t>solved key security and usability issues</a:t>
            </a:r>
            <a:r>
              <a:rPr lang="en" sz="1100">
                <a:solidFill>
                  <a:schemeClr val="dk1"/>
                </a:solidFill>
              </a:rPr>
              <a:t> by providing a </a:t>
            </a:r>
            <a:r>
              <a:rPr b="1" lang="en" sz="1100">
                <a:solidFill>
                  <a:schemeClr val="dk1"/>
                </a:solidFill>
              </a:rPr>
              <a:t>standardized, secure, and efficient</a:t>
            </a:r>
            <a:r>
              <a:rPr lang="en" sz="1100">
                <a:solidFill>
                  <a:schemeClr val="dk1"/>
                </a:solidFill>
              </a:rPr>
              <a:t> method for authentication and authorization.</a:t>
            </a:r>
            <a:endParaRPr sz="1100">
              <a:solidFill>
                <a:schemeClr val="dk1"/>
              </a:solidFill>
            </a:endParaRPr>
          </a:p>
          <a:p>
            <a:pPr indent="0" lvl="0" marL="0" rtl="0" algn="just">
              <a:lnSpc>
                <a:spcPct val="115000"/>
              </a:lnSpc>
              <a:spcBef>
                <a:spcPts val="1200"/>
              </a:spcBef>
              <a:spcAft>
                <a:spcPts val="0"/>
              </a:spcAft>
              <a:buNone/>
            </a:pPr>
            <a:r>
              <a:t/>
            </a:r>
            <a:endParaRPr sz="1100">
              <a:solidFill>
                <a:schemeClr val="dk1"/>
              </a:solidFill>
            </a:endParaRPr>
          </a:p>
          <a:p>
            <a:pPr indent="-298450" lvl="0" marL="457200" rtl="0" algn="just">
              <a:lnSpc>
                <a:spcPct val="115000"/>
              </a:lnSpc>
              <a:spcBef>
                <a:spcPts val="1200"/>
              </a:spcBef>
              <a:spcAft>
                <a:spcPts val="0"/>
              </a:spcAft>
              <a:buClr>
                <a:schemeClr val="dk1"/>
              </a:buClr>
              <a:buSzPts val="1100"/>
              <a:buAutoNum type="arabicPeriod"/>
            </a:pPr>
            <a:r>
              <a:rPr b="1" lang="en" sz="1100">
                <a:solidFill>
                  <a:schemeClr val="dk1"/>
                </a:solidFill>
              </a:rPr>
              <a:t>No more sharing passwords</a:t>
            </a:r>
            <a:r>
              <a:rPr lang="en" sz="1100">
                <a:solidFill>
                  <a:schemeClr val="dk1"/>
                </a:solidFill>
              </a:rPr>
              <a:t> – Apps can access what they need without you giving them your password.</a:t>
            </a:r>
            <a:endParaRPr sz="1100">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b="1" lang="en" sz="1100">
                <a:solidFill>
                  <a:schemeClr val="dk1"/>
                </a:solidFill>
              </a:rPr>
              <a:t>Safer logins</a:t>
            </a:r>
            <a:r>
              <a:rPr lang="en" sz="1100">
                <a:solidFill>
                  <a:schemeClr val="dk1"/>
                </a:solidFill>
              </a:rPr>
              <a:t> – Even if a website gets hacked, your main account stays safe.</a:t>
            </a:r>
            <a:endParaRPr sz="1100">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b="1" lang="en" sz="1100">
                <a:solidFill>
                  <a:schemeClr val="dk1"/>
                </a:solidFill>
              </a:rPr>
              <a:t>Less password hassle</a:t>
            </a:r>
            <a:r>
              <a:rPr lang="en" sz="1100">
                <a:solidFill>
                  <a:schemeClr val="dk1"/>
                </a:solidFill>
              </a:rPr>
              <a:t> – Use one login (Google, Facebook, etc.) for many apps instead of creating new accounts everywhere.</a:t>
            </a:r>
            <a:endParaRPr sz="1100">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b="1" lang="en" sz="1100">
                <a:solidFill>
                  <a:schemeClr val="dk1"/>
                </a:solidFill>
              </a:rPr>
              <a:t>Limited access</a:t>
            </a:r>
            <a:r>
              <a:rPr lang="en" sz="1100">
                <a:solidFill>
                  <a:schemeClr val="dk1"/>
                </a:solidFill>
              </a:rPr>
              <a:t> – Apps only get the permissions you allow, not full control of your account.</a:t>
            </a:r>
            <a:endParaRPr sz="1100">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b="1" lang="en" sz="1100">
                <a:solidFill>
                  <a:schemeClr val="dk1"/>
                </a:solidFill>
              </a:rPr>
              <a:t>Easier third-party connections</a:t>
            </a:r>
            <a:r>
              <a:rPr lang="en" sz="1100">
                <a:solidFill>
                  <a:schemeClr val="dk1"/>
                </a:solidFill>
              </a:rPr>
              <a:t> – You can link apps securely without manual setup.</a:t>
            </a:r>
            <a:endParaRPr sz="11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0"/>
              </a:spcAft>
              <a:buNone/>
            </a:pPr>
            <a:r>
              <a:t/>
            </a:r>
            <a:endParaRPr sz="1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