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75" r:id="rId5"/>
    <p:sldId id="260" r:id="rId6"/>
    <p:sldId id="261" r:id="rId7"/>
    <p:sldId id="262" r:id="rId8"/>
    <p:sldId id="276"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entury Gothic" panose="020B0502020202020204" pitchFamily="34" charset="0"/>
      <p:regular r:id="rId22"/>
      <p:bold r:id="rId23"/>
      <p:italic r:id="rId24"/>
      <p:boldItalic r:id="rId25"/>
    </p:embeddedFont>
    <p:embeddedFont>
      <p:font typeface="Old Standard TT" panose="020B0604020202020204"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93f7385f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93f7385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93f7385f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93f7385f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93f7385f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93f7385f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cc383d2f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ccc383d2f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cc383d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cc383d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cc383d2f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cc383d2f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ccced1f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ccced1f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ccced1fd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ccced1fd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Building a software engineering design to measure the quality of education that universities deliver to their students by ascertaining the professional growth of graduates over a period of years.</a:t>
            </a:r>
            <a:endParaRPr>
              <a:solidFill>
                <a:schemeClr val="lt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998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93d6009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93d6009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93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mj-lt"/>
              </a:rPr>
              <a:t>University Ranking Model</a:t>
            </a:r>
            <a:endParaRPr b="1" dirty="0">
              <a:latin typeface="+mj-lt"/>
            </a:endParaRPr>
          </a:p>
        </p:txBody>
      </p:sp>
      <p:sp>
        <p:nvSpPr>
          <p:cNvPr id="60" name="Google Shape;60;p13"/>
          <p:cNvSpPr txBox="1">
            <a:spLocks noGrp="1"/>
          </p:cNvSpPr>
          <p:nvPr>
            <p:ph type="body" idx="1"/>
          </p:nvPr>
        </p:nvSpPr>
        <p:spPr>
          <a:xfrm>
            <a:off x="327600" y="2348270"/>
            <a:ext cx="8520600" cy="777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INFO- 5100 Application Engineering and Development</a:t>
            </a:r>
            <a:br>
              <a:rPr lang="en" dirty="0">
                <a:latin typeface="+mn-lt"/>
              </a:rPr>
            </a:br>
            <a:r>
              <a:rPr lang="en" dirty="0">
                <a:latin typeface="+mn-lt"/>
              </a:rPr>
              <a:t>Assignment-3</a:t>
            </a:r>
            <a:endParaRPr dirty="0">
              <a:latin typeface="+mn-lt"/>
            </a:endParaRPr>
          </a:p>
        </p:txBody>
      </p:sp>
      <p:sp>
        <p:nvSpPr>
          <p:cNvPr id="61" name="Google Shape;61;p13"/>
          <p:cNvSpPr txBox="1"/>
          <p:nvPr/>
        </p:nvSpPr>
        <p:spPr>
          <a:xfrm>
            <a:off x="6080100" y="3641376"/>
            <a:ext cx="2752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accent2"/>
                </a:solidFill>
                <a:latin typeface="+mj-lt"/>
                <a:ea typeface="Old Standard TT"/>
                <a:cs typeface="Old Standard TT"/>
                <a:sym typeface="Old Standard TT"/>
              </a:rPr>
              <a:t>Created By-</a:t>
            </a:r>
            <a:br>
              <a:rPr lang="en" sz="1600" dirty="0">
                <a:solidFill>
                  <a:schemeClr val="accent2"/>
                </a:solidFill>
                <a:latin typeface="+mj-lt"/>
                <a:ea typeface="Old Standard TT"/>
                <a:cs typeface="Old Standard TT"/>
                <a:sym typeface="Old Standard TT"/>
              </a:rPr>
            </a:br>
            <a:r>
              <a:rPr lang="en" sz="1600" dirty="0">
                <a:solidFill>
                  <a:schemeClr val="accent2"/>
                </a:solidFill>
                <a:latin typeface="+mj-lt"/>
                <a:ea typeface="Old Standard TT"/>
                <a:cs typeface="Old Standard TT"/>
                <a:sym typeface="Old Standard TT"/>
              </a:rPr>
              <a:t>Jinal Mamaniya</a:t>
            </a:r>
            <a:br>
              <a:rPr lang="en" sz="1600" dirty="0">
                <a:solidFill>
                  <a:schemeClr val="accent2"/>
                </a:solidFill>
                <a:latin typeface="+mj-lt"/>
                <a:ea typeface="Old Standard TT"/>
                <a:cs typeface="Old Standard TT"/>
                <a:sym typeface="Old Standard TT"/>
              </a:rPr>
            </a:br>
            <a:r>
              <a:rPr lang="en-US" sz="1600" dirty="0" err="1">
                <a:solidFill>
                  <a:schemeClr val="accent2"/>
                </a:solidFill>
                <a:latin typeface="+mj-lt"/>
                <a:ea typeface="Old Standard TT"/>
                <a:cs typeface="Old Standard TT"/>
                <a:sym typeface="Old Standard TT"/>
              </a:rPr>
              <a:t>Tarun</a:t>
            </a:r>
            <a:r>
              <a:rPr lang="en-US" sz="1600" dirty="0">
                <a:solidFill>
                  <a:schemeClr val="accent2"/>
                </a:solidFill>
                <a:latin typeface="+mj-lt"/>
                <a:ea typeface="Old Standard TT"/>
                <a:cs typeface="Old Standard TT"/>
                <a:sym typeface="Old Standard TT"/>
              </a:rPr>
              <a:t> </a:t>
            </a:r>
            <a:r>
              <a:rPr lang="en-US" sz="1600" dirty="0" err="1">
                <a:solidFill>
                  <a:schemeClr val="accent2"/>
                </a:solidFill>
                <a:latin typeface="+mj-lt"/>
                <a:ea typeface="Old Standard TT"/>
                <a:cs typeface="Old Standard TT"/>
                <a:sym typeface="Old Standard TT"/>
              </a:rPr>
              <a:t>Balwani</a:t>
            </a:r>
            <a:endParaRPr sz="1600" dirty="0">
              <a:solidFill>
                <a:schemeClr val="accent2"/>
              </a:solidFill>
              <a:latin typeface="+mj-lt"/>
              <a:ea typeface="Old Standard TT"/>
              <a:cs typeface="Old Standard TT"/>
              <a:sym typeface="Old Standard TT"/>
            </a:endParaRPr>
          </a:p>
          <a:p>
            <a:pPr marL="0" lvl="0" indent="0" algn="l" rtl="0">
              <a:spcBef>
                <a:spcPts val="0"/>
              </a:spcBef>
              <a:spcAft>
                <a:spcPts val="0"/>
              </a:spcAft>
              <a:buNone/>
            </a:pPr>
            <a:r>
              <a:rPr lang="en" sz="1600" dirty="0">
                <a:solidFill>
                  <a:schemeClr val="accent2"/>
                </a:solidFill>
                <a:latin typeface="+mj-lt"/>
                <a:ea typeface="Old Standard TT"/>
                <a:cs typeface="Old Standard TT"/>
                <a:sym typeface="Old Standard TT"/>
              </a:rPr>
              <a:t>Sneha Methwani</a:t>
            </a:r>
            <a:endParaRPr sz="1600" dirty="0">
              <a:solidFill>
                <a:schemeClr val="accent2"/>
              </a:solidFill>
              <a:latin typeface="+mj-l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AF12-FC1E-49DC-9185-79882E199613}"/>
              </a:ext>
            </a:extLst>
          </p:cNvPr>
          <p:cNvSpPr>
            <a:spLocks noGrp="1"/>
          </p:cNvSpPr>
          <p:nvPr>
            <p:ph type="body" idx="1"/>
          </p:nvPr>
        </p:nvSpPr>
        <p:spPr>
          <a:xfrm>
            <a:off x="311700" y="1979674"/>
            <a:ext cx="8520600" cy="1082502"/>
          </a:xfrm>
        </p:spPr>
        <p:txBody>
          <a:bodyPr/>
          <a:lstStyle/>
          <a:p>
            <a:pPr marL="114300" indent="0">
              <a:buNone/>
            </a:pPr>
            <a:r>
              <a:rPr lang="en" sz="2600" dirty="0">
                <a:latin typeface="+mj-lt"/>
              </a:rPr>
              <a:t>The various dashboards show the courses and the departments ranking</a:t>
            </a:r>
            <a:endParaRPr lang="en-IN"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a:extLst>
              <a:ext uri="{FF2B5EF4-FFF2-40B4-BE49-F238E27FC236}">
                <a16:creationId xmlns:a16="http://schemas.microsoft.com/office/drawing/2014/main" id="{AF1AB17A-5D89-4D9E-891E-E6696A6AD79A}"/>
              </a:ext>
            </a:extLst>
          </p:cNvPr>
          <p:cNvPicPr>
            <a:picLocks noChangeAspect="1"/>
          </p:cNvPicPr>
          <p:nvPr/>
        </p:nvPicPr>
        <p:blipFill>
          <a:blip r:embed="rId3"/>
          <a:stretch>
            <a:fillRect/>
          </a:stretch>
        </p:blipFill>
        <p:spPr>
          <a:xfrm>
            <a:off x="0" y="518412"/>
            <a:ext cx="9144000" cy="410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3" name="Picture 2">
            <a:extLst>
              <a:ext uri="{FF2B5EF4-FFF2-40B4-BE49-F238E27FC236}">
                <a16:creationId xmlns:a16="http://schemas.microsoft.com/office/drawing/2014/main" id="{23B71616-EC8A-4F61-89D2-C08141FD733B}"/>
              </a:ext>
            </a:extLst>
          </p:cNvPr>
          <p:cNvPicPr>
            <a:picLocks noChangeAspect="1"/>
          </p:cNvPicPr>
          <p:nvPr/>
        </p:nvPicPr>
        <p:blipFill>
          <a:blip r:embed="rId3"/>
          <a:stretch>
            <a:fillRect/>
          </a:stretch>
        </p:blipFill>
        <p:spPr>
          <a:xfrm>
            <a:off x="0" y="800311"/>
            <a:ext cx="9144000" cy="35428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3" name="Picture 2">
            <a:extLst>
              <a:ext uri="{FF2B5EF4-FFF2-40B4-BE49-F238E27FC236}">
                <a16:creationId xmlns:a16="http://schemas.microsoft.com/office/drawing/2014/main" id="{7425DA53-9128-4F30-8F7E-A4472ECF1C7F}"/>
              </a:ext>
            </a:extLst>
          </p:cNvPr>
          <p:cNvPicPr>
            <a:picLocks noChangeAspect="1"/>
          </p:cNvPicPr>
          <p:nvPr/>
        </p:nvPicPr>
        <p:blipFill>
          <a:blip r:embed="rId3"/>
          <a:stretch>
            <a:fillRect/>
          </a:stretch>
        </p:blipFill>
        <p:spPr>
          <a:xfrm>
            <a:off x="0" y="591866"/>
            <a:ext cx="9144000" cy="39597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3" name="Picture 2">
            <a:extLst>
              <a:ext uri="{FF2B5EF4-FFF2-40B4-BE49-F238E27FC236}">
                <a16:creationId xmlns:a16="http://schemas.microsoft.com/office/drawing/2014/main" id="{EF1951B7-D69C-4B4F-A7D3-5911751D3669}"/>
              </a:ext>
            </a:extLst>
          </p:cNvPr>
          <p:cNvPicPr>
            <a:picLocks noChangeAspect="1"/>
          </p:cNvPicPr>
          <p:nvPr/>
        </p:nvPicPr>
        <p:blipFill>
          <a:blip r:embed="rId3"/>
          <a:stretch>
            <a:fillRect/>
          </a:stretch>
        </p:blipFill>
        <p:spPr>
          <a:xfrm>
            <a:off x="0" y="580598"/>
            <a:ext cx="9144000" cy="39823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56825"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Conclusion</a:t>
            </a:r>
            <a:endParaRPr dirty="0">
              <a:latin typeface="+mj-lt"/>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434343"/>
                </a:solidFill>
                <a:latin typeface="+mj-lt"/>
              </a:rPr>
              <a:t>With the help of given dashboards, we can rank the following</a:t>
            </a:r>
            <a:endParaRPr sz="1600" dirty="0">
              <a:solidFill>
                <a:srgbClr val="434343"/>
              </a:solidFill>
              <a:latin typeface="+mj-lt"/>
            </a:endParaRPr>
          </a:p>
          <a:p>
            <a:pPr marL="457200" lvl="0" indent="-342900" algn="l" rtl="0">
              <a:spcBef>
                <a:spcPts val="1600"/>
              </a:spcBef>
              <a:spcAft>
                <a:spcPts val="0"/>
              </a:spcAft>
              <a:buClr>
                <a:srgbClr val="434343"/>
              </a:buClr>
              <a:buSzPts val="1800"/>
              <a:buChar char="❏"/>
            </a:pPr>
            <a:r>
              <a:rPr lang="en" sz="1600" dirty="0">
                <a:solidFill>
                  <a:srgbClr val="434343"/>
                </a:solidFill>
                <a:latin typeface="+mj-lt"/>
              </a:rPr>
              <a:t>Course offered amongst all the departments </a:t>
            </a:r>
            <a:endParaRPr sz="1600" dirty="0">
              <a:solidFill>
                <a:srgbClr val="434343"/>
              </a:solidFill>
              <a:latin typeface="+mj-lt"/>
            </a:endParaRPr>
          </a:p>
          <a:p>
            <a:pPr marL="457200" lvl="0" indent="-342900" algn="l" rtl="0">
              <a:spcBef>
                <a:spcPts val="0"/>
              </a:spcBef>
              <a:spcAft>
                <a:spcPts val="0"/>
              </a:spcAft>
              <a:buClr>
                <a:srgbClr val="434343"/>
              </a:buClr>
              <a:buSzPts val="1800"/>
              <a:buChar char="❏"/>
            </a:pPr>
            <a:r>
              <a:rPr lang="en" sz="1600" dirty="0">
                <a:solidFill>
                  <a:srgbClr val="434343"/>
                </a:solidFill>
                <a:latin typeface="+mj-lt"/>
              </a:rPr>
              <a:t>Total number of seats occupied by every department </a:t>
            </a:r>
            <a:endParaRPr sz="1600" dirty="0">
              <a:solidFill>
                <a:srgbClr val="434343"/>
              </a:solidFill>
              <a:latin typeface="+mj-lt"/>
            </a:endParaRPr>
          </a:p>
          <a:p>
            <a:pPr marL="457200" lvl="0" indent="-342900" algn="l" rtl="0">
              <a:spcBef>
                <a:spcPts val="0"/>
              </a:spcBef>
              <a:spcAft>
                <a:spcPts val="0"/>
              </a:spcAft>
              <a:buClr>
                <a:srgbClr val="434343"/>
              </a:buClr>
              <a:buSzPts val="1800"/>
              <a:buChar char="❏"/>
            </a:pPr>
            <a:r>
              <a:rPr lang="en" sz="1600" dirty="0">
                <a:solidFill>
                  <a:srgbClr val="434343"/>
                </a:solidFill>
                <a:latin typeface="+mj-lt"/>
              </a:rPr>
              <a:t>Most popular course by the department</a:t>
            </a:r>
            <a:endParaRPr sz="1600" dirty="0">
              <a:solidFill>
                <a:srgbClr val="434343"/>
              </a:solidFill>
              <a:latin typeface="+mj-lt"/>
            </a:endParaRPr>
          </a:p>
          <a:p>
            <a:pPr marL="457200" lvl="0" indent="-342900" algn="l" rtl="0">
              <a:spcBef>
                <a:spcPts val="0"/>
              </a:spcBef>
              <a:spcAft>
                <a:spcPts val="0"/>
              </a:spcAft>
              <a:buClr>
                <a:srgbClr val="434343"/>
              </a:buClr>
              <a:buSzPts val="1800"/>
              <a:buChar char="❏"/>
            </a:pPr>
            <a:r>
              <a:rPr lang="en" sz="1600" dirty="0">
                <a:solidFill>
                  <a:srgbClr val="434343"/>
                </a:solidFill>
                <a:latin typeface="+mj-lt"/>
              </a:rPr>
              <a:t>Total Registration of the course</a:t>
            </a:r>
          </a:p>
          <a:p>
            <a:pPr marL="457200" lvl="0" indent="-342900" algn="l" rtl="0">
              <a:spcBef>
                <a:spcPts val="0"/>
              </a:spcBef>
              <a:spcAft>
                <a:spcPts val="0"/>
              </a:spcAft>
              <a:buClr>
                <a:srgbClr val="434343"/>
              </a:buClr>
              <a:buSzPts val="1800"/>
              <a:buChar char="❏"/>
            </a:pPr>
            <a:r>
              <a:rPr lang="en" sz="1600" dirty="0">
                <a:solidFill>
                  <a:srgbClr val="434343"/>
                </a:solidFill>
                <a:latin typeface="+mj-lt"/>
              </a:rPr>
              <a:t>Total waiting of the course</a:t>
            </a:r>
            <a:endParaRPr sz="1600" dirty="0">
              <a:solidFill>
                <a:srgbClr val="434343"/>
              </a:solidFill>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2" name="Text Placeholder 1">
            <a:extLst>
              <a:ext uri="{FF2B5EF4-FFF2-40B4-BE49-F238E27FC236}">
                <a16:creationId xmlns:a16="http://schemas.microsoft.com/office/drawing/2014/main" id="{3325B70F-2C44-408E-A806-D18B98C8BD33}"/>
              </a:ext>
            </a:extLst>
          </p:cNvPr>
          <p:cNvSpPr>
            <a:spLocks noGrp="1"/>
          </p:cNvSpPr>
          <p:nvPr>
            <p:ph type="body" idx="1"/>
          </p:nvPr>
        </p:nvSpPr>
        <p:spPr>
          <a:xfrm>
            <a:off x="404037" y="1533106"/>
            <a:ext cx="7705061" cy="600494"/>
          </a:xfrm>
        </p:spPr>
        <p:txBody>
          <a:bodyPr/>
          <a:lstStyle/>
          <a:p>
            <a:pPr marL="114300" indent="0">
              <a:buNone/>
            </a:pPr>
            <a:r>
              <a:rPr lang="en" sz="3600" dirty="0">
                <a:solidFill>
                  <a:schemeClr val="tx1"/>
                </a:solidFill>
                <a:latin typeface="+mj-lt"/>
              </a:rPr>
              <a:t>Solution for Educational System</a:t>
            </a:r>
            <a:endParaRPr lang="en-IN"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body" idx="1"/>
          </p:nvPr>
        </p:nvSpPr>
        <p:spPr>
          <a:xfrm>
            <a:off x="245275" y="267800"/>
            <a:ext cx="8520600" cy="3735000"/>
          </a:xfrm>
          <a:prstGeom prst="rect">
            <a:avLst/>
          </a:prstGeom>
        </p:spPr>
        <p:txBody>
          <a:bodyPr spcFirstLastPara="1" wrap="square" lIns="91425" tIns="91425" rIns="91425" bIns="91425" anchor="t" anchorCtr="0">
            <a:noAutofit/>
          </a:bodyPr>
          <a:lstStyle/>
          <a:p>
            <a:pPr marL="285750" lvl="0" indent="-311150" rtl="0">
              <a:lnSpc>
                <a:spcPct val="100000"/>
              </a:lnSpc>
              <a:spcBef>
                <a:spcPts val="0"/>
              </a:spcBef>
              <a:spcAft>
                <a:spcPts val="0"/>
              </a:spcAft>
              <a:buClr>
                <a:srgbClr val="000000"/>
              </a:buClr>
              <a:buSzPts val="2000"/>
              <a:buChar char="•"/>
            </a:pPr>
            <a:r>
              <a:rPr lang="en" dirty="0">
                <a:solidFill>
                  <a:srgbClr val="000000"/>
                </a:solidFill>
                <a:latin typeface="+mn-lt"/>
              </a:rPr>
              <a:t>The Feedback forms used in this education system model which helps the university model to capture and view the current students and former students given feedback with respect to their course which helped them to acquire the  full-time/part-time/co-op job opportunity.</a:t>
            </a:r>
            <a:br>
              <a:rPr lang="en" dirty="0">
                <a:solidFill>
                  <a:srgbClr val="000000"/>
                </a:solidFill>
                <a:latin typeface="+mn-lt"/>
              </a:rPr>
            </a:br>
            <a:endParaRPr dirty="0">
              <a:latin typeface="+mn-lt"/>
            </a:endParaRPr>
          </a:p>
          <a:p>
            <a:pPr marL="285750" lvl="0" indent="-311150" rtl="0">
              <a:lnSpc>
                <a:spcPct val="100000"/>
              </a:lnSpc>
              <a:spcBef>
                <a:spcPts val="0"/>
              </a:spcBef>
              <a:spcAft>
                <a:spcPts val="0"/>
              </a:spcAft>
              <a:buClr>
                <a:srgbClr val="000000"/>
              </a:buClr>
              <a:buSzPts val="2000"/>
              <a:buChar char="•"/>
            </a:pPr>
            <a:r>
              <a:rPr lang="en" dirty="0">
                <a:solidFill>
                  <a:srgbClr val="000000"/>
                </a:solidFill>
                <a:latin typeface="+mn-lt"/>
              </a:rPr>
              <a:t>The same way education system can get information  from their  alumni students whether the university they have landed for their bachelors was because of the certifications they did other than school studies or just the school syllabus helped them to reach there.</a:t>
            </a:r>
            <a:br>
              <a:rPr lang="en" dirty="0">
                <a:solidFill>
                  <a:srgbClr val="000000"/>
                </a:solidFill>
                <a:latin typeface="+mn-lt"/>
              </a:rPr>
            </a:br>
            <a:endParaRPr dirty="0">
              <a:latin typeface="+mn-lt"/>
            </a:endParaRPr>
          </a:p>
          <a:p>
            <a:pPr marL="285750" lvl="0" indent="-311150" rtl="0">
              <a:lnSpc>
                <a:spcPct val="100000"/>
              </a:lnSpc>
              <a:spcBef>
                <a:spcPts val="0"/>
              </a:spcBef>
              <a:spcAft>
                <a:spcPts val="0"/>
              </a:spcAft>
              <a:buClr>
                <a:srgbClr val="000000"/>
              </a:buClr>
              <a:buSzPts val="2000"/>
              <a:buChar char="•"/>
            </a:pPr>
            <a:r>
              <a:rPr lang="en" dirty="0">
                <a:solidFill>
                  <a:srgbClr val="000000"/>
                </a:solidFill>
                <a:latin typeface="+mn-lt"/>
              </a:rPr>
              <a:t>At the end of the educational year in educational system  students will be rating the courses they were taught an according the ratings the faculty can make changes in their curriculum for the upcoming batches.</a:t>
            </a:r>
            <a:endParaRPr dirty="0">
              <a:latin typeface="+mn-lt"/>
            </a:endParaRPr>
          </a:p>
          <a:p>
            <a:pPr marL="0" lvl="0" indent="0" rtl="0">
              <a:spcBef>
                <a:spcPts val="0"/>
              </a:spcBef>
              <a:spcAft>
                <a:spcPts val="1600"/>
              </a:spcAft>
              <a:buNone/>
            </a:pPr>
            <a:endParaRPr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97825" y="205563"/>
            <a:ext cx="4045200" cy="18665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lt1"/>
              </a:buClr>
              <a:buSzPts val="5200"/>
              <a:buFont typeface="Arial"/>
              <a:buNone/>
            </a:pPr>
            <a:r>
              <a:rPr lang="en" sz="3800" dirty="0">
                <a:solidFill>
                  <a:srgbClr val="212E3C"/>
                </a:solidFill>
                <a:latin typeface="+mj-lt"/>
              </a:rPr>
              <a:t>Implementation of educational systems</a:t>
            </a:r>
            <a:endParaRPr sz="4000" dirty="0">
              <a:solidFill>
                <a:schemeClr val="lt1"/>
              </a:solidFill>
              <a:latin typeface="+mj-lt"/>
            </a:endParaRPr>
          </a:p>
        </p:txBody>
      </p:sp>
      <p:sp>
        <p:nvSpPr>
          <p:cNvPr id="159" name="Google Shape;159;p30"/>
          <p:cNvSpPr txBox="1">
            <a:spLocks noGrp="1"/>
          </p:cNvSpPr>
          <p:nvPr>
            <p:ph type="body" idx="2"/>
          </p:nvPr>
        </p:nvSpPr>
        <p:spPr>
          <a:xfrm>
            <a:off x="4587000" y="86863"/>
            <a:ext cx="4557000" cy="4466700"/>
          </a:xfrm>
          <a:prstGeom prst="rect">
            <a:avLst/>
          </a:prstGeom>
        </p:spPr>
        <p:txBody>
          <a:bodyPr spcFirstLastPara="1" wrap="square" lIns="91425" tIns="91425" rIns="91425" bIns="91425" anchor="ctr" anchorCtr="0">
            <a:noAutofit/>
          </a:bodyPr>
          <a:lstStyle/>
          <a:p>
            <a:pPr marL="285750" lvl="0" indent="-184150" rtl="0">
              <a:lnSpc>
                <a:spcPct val="100000"/>
              </a:lnSpc>
              <a:spcBef>
                <a:spcPts val="0"/>
              </a:spcBef>
              <a:spcAft>
                <a:spcPts val="0"/>
              </a:spcAft>
              <a:buClr>
                <a:srgbClr val="000000"/>
              </a:buClr>
              <a:buSzPts val="1600"/>
              <a:buFont typeface="Noto Sans Symbols"/>
              <a:buNone/>
            </a:pPr>
            <a:endParaRPr lang="en-IN" sz="1300" dirty="0">
              <a:solidFill>
                <a:schemeClr val="lt1"/>
              </a:solidFill>
              <a:latin typeface="+mj-lt"/>
            </a:endParaRPr>
          </a:p>
          <a:p>
            <a:pPr marL="285750" lvl="0" indent="-285750" rtl="0">
              <a:lnSpc>
                <a:spcPct val="100000"/>
              </a:lnSpc>
              <a:spcBef>
                <a:spcPts val="0"/>
              </a:spcBef>
              <a:spcAft>
                <a:spcPts val="0"/>
              </a:spcAft>
              <a:buClr>
                <a:schemeClr val="lt1"/>
              </a:buClr>
              <a:buSzPts val="1600"/>
              <a:buChar char="▪"/>
            </a:pPr>
            <a:r>
              <a:rPr lang="en" dirty="0">
                <a:solidFill>
                  <a:schemeClr val="lt1"/>
                </a:solidFill>
                <a:latin typeface="+mj-lt"/>
              </a:rPr>
              <a:t>After the courses are ranked, the one ranked in the lasts can be worked up by the colleges for better output of the courses.</a:t>
            </a:r>
            <a:br>
              <a:rPr lang="en" sz="1600" dirty="0">
                <a:solidFill>
                  <a:schemeClr val="lt1"/>
                </a:solidFill>
                <a:latin typeface="+mj-lt"/>
              </a:rPr>
            </a:br>
            <a:endParaRPr sz="1600" dirty="0">
              <a:solidFill>
                <a:schemeClr val="lt1"/>
              </a:solidFill>
              <a:latin typeface="+mj-lt"/>
            </a:endParaRPr>
          </a:p>
          <a:p>
            <a:pPr marL="285750" lvl="0" indent="-298450" rtl="0">
              <a:lnSpc>
                <a:spcPct val="100000"/>
              </a:lnSpc>
              <a:spcBef>
                <a:spcPts val="0"/>
              </a:spcBef>
              <a:spcAft>
                <a:spcPts val="0"/>
              </a:spcAft>
              <a:buClr>
                <a:schemeClr val="lt1"/>
              </a:buClr>
              <a:buSzPts val="1800"/>
              <a:buChar char="▪"/>
            </a:pPr>
            <a:r>
              <a:rPr lang="en-US" dirty="0">
                <a:solidFill>
                  <a:schemeClr val="lt1"/>
                </a:solidFill>
                <a:latin typeface="+mj-lt"/>
              </a:rPr>
              <a:t>So, when admin click view option then he/she can view list pf colleges, course, number of enrollments, waiting list for the class, student feedback and ranking form, Student and faculty details.</a:t>
            </a:r>
            <a:endParaRPr sz="1600" dirty="0">
              <a:solidFill>
                <a:schemeClr val="lt1"/>
              </a:solidFill>
              <a:latin typeface="+mj-lt"/>
            </a:endParaRPr>
          </a:p>
          <a:p>
            <a:pPr marL="285750" lvl="0" indent="-184150" rtl="0">
              <a:lnSpc>
                <a:spcPct val="100000"/>
              </a:lnSpc>
              <a:spcBef>
                <a:spcPts val="0"/>
              </a:spcBef>
              <a:spcAft>
                <a:spcPts val="0"/>
              </a:spcAft>
              <a:buClr>
                <a:srgbClr val="000000"/>
              </a:buClr>
              <a:buSzPts val="1600"/>
              <a:buFont typeface="Noto Sans Symbols"/>
              <a:buNone/>
            </a:pPr>
            <a:endParaRPr sz="1600" dirty="0">
              <a:solidFill>
                <a:srgbClr val="000000"/>
              </a:solidFill>
              <a:latin typeface="+mj-lt"/>
              <a:ea typeface="Arial"/>
              <a:cs typeface="Arial"/>
              <a:sym typeface="Arial"/>
            </a:endParaRPr>
          </a:p>
          <a:p>
            <a:pPr marL="0" lvl="0" indent="0" rtl="0">
              <a:spcBef>
                <a:spcPts val="0"/>
              </a:spcBef>
              <a:spcAft>
                <a:spcPts val="1600"/>
              </a:spcAft>
              <a:buNone/>
            </a:pPr>
            <a:endParaRPr dirty="0">
              <a:latin typeface="+mj-lt"/>
            </a:endParaRPr>
          </a:p>
        </p:txBody>
      </p:sp>
      <p:sp>
        <p:nvSpPr>
          <p:cNvPr id="160" name="Google Shape;160;p30"/>
          <p:cNvSpPr txBox="1"/>
          <p:nvPr/>
        </p:nvSpPr>
        <p:spPr>
          <a:xfrm>
            <a:off x="197825" y="2320213"/>
            <a:ext cx="3878100" cy="2400627"/>
          </a:xfrm>
          <a:prstGeom prst="rect">
            <a:avLst/>
          </a:prstGeom>
          <a:noFill/>
          <a:ln>
            <a:noFill/>
          </a:ln>
        </p:spPr>
        <p:txBody>
          <a:bodyPr spcFirstLastPara="1" wrap="square" lIns="91425" tIns="91425" rIns="91425" bIns="91425" anchor="t" anchorCtr="0">
            <a:spAutoFit/>
          </a:bodyPr>
          <a:lstStyle/>
          <a:p>
            <a:pPr marL="457200" lvl="0" indent="0" rtl="0">
              <a:spcBef>
                <a:spcPts val="0"/>
              </a:spcBef>
              <a:spcAft>
                <a:spcPts val="0"/>
              </a:spcAft>
              <a:buNone/>
            </a:pPr>
            <a:r>
              <a:rPr lang="en" sz="1600" dirty="0">
                <a:solidFill>
                  <a:srgbClr val="000000"/>
                </a:solidFill>
                <a:latin typeface="+mn-lt"/>
              </a:rPr>
              <a:t>The Feedback forms used in this education system model which helps the university model to capture and view the current students and former students given feedback with respect to their course which helped them to acquire the  full-time/part-time/co-op job opportunity.</a:t>
            </a:r>
            <a:endParaRPr sz="1600" dirty="0">
              <a:solidFill>
                <a:schemeClr val="dk2"/>
              </a:solidFill>
              <a:latin typeface="+mj-lt"/>
              <a:ea typeface="Old Standard TT"/>
              <a:cs typeface="Old Standard TT"/>
              <a:sym typeface="Old Standard T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184109" y="2387239"/>
            <a:ext cx="8520600" cy="61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j-lt"/>
              </a:rPr>
              <a:t>Thank You</a:t>
            </a:r>
            <a:endParaRPr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Problem Statement</a:t>
            </a:r>
            <a:endParaRPr dirty="0">
              <a:latin typeface="+mj-lt"/>
            </a:endParaRPr>
          </a:p>
        </p:txBody>
      </p:sp>
      <p:sp>
        <p:nvSpPr>
          <p:cNvPr id="67" name="Google Shape;67;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000"/>
              <a:buFont typeface="Arial"/>
              <a:buNone/>
            </a:pPr>
            <a:endParaRPr sz="2000" cap="small" dirty="0">
              <a:solidFill>
                <a:schemeClr val="lt1"/>
              </a:solidFill>
              <a:latin typeface="Century Gothic"/>
              <a:ea typeface="Century Gothic"/>
              <a:cs typeface="Century Gothic"/>
              <a:sym typeface="Century Gothic"/>
            </a:endParaRPr>
          </a:p>
          <a:p>
            <a:pPr marL="0" lvl="0" indent="0" algn="l" rtl="0">
              <a:lnSpc>
                <a:spcPct val="100000"/>
              </a:lnSpc>
              <a:spcBef>
                <a:spcPts val="0"/>
              </a:spcBef>
              <a:spcAft>
                <a:spcPts val="0"/>
              </a:spcAft>
              <a:buClr>
                <a:schemeClr val="dk1"/>
              </a:buClr>
              <a:buSzPts val="1100"/>
              <a:buFont typeface="Arial"/>
              <a:buNone/>
            </a:pPr>
            <a:r>
              <a:rPr lang="en" dirty="0">
                <a:latin typeface="Arial"/>
                <a:ea typeface="Arial"/>
                <a:cs typeface="Arial"/>
                <a:sym typeface="Arial"/>
              </a:rPr>
              <a:t>Building a software engineering design to measure the quality of education that universities deliver to their students by ascertaining the professional growth of graduates over a period of years.</a:t>
            </a:r>
            <a:endParaRPr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n" sz="2100" dirty="0">
                <a:solidFill>
                  <a:schemeClr val="lt1"/>
                </a:solidFill>
              </a:rPr>
              <a:t>Building a software engineering design to measure the quality of education that universities deliver to their students by ascertaining the professional growth of graduates over a period of years.</a:t>
            </a:r>
            <a:endParaRPr sz="2100" dirty="0">
              <a:solidFill>
                <a:schemeClr val="lt1"/>
              </a:solidFill>
            </a:endParaRPr>
          </a:p>
          <a:p>
            <a:pPr marL="0" lvl="0" indent="0" algn="l" rtl="0">
              <a:lnSpc>
                <a:spcPct val="100000"/>
              </a:lnSpc>
              <a:spcBef>
                <a:spcPts val="0"/>
              </a:spcBef>
              <a:spcAft>
                <a:spcPts val="0"/>
              </a:spcAft>
              <a:buClr>
                <a:schemeClr val="dk1"/>
              </a:buClr>
              <a:buSzPts val="2000"/>
              <a:buFont typeface="Arial"/>
              <a:buNone/>
            </a:pPr>
            <a:endParaRPr sz="2000" cap="small" dirty="0">
              <a:solidFill>
                <a:schemeClr val="lt1"/>
              </a:solidFill>
              <a:latin typeface="Century Gothic"/>
              <a:ea typeface="Century Gothic"/>
              <a:cs typeface="Century Gothic"/>
              <a:sym typeface="Century Gothic"/>
            </a:endParaRPr>
          </a:p>
          <a:p>
            <a:pPr marL="0" lvl="0" indent="0" algn="l" rtl="0">
              <a:lnSpc>
                <a:spcPct val="100000"/>
              </a:lnSpc>
              <a:spcBef>
                <a:spcPts val="0"/>
              </a:spcBef>
              <a:spcAft>
                <a:spcPts val="0"/>
              </a:spcAft>
              <a:buClr>
                <a:schemeClr val="dk1"/>
              </a:buClr>
              <a:buSzPts val="2000"/>
              <a:buFont typeface="Arial"/>
              <a:buNone/>
            </a:pPr>
            <a:endParaRPr sz="2000" cap="small" dirty="0">
              <a:solidFill>
                <a:schemeClr val="lt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000"/>
              <a:buFont typeface="Arial"/>
              <a:buNone/>
            </a:pPr>
            <a:endParaRPr sz="2000" cap="small" dirty="0">
              <a:solidFill>
                <a:schemeClr val="lt1"/>
              </a:solidFill>
              <a:latin typeface="Century Gothic"/>
              <a:ea typeface="Century Gothic"/>
              <a:cs typeface="Century Gothic"/>
              <a:sym typeface="Century Gothic"/>
            </a:endParaRPr>
          </a:p>
          <a:p>
            <a:pPr marL="0" lvl="0" indent="0" algn="l" rtl="0">
              <a:lnSpc>
                <a:spcPct val="100000"/>
              </a:lnSpc>
              <a:spcBef>
                <a:spcPts val="0"/>
              </a:spcBef>
              <a:spcAft>
                <a:spcPts val="0"/>
              </a:spcAft>
              <a:buClr>
                <a:schemeClr val="dk1"/>
              </a:buClr>
              <a:buSzPts val="2000"/>
              <a:buFont typeface="Arial"/>
              <a:buNone/>
            </a:pPr>
            <a:endParaRPr sz="2000" cap="small" dirty="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Text Placeholder 1">
            <a:extLst>
              <a:ext uri="{FF2B5EF4-FFF2-40B4-BE49-F238E27FC236}">
                <a16:creationId xmlns:a16="http://schemas.microsoft.com/office/drawing/2014/main" id="{3814A8FB-EF09-412C-9CBB-B9920CEDB029}"/>
              </a:ext>
            </a:extLst>
          </p:cNvPr>
          <p:cNvSpPr>
            <a:spLocks noGrp="1"/>
          </p:cNvSpPr>
          <p:nvPr>
            <p:ph type="body" idx="1"/>
          </p:nvPr>
        </p:nvSpPr>
        <p:spPr/>
        <p:txBody>
          <a:bodyPr/>
          <a:lstStyle/>
          <a:p>
            <a:pPr marL="114300" indent="0">
              <a:buNone/>
            </a:pPr>
            <a:r>
              <a:rPr lang="en" sz="3000" dirty="0">
                <a:latin typeface="+mj-lt"/>
              </a:rPr>
              <a:t>How best selection of courses, classes will result into getting a good job?</a:t>
            </a:r>
            <a:endParaRPr lang="en-IN" sz="30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Text Placeholder 1">
            <a:extLst>
              <a:ext uri="{FF2B5EF4-FFF2-40B4-BE49-F238E27FC236}">
                <a16:creationId xmlns:a16="http://schemas.microsoft.com/office/drawing/2014/main" id="{3814A8FB-EF09-412C-9CBB-B9920CEDB029}"/>
              </a:ext>
            </a:extLst>
          </p:cNvPr>
          <p:cNvSpPr>
            <a:spLocks noGrp="1"/>
          </p:cNvSpPr>
          <p:nvPr>
            <p:ph type="body" idx="1"/>
          </p:nvPr>
        </p:nvSpPr>
        <p:spPr>
          <a:xfrm>
            <a:off x="552891" y="2041450"/>
            <a:ext cx="4713769" cy="765545"/>
          </a:xfrm>
        </p:spPr>
        <p:txBody>
          <a:bodyPr/>
          <a:lstStyle/>
          <a:p>
            <a:pPr marL="114300" indent="0">
              <a:buNone/>
            </a:pPr>
            <a:r>
              <a:rPr lang="en" sz="3000" dirty="0">
                <a:latin typeface="+mj-lt"/>
              </a:rPr>
              <a:t>The Proposed Solution</a:t>
            </a:r>
            <a:endParaRPr lang="en-IN" sz="3000" dirty="0">
              <a:latin typeface="+mj-lt"/>
            </a:endParaRPr>
          </a:p>
        </p:txBody>
      </p:sp>
    </p:spTree>
    <p:extLst>
      <p:ext uri="{BB962C8B-B14F-4D97-AF65-F5344CB8AC3E}">
        <p14:creationId xmlns:p14="http://schemas.microsoft.com/office/powerpoint/2010/main" val="48317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Criteria for Ranking and Feedback</a:t>
            </a:r>
            <a:endParaRPr dirty="0">
              <a:latin typeface="+mj-lt"/>
            </a:endParaRPr>
          </a:p>
        </p:txBody>
      </p:sp>
      <p:sp>
        <p:nvSpPr>
          <p:cNvPr id="83" name="Google Shape;83;p17"/>
          <p:cNvSpPr txBox="1">
            <a:spLocks noGrp="1"/>
          </p:cNvSpPr>
          <p:nvPr>
            <p:ph type="subTitle" idx="1"/>
          </p:nvPr>
        </p:nvSpPr>
        <p:spPr>
          <a:xfrm>
            <a:off x="-118025" y="2715550"/>
            <a:ext cx="4359000" cy="13455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1800" dirty="0">
                <a:latin typeface="+mj-lt"/>
              </a:rPr>
              <a:t> The factors which affect the rating of the course is given by the current students who secure part-time/co-op and also alumina have been emphasized upon directly to the ranking of the university</a:t>
            </a:r>
            <a:endParaRPr sz="1800" dirty="0">
              <a:latin typeface="+mj-lt"/>
            </a:endParaRPr>
          </a:p>
        </p:txBody>
      </p:sp>
      <p:sp>
        <p:nvSpPr>
          <p:cNvPr id="84" name="Google Shape;84;p17"/>
          <p:cNvSpPr txBox="1">
            <a:spLocks noGrp="1"/>
          </p:cNvSpPr>
          <p:nvPr>
            <p:ph type="body" idx="2"/>
          </p:nvPr>
        </p:nvSpPr>
        <p:spPr>
          <a:xfrm>
            <a:off x="4903027" y="305986"/>
            <a:ext cx="3837000" cy="3695100"/>
          </a:xfrm>
          <a:prstGeom prst="rect">
            <a:avLst/>
          </a:prstGeom>
        </p:spPr>
        <p:txBody>
          <a:bodyPr spcFirstLastPara="1" wrap="square" lIns="91425" tIns="91425" rIns="91425" bIns="91425" anchor="ctr" anchorCtr="0">
            <a:noAutofit/>
          </a:bodyPr>
          <a:lstStyle/>
          <a:p>
            <a:pPr marL="457200" lvl="0" indent="-361950" algn="l" rtl="0">
              <a:lnSpc>
                <a:spcPct val="100000"/>
              </a:lnSpc>
              <a:spcBef>
                <a:spcPts val="0"/>
              </a:spcBef>
              <a:spcAft>
                <a:spcPts val="0"/>
              </a:spcAft>
              <a:buClr>
                <a:srgbClr val="FFFFFF"/>
              </a:buClr>
              <a:buSzPts val="2100"/>
              <a:buChar char="●"/>
            </a:pPr>
            <a:r>
              <a:rPr lang="en" dirty="0">
                <a:solidFill>
                  <a:srgbClr val="FFFFFF"/>
                </a:solidFill>
                <a:latin typeface="+mj-lt"/>
              </a:rPr>
              <a:t>Most popular courses</a:t>
            </a:r>
          </a:p>
          <a:p>
            <a:pPr marL="457200" lvl="0" indent="-361950" algn="l" rtl="0">
              <a:lnSpc>
                <a:spcPct val="100000"/>
              </a:lnSpc>
              <a:spcBef>
                <a:spcPts val="0"/>
              </a:spcBef>
              <a:spcAft>
                <a:spcPts val="0"/>
              </a:spcAft>
              <a:buClr>
                <a:srgbClr val="FFFFFF"/>
              </a:buClr>
              <a:buSzPts val="2100"/>
              <a:buChar char="●"/>
            </a:pPr>
            <a:r>
              <a:rPr lang="en" dirty="0">
                <a:solidFill>
                  <a:srgbClr val="FFFFFF"/>
                </a:solidFill>
                <a:latin typeface="+mj-lt"/>
              </a:rPr>
              <a:t>Ranking/Feedback by students in feedback module</a:t>
            </a:r>
            <a:endParaRPr dirty="0">
              <a:solidFill>
                <a:srgbClr val="FFFFFF"/>
              </a:solidFill>
              <a:latin typeface="+mj-lt"/>
            </a:endParaRPr>
          </a:p>
          <a:p>
            <a:pPr marL="457200" lvl="0" indent="-361950" algn="l" rtl="0">
              <a:lnSpc>
                <a:spcPct val="100000"/>
              </a:lnSpc>
              <a:spcBef>
                <a:spcPts val="0"/>
              </a:spcBef>
              <a:spcAft>
                <a:spcPts val="0"/>
              </a:spcAft>
              <a:buClr>
                <a:srgbClr val="FFFFFF"/>
              </a:buClr>
              <a:buSzPts val="2100"/>
              <a:buChar char="●"/>
            </a:pPr>
            <a:r>
              <a:rPr lang="en" dirty="0">
                <a:solidFill>
                  <a:srgbClr val="FFFFFF"/>
                </a:solidFill>
                <a:latin typeface="+mj-lt"/>
              </a:rPr>
              <a:t>Total occupancy of each department</a:t>
            </a:r>
          </a:p>
          <a:p>
            <a:pPr marL="457200" lvl="0" indent="-361950" algn="l" rtl="0">
              <a:lnSpc>
                <a:spcPct val="100000"/>
              </a:lnSpc>
              <a:spcBef>
                <a:spcPts val="0"/>
              </a:spcBef>
              <a:spcAft>
                <a:spcPts val="0"/>
              </a:spcAft>
              <a:buClr>
                <a:srgbClr val="FFFFFF"/>
              </a:buClr>
              <a:buSzPts val="2100"/>
              <a:buChar char="●"/>
            </a:pPr>
            <a:r>
              <a:rPr lang="en" dirty="0">
                <a:solidFill>
                  <a:srgbClr val="FFFFFF"/>
                </a:solidFill>
                <a:latin typeface="+mj-lt"/>
              </a:rPr>
              <a:t>Total number of enrollments for the courses includuding waiting list</a:t>
            </a:r>
          </a:p>
          <a:p>
            <a:pPr marL="457200" lvl="0" indent="-361950" algn="l" rtl="0">
              <a:lnSpc>
                <a:spcPct val="100000"/>
              </a:lnSpc>
              <a:spcBef>
                <a:spcPts val="0"/>
              </a:spcBef>
              <a:spcAft>
                <a:spcPts val="0"/>
              </a:spcAft>
              <a:buClr>
                <a:srgbClr val="FFFFFF"/>
              </a:buClr>
              <a:buSzPts val="2100"/>
              <a:buChar char="●"/>
            </a:pPr>
            <a:r>
              <a:rPr lang="en" dirty="0">
                <a:solidFill>
                  <a:srgbClr val="FFFFFF"/>
                </a:solidFill>
                <a:latin typeface="+mj-lt"/>
              </a:rPr>
              <a:t>Total number of students secured co-op/part-time/full-time</a:t>
            </a:r>
            <a:endParaRPr dirty="0">
              <a:solidFill>
                <a:srgbClr val="FFFFFF"/>
              </a:solidFill>
              <a:latin typeface="+mj-lt"/>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38425"/>
            <a:ext cx="8520600" cy="61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Class Diagram</a:t>
            </a:r>
            <a:endParaRPr dirty="0">
              <a:latin typeface="+mj-lt"/>
            </a:endParaRPr>
          </a:p>
        </p:txBody>
      </p:sp>
      <p:pic>
        <p:nvPicPr>
          <p:cNvPr id="5" name="Picture 4">
            <a:extLst>
              <a:ext uri="{FF2B5EF4-FFF2-40B4-BE49-F238E27FC236}">
                <a16:creationId xmlns:a16="http://schemas.microsoft.com/office/drawing/2014/main" id="{082C9AB8-AED7-4F38-8915-166AA1E84326}"/>
              </a:ext>
            </a:extLst>
          </p:cNvPr>
          <p:cNvPicPr>
            <a:picLocks noChangeAspect="1"/>
          </p:cNvPicPr>
          <p:nvPr/>
        </p:nvPicPr>
        <p:blipFill>
          <a:blip r:embed="rId3"/>
          <a:stretch>
            <a:fillRect/>
          </a:stretch>
        </p:blipFill>
        <p:spPr>
          <a:xfrm>
            <a:off x="311699" y="1018015"/>
            <a:ext cx="8619649" cy="36804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Design Model</a:t>
            </a:r>
            <a:endParaRPr dirty="0">
              <a:latin typeface="+mj-lt"/>
            </a:endParaRPr>
          </a:p>
        </p:txBody>
      </p:sp>
      <p:sp>
        <p:nvSpPr>
          <p:cNvPr id="96" name="Google Shape;96;p19"/>
          <p:cNvSpPr txBox="1">
            <a:spLocks noGrp="1"/>
          </p:cNvSpPr>
          <p:nvPr>
            <p:ph type="body" idx="1"/>
          </p:nvPr>
        </p:nvSpPr>
        <p:spPr>
          <a:xfrm>
            <a:off x="311700" y="1171675"/>
            <a:ext cx="8317200" cy="33972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sz="1800" dirty="0">
                <a:latin typeface="+mj-lt"/>
              </a:rPr>
              <a:t>In order to create a performance measurement solution which analyses how faculty and courses contribute towards a students professional growth, it is imperative that first, the Admin/department should be able to  analyze which all courses helped the student in that and through that learn about what all changes and modifications are required in the curriculum. In addition to have more attention to the Student feedback module which is given by current and former students in the course module area.</a:t>
            </a:r>
            <a:endParaRPr sz="1800" dirty="0">
              <a:latin typeface="+mj-lt"/>
            </a:endParaRPr>
          </a:p>
          <a:p>
            <a:pPr marL="457200" lvl="0" indent="0" algn="l" rtl="0">
              <a:spcBef>
                <a:spcPts val="1600"/>
              </a:spcBef>
              <a:spcAft>
                <a:spcPts val="1600"/>
              </a:spcAft>
              <a:buNone/>
            </a:pPr>
            <a:endParaRPr sz="18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82583" y="2195853"/>
            <a:ext cx="8520600" cy="61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j-lt"/>
              </a:rPr>
              <a:t>Implementation</a:t>
            </a:r>
            <a:endParaRPr dirty="0">
              <a:latin typeface="+mj-lt"/>
            </a:endParaRPr>
          </a:p>
        </p:txBody>
      </p:sp>
    </p:spTree>
    <p:extLst>
      <p:ext uri="{BB962C8B-B14F-4D97-AF65-F5344CB8AC3E}">
        <p14:creationId xmlns:p14="http://schemas.microsoft.com/office/powerpoint/2010/main" val="3213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mj-lt"/>
              </a:rPr>
              <a:t>We have manually created the data.</a:t>
            </a:r>
            <a:r>
              <a:rPr lang="en-US" sz="1800" dirty="0">
                <a:latin typeface="+mj-lt"/>
              </a:rPr>
              <a:t>The data is generated for a period of 6 years</a:t>
            </a:r>
          </a:p>
          <a:p>
            <a:pPr marL="0" lvl="0" indent="0" algn="l" rtl="0">
              <a:spcBef>
                <a:spcPts val="1600"/>
              </a:spcBef>
              <a:spcAft>
                <a:spcPts val="1600"/>
              </a:spcAft>
              <a:buNone/>
            </a:pPr>
            <a:r>
              <a:rPr lang="en" sz="1800" dirty="0">
                <a:latin typeface="+mj-lt"/>
              </a:rPr>
              <a:t>Below are the departments-</a:t>
            </a:r>
            <a:br>
              <a:rPr lang="en" sz="1800" dirty="0">
                <a:latin typeface="+mj-lt"/>
              </a:rPr>
            </a:br>
            <a:r>
              <a:rPr lang="en" sz="1800" dirty="0">
                <a:latin typeface="+mj-lt"/>
              </a:rPr>
              <a:t>Information Systems</a:t>
            </a:r>
            <a:br>
              <a:rPr lang="en" sz="1800" dirty="0">
                <a:latin typeface="+mj-lt"/>
              </a:rPr>
            </a:br>
            <a:r>
              <a:rPr lang="en" sz="1800" dirty="0">
                <a:latin typeface="+mj-lt"/>
              </a:rPr>
              <a:t>Software Enginerring</a:t>
            </a:r>
            <a:br>
              <a:rPr lang="en-IN" sz="1800" dirty="0">
                <a:latin typeface="+mj-lt"/>
              </a:rPr>
            </a:br>
            <a:r>
              <a:rPr lang="en-IN" sz="1800" dirty="0">
                <a:latin typeface="+mj-lt"/>
              </a:rPr>
              <a:t>DAMG</a:t>
            </a:r>
            <a:br>
              <a:rPr lang="en-IN" sz="1800" dirty="0">
                <a:latin typeface="+mj-lt"/>
              </a:rPr>
            </a:br>
            <a:endParaRPr lang="en-IN" sz="1800" dirty="0">
              <a:latin typeface="+mj-lt"/>
            </a:endParaRPr>
          </a:p>
        </p:txBody>
      </p:sp>
      <p:sp>
        <p:nvSpPr>
          <p:cNvPr id="107" name="Google Shape;107;p21"/>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800" dirty="0">
                <a:latin typeface="+mj-lt"/>
              </a:rPr>
              <a:t>Each department has few courses that are randomly assigned</a:t>
            </a:r>
            <a:endParaRPr sz="1800" dirty="0">
              <a:latin typeface="+mj-lt"/>
            </a:endParaRPr>
          </a:p>
          <a:p>
            <a:pPr marL="457200" lvl="0" indent="-342900" algn="l" rtl="0">
              <a:spcBef>
                <a:spcPts val="0"/>
              </a:spcBef>
              <a:spcAft>
                <a:spcPts val="0"/>
              </a:spcAft>
              <a:buSzPts val="1800"/>
              <a:buChar char="●"/>
            </a:pPr>
            <a:r>
              <a:rPr lang="en" sz="1800" dirty="0">
                <a:latin typeface="+mj-lt"/>
              </a:rPr>
              <a:t>Each year has 3 semesters- Spring, Summer and Fall</a:t>
            </a:r>
            <a:endParaRPr sz="1800" dirty="0">
              <a:latin typeface="+mj-lt"/>
            </a:endParaRPr>
          </a:p>
          <a:p>
            <a:pPr marL="457200" lvl="0" indent="-342900" algn="l" rtl="0">
              <a:spcBef>
                <a:spcPts val="0"/>
              </a:spcBef>
              <a:spcAft>
                <a:spcPts val="0"/>
              </a:spcAft>
              <a:buSzPts val="1800"/>
              <a:buChar char="●"/>
            </a:pPr>
            <a:r>
              <a:rPr lang="en" sz="1800" dirty="0">
                <a:latin typeface="+mj-lt"/>
              </a:rPr>
              <a:t>Number of Students enrolled for each course is equal to the seats assigned for each course</a:t>
            </a:r>
            <a:endParaRPr sz="1800" dirty="0">
              <a:latin typeface="+mj-lt"/>
            </a:endParaRPr>
          </a:p>
        </p:txBody>
      </p:sp>
      <p:sp>
        <p:nvSpPr>
          <p:cNvPr id="108" name="Google Shape;108;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Data Generation</a:t>
            </a:r>
            <a:endParaRPr dirty="0">
              <a:latin typeface="+mj-lt"/>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665</Words>
  <Application>Microsoft Office PowerPoint</Application>
  <PresentationFormat>On-screen Show (16:9)</PresentationFormat>
  <Paragraphs>48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Noto Sans Symbols</vt:lpstr>
      <vt:lpstr>Century Gothic</vt:lpstr>
      <vt:lpstr>Old Standard TT</vt:lpstr>
      <vt:lpstr>Times New Roman</vt:lpstr>
      <vt:lpstr>Paperback</vt:lpstr>
      <vt:lpstr>University Ranking Model</vt:lpstr>
      <vt:lpstr>Problem Statement</vt:lpstr>
      <vt:lpstr>PowerPoint Presentation</vt:lpstr>
      <vt:lpstr>PowerPoint Presentation</vt:lpstr>
      <vt:lpstr>Criteria for Ranking and Feedback</vt:lpstr>
      <vt:lpstr>Class Diagram</vt:lpstr>
      <vt:lpstr>Design Model</vt:lpstr>
      <vt:lpstr>Implementation</vt:lpstr>
      <vt:lpstr>Data Generation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Implementation of educational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Ranking Model</dc:title>
  <dc:creator>Jinal</dc:creator>
  <cp:lastModifiedBy>Jinal Mamaniya</cp:lastModifiedBy>
  <cp:revision>28</cp:revision>
  <dcterms:modified xsi:type="dcterms:W3CDTF">2021-10-24T21:02:10Z</dcterms:modified>
</cp:coreProperties>
</file>