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22"/>
  </p:notesMasterIdLst>
  <p:sldIdLst>
    <p:sldId id="256" r:id="rId2"/>
    <p:sldId id="257" r:id="rId3"/>
    <p:sldId id="258" r:id="rId4"/>
    <p:sldId id="287" r:id="rId5"/>
    <p:sldId id="260" r:id="rId6"/>
    <p:sldId id="281" r:id="rId7"/>
    <p:sldId id="294" r:id="rId8"/>
    <p:sldId id="288" r:id="rId9"/>
    <p:sldId id="261" r:id="rId10"/>
    <p:sldId id="262" r:id="rId11"/>
    <p:sldId id="291" r:id="rId12"/>
    <p:sldId id="282" r:id="rId13"/>
    <p:sldId id="293" r:id="rId14"/>
    <p:sldId id="289" r:id="rId15"/>
    <p:sldId id="263" r:id="rId16"/>
    <p:sldId id="283" r:id="rId17"/>
    <p:sldId id="285" r:id="rId18"/>
    <p:sldId id="292" r:id="rId19"/>
    <p:sldId id="280" r:id="rId20"/>
    <p:sldId id="28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youtian" initials="" lastIdx="1" clrIdx="0"/>
  <p:cmAuthor id="1" name="tommy" initials="" lastIdx="1" clrIdx="1"/>
  <p:cmAuthor id="2" name="Erin Swenson-Healey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907" autoAdjust="0"/>
  </p:normalViewPr>
  <p:slideViewPr>
    <p:cSldViewPr snapToGrid="0">
      <p:cViewPr varScale="1">
        <p:scale>
          <a:sx n="90" d="100"/>
          <a:sy n="90" d="100"/>
        </p:scale>
        <p:origin x="600" y="60"/>
      </p:cViewPr>
      <p:guideLst/>
    </p:cSldViewPr>
  </p:slideViewPr>
  <p:outlineViewPr>
    <p:cViewPr>
      <p:scale>
        <a:sx n="33" d="100"/>
        <a:sy n="33" d="100"/>
      </p:scale>
      <p:origin x="0" y="-3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`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20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180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60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154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521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991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81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66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9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84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847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05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51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673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624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4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277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082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4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arunnagpal7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tarunnagpal.me/" TargetMode="External"/><Relationship Id="rId4" Type="http://schemas.openxmlformats.org/officeDocument/2006/relationships/hyperlink" Target="https://twitter.com/tarunnagpal7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4400" dirty="0"/>
              <a:t>Asynchronous </a:t>
            </a:r>
            <a:r>
              <a:rPr lang="en" sz="4400" dirty="0"/>
              <a:t>JavaScript</a:t>
            </a:r>
            <a:r>
              <a:rPr lang="en-IN" sz="4400" dirty="0"/>
              <a:t> and </a:t>
            </a:r>
            <a:r>
              <a:rPr lang="en" sz="4400" dirty="0"/>
              <a:t>Event Loop </a:t>
            </a:r>
            <a:endParaRPr sz="4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2000" dirty="0"/>
              <a:t>Concurrency, call stack and non blocking code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882" y="1982312"/>
            <a:ext cx="939883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Blocking vs Non-Blocking Code</a:t>
            </a:r>
            <a:endParaRPr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A23E7-CCA1-4CAB-BFFF-4A8D40B7B4EE}"/>
              </a:ext>
            </a:extLst>
          </p:cNvPr>
          <p:cNvSpPr/>
          <p:nvPr/>
        </p:nvSpPr>
        <p:spPr>
          <a:xfrm>
            <a:off x="269823" y="450723"/>
            <a:ext cx="6056026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getFirst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getFirstResponse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getSecond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getSecondResponse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getThird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getThirdResponse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getFourth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getFourthResponse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808080"/>
                </a:solidFill>
                <a:latin typeface="Courier New" panose="02070309020205020404" pitchFamily="49" charset="0"/>
              </a:rPr>
              <a:t>"Results are completed"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IN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4C442-8C38-4378-BCF7-10DD215BD2B5}"/>
              </a:ext>
            </a:extLst>
          </p:cNvPr>
          <p:cNvSpPr/>
          <p:nvPr/>
        </p:nvSpPr>
        <p:spPr>
          <a:xfrm>
            <a:off x="369758" y="2938452"/>
            <a:ext cx="6056026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getFirst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getAsynFirstResponse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getSecond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getAsynSecondResponse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getThird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getAsynThirdResponse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getFourth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getAsynFourthResponse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808080"/>
                </a:solidFill>
                <a:latin typeface="Courier New" panose="02070309020205020404" pitchFamily="49" charset="0"/>
              </a:rPr>
              <a:t>"Results are completed"</a:t>
            </a:r>
            <a:r>
              <a:rPr lang="en-I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666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8362D5-315B-41EF-B88B-84F0F7C4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913" y="482600"/>
            <a:ext cx="5534172" cy="4178299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90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30EC-A31E-431B-B045-FCAABBB7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(Time to play the game)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D36A-ED70-4E1B-929A-A892F5C75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IN" dirty="0"/>
              <a:t>https://goo.gl/abyrVm  -   callStackDemo.js</a:t>
            </a:r>
          </a:p>
          <a:p>
            <a:pPr marL="38100" indent="0">
              <a:buNone/>
            </a:pPr>
            <a:r>
              <a:rPr lang="en-IN" dirty="0"/>
              <a:t>https://goo.gl/KpPyMn -    timeout.js</a:t>
            </a:r>
          </a:p>
          <a:p>
            <a:pPr marL="38100" indent="0">
              <a:buNone/>
            </a:pPr>
            <a:r>
              <a:rPr lang="en-IN" dirty="0"/>
              <a:t>https://goo.gl/jse9Ns -    timeout_01.js</a:t>
            </a:r>
          </a:p>
          <a:p>
            <a:pPr marL="38100" indent="0">
              <a:buNone/>
            </a:pPr>
            <a:r>
              <a:rPr lang="en-IN" dirty="0"/>
              <a:t>https://goo.gl/L4Dfwi -    asyncAndSyncCode.js</a:t>
            </a:r>
          </a:p>
          <a:p>
            <a:pPr marL="38100" indent="0">
              <a:buNone/>
            </a:pPr>
            <a:r>
              <a:rPr lang="en-IN" dirty="0"/>
              <a:t>https://goo.gl/ou7Sbx -    </a:t>
            </a:r>
            <a:r>
              <a:rPr lang="en-IN" dirty="0" err="1"/>
              <a:t>blowCallStack</a:t>
            </a:r>
            <a:endParaRPr lang="en-IN" dirty="0"/>
          </a:p>
          <a:p>
            <a:pPr marL="38100" indent="0">
              <a:buNone/>
            </a:pPr>
            <a:endParaRPr lang="en-IN" dirty="0"/>
          </a:p>
          <a:p>
            <a:pPr marL="38100" indent="0">
              <a:buNone/>
            </a:pPr>
            <a:endParaRPr lang="en-IN" dirty="0"/>
          </a:p>
          <a:p>
            <a:pPr marL="381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4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C627-5678-4BA5-AD09-A4EB6EA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Blowing the call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64EB-A574-4424-B538-7FF23F27F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indent="0">
              <a:buNone/>
            </a:pPr>
            <a:r>
              <a:rPr lang="en-IN" sz="2000" dirty="0"/>
              <a:t>When the code execution takes stack beyond the capacity.</a:t>
            </a:r>
          </a:p>
          <a:p>
            <a:pPr marL="38100" indent="0">
              <a:buNone/>
            </a:pPr>
            <a:endParaRPr lang="en-IN" sz="2000" dirty="0"/>
          </a:p>
          <a:p>
            <a:pPr marL="38100" indent="0">
              <a:buNone/>
            </a:pPr>
            <a:r>
              <a:rPr lang="en-US" sz="2000" dirty="0"/>
              <a:t>Range Error: Maximum call stack size exceeded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43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C8D252-8044-458D-A776-6A5833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84AA69-7728-499C-8FA7-A3FCA738E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9760FB8-CC91-426C-9EF3-A58786866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74F2C-FBD9-4A60-B6A0-FB7532F59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43DFE3-F007-48D9-A223-F7351802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E7EBD1-9868-4F2F-B4FF-A89B93CF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F70CF-51B7-4A07-A16B-70DFA494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8594B0-DC7B-4BAF-B0F2-8557CBDE6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3496095" cy="442341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D74CB3-8292-4424-B2F5-4999CE9F3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99" y="1167976"/>
            <a:ext cx="3247112" cy="280754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A76E6C-02DD-4FDA-9F96-21BD3F4E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505" y="360045"/>
            <a:ext cx="3496095" cy="442341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7A5C9B-AD6E-4FAC-B8A6-01F1C0F692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6776" y="1816614"/>
            <a:ext cx="3247895" cy="15102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4D9AAD4-B929-4AE3-A27C-651AF206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A16EC-B06B-418D-A30E-F5FDE837AB6C}"/>
              </a:ext>
            </a:extLst>
          </p:cNvPr>
          <p:cNvSpPr/>
          <p:nvPr/>
        </p:nvSpPr>
        <p:spPr>
          <a:xfrm>
            <a:off x="4357347" y="4202668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Roboto"/>
              </a:rPr>
              <a:t>https://goo.gl/vuoKiE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AB0-C7DD-49CD-891F-A1D8396E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</p:spPr>
        <p:txBody>
          <a:bodyPr/>
          <a:lstStyle/>
          <a:p>
            <a:r>
              <a:rPr lang="en-IN" dirty="0"/>
              <a:t>Synchronous 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127D5-D27F-47C3-90B1-FB5839BD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2801302"/>
            <a:ext cx="3848100" cy="178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002B5-7C5F-442C-B476-ACF5718CFE08}"/>
              </a:ext>
            </a:extLst>
          </p:cNvPr>
          <p:cNvSpPr txBox="1"/>
          <p:nvPr/>
        </p:nvSpPr>
        <p:spPr>
          <a:xfrm>
            <a:off x="372066" y="1286008"/>
            <a:ext cx="8109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browser must halt the rendering </a:t>
            </a:r>
          </a:p>
          <a:p>
            <a:r>
              <a:rPr lang="en-US" dirty="0"/>
              <a:t>of the page in order to complete the execution of JavaScript code.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blocks the page from rendering until the code execution completes. 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B2E3C3-2559-46A5-A9A2-228079ADAB77}"/>
              </a:ext>
            </a:extLst>
          </p:cNvPr>
          <p:cNvSpPr txBox="1"/>
          <p:nvPr/>
        </p:nvSpPr>
        <p:spPr>
          <a:xfrm>
            <a:off x="5134131" y="331320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https://goo.gl/oD5m2x</a:t>
            </a:r>
          </a:p>
        </p:txBody>
      </p:sp>
    </p:spTree>
    <p:extLst>
      <p:ext uri="{BB962C8B-B14F-4D97-AF65-F5344CB8AC3E}">
        <p14:creationId xmlns:p14="http://schemas.microsoft.com/office/powerpoint/2010/main" val="214115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AB0-C7DD-49CD-891F-A1D8396E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</p:spPr>
        <p:txBody>
          <a:bodyPr/>
          <a:lstStyle/>
          <a:p>
            <a:r>
              <a:rPr lang="en-IN" dirty="0"/>
              <a:t>Asynchronous 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2B5-7C5F-442C-B476-ACF5718CFE08}"/>
              </a:ext>
            </a:extLst>
          </p:cNvPr>
          <p:cNvSpPr txBox="1"/>
          <p:nvPr/>
        </p:nvSpPr>
        <p:spPr>
          <a:xfrm>
            <a:off x="372066" y="1286008"/>
            <a:ext cx="820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 code is processed in parallel to the rest of the page content.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B17FB-94B8-4C99-B6D0-4206FDE1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373"/>
            <a:ext cx="3829050" cy="269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18C57-44E7-4464-8157-21C34BCED658}"/>
              </a:ext>
            </a:extLst>
          </p:cNvPr>
          <p:cNvSpPr txBox="1"/>
          <p:nvPr/>
        </p:nvSpPr>
        <p:spPr>
          <a:xfrm>
            <a:off x="5433934" y="2810656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https://goo.gl/oD5m2x</a:t>
            </a:r>
          </a:p>
        </p:txBody>
      </p:sp>
    </p:spTree>
    <p:extLst>
      <p:ext uri="{BB962C8B-B14F-4D97-AF65-F5344CB8AC3E}">
        <p14:creationId xmlns:p14="http://schemas.microsoft.com/office/powerpoint/2010/main" val="171851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A662-957A-4072-9720-14FA1C1A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Async Techniques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8BCF-2BB6-4BA5-88E5-0662E495F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Call-backs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Promises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RXJS (Observables)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Async Await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Generators </a:t>
            </a:r>
          </a:p>
        </p:txBody>
      </p:sp>
    </p:spTree>
    <p:extLst>
      <p:ext uri="{BB962C8B-B14F-4D97-AF65-F5344CB8AC3E}">
        <p14:creationId xmlns:p14="http://schemas.microsoft.com/office/powerpoint/2010/main" val="139894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839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" dirty="0"/>
              <a:t>All JavaScript runtimes expose a single-threaded event loop</a:t>
            </a:r>
          </a:p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" dirty="0"/>
              <a:t>Build your system around events and asynchronous callbacks</a:t>
            </a:r>
          </a:p>
          <a:p>
            <a:pPr marL="38100" lvl="0" indent="0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" dirty="0"/>
              <a:t>Various runtimes provide additional tools for handling concurrency</a:t>
            </a:r>
          </a:p>
          <a:p>
            <a:pPr marL="38100" lvl="0" indent="0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" dirty="0"/>
              <a:t>Just one approach - there are many more!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</a:t>
            </a:r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IN" dirty="0"/>
              <a:t>Technical Lead – Nagarro (Gurgaon)</a:t>
            </a:r>
          </a:p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IN" dirty="0"/>
          </a:p>
          <a:p>
            <a:pPr marL="38100" lvl="0" indent="0">
              <a:buNone/>
            </a:pPr>
            <a:r>
              <a:rPr lang="en-IN" dirty="0">
                <a:hlinkClick r:id="rId3"/>
              </a:rPr>
              <a:t>medium.com/@tarunnagpal78</a:t>
            </a:r>
            <a:r>
              <a:rPr lang="en-IN" dirty="0"/>
              <a:t> </a:t>
            </a:r>
          </a:p>
          <a:p>
            <a:pPr marL="38100" lvl="0" indent="0">
              <a:buNone/>
            </a:pPr>
            <a:endParaRPr lang="en-IN" u="sng" dirty="0">
              <a:hlinkClick r:id="rId4"/>
            </a:endParaRPr>
          </a:p>
          <a:p>
            <a:pPr marL="38100" lvl="0" indent="0">
              <a:buNone/>
            </a:pPr>
            <a:r>
              <a:rPr lang="en-IN" u="sng" dirty="0">
                <a:hlinkClick r:id="rId5"/>
              </a:rPr>
              <a:t>http://www.tarunnagpal.me </a:t>
            </a:r>
            <a:endParaRPr lang="en-IN" u="sng" dirty="0">
              <a:hlinkClick r:id="rId4"/>
            </a:endParaRPr>
          </a:p>
          <a:p>
            <a:pPr marL="38100" lvl="0" indent="0">
              <a:buNone/>
            </a:pPr>
            <a:endParaRPr lang="en-IN" u="sng" dirty="0">
              <a:hlinkClick r:id="rId4"/>
            </a:endParaRPr>
          </a:p>
          <a:p>
            <a:pPr marL="38100" lvl="0" indent="0">
              <a:buNone/>
            </a:pPr>
            <a:r>
              <a:rPr lang="en-IN" u="sng" dirty="0">
                <a:hlinkClick r:id="rId4"/>
              </a:rPr>
              <a:t>Twitter @tarunnagpal78</a:t>
            </a:r>
            <a:endParaRPr lang="en-IN" u="sng" dirty="0"/>
          </a:p>
          <a:p>
            <a:pPr marL="38100" lvl="0" indent="0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4978-C840-49E2-90EC-B485D7E7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4621"/>
            <a:ext cx="8229600" cy="857400"/>
          </a:xfrm>
        </p:spPr>
        <p:txBody>
          <a:bodyPr/>
          <a:lstStyle/>
          <a:p>
            <a:r>
              <a:rPr lang="en-IN" sz="8800" dirty="0"/>
              <a:t>Questions !!!</a:t>
            </a:r>
          </a:p>
        </p:txBody>
      </p:sp>
    </p:spTree>
    <p:extLst>
      <p:ext uri="{BB962C8B-B14F-4D97-AF65-F5344CB8AC3E}">
        <p14:creationId xmlns:p14="http://schemas.microsoft.com/office/powerpoint/2010/main" val="253759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JavaScript So Popular !</a:t>
            </a:r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IN" dirty="0"/>
              <a:t>Server Side JS (Node) can handle &gt; 10000 concurrent request.</a:t>
            </a:r>
          </a:p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IN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IN" dirty="0"/>
              <a:t>Client side libraries (angular/react) can write fast and non blocking code.</a:t>
            </a:r>
          </a:p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IN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IN" dirty="0"/>
              <a:t>Widely Supported.</a:t>
            </a:r>
          </a:p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https://insights.stackoverflow.com/survey/2018#most-popular-technologies</a:t>
            </a:r>
          </a:p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E7DBFF1-0102-4A3B-85FF-2373CD3C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8" y="243840"/>
            <a:ext cx="6983668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2702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What makes it so powerful !!</a:t>
            </a:r>
            <a:endParaRPr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D48071-080E-435C-B24F-A5661BFD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557764"/>
            <a:ext cx="4480559" cy="40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7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E677-3328-49AA-99C6-214DF56D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89352"/>
          </a:xfrm>
        </p:spPr>
        <p:txBody>
          <a:bodyPr/>
          <a:lstStyle/>
          <a:p>
            <a:r>
              <a:rPr lang="en-IN" sz="8800" dirty="0"/>
              <a:t>Fundamentals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4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DDE1-522C-41E8-9F06-A70D1BA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30167-2673-4474-B033-D7055CCEC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indent="0">
              <a:buNone/>
            </a:pPr>
            <a:r>
              <a:rPr lang="en-US" dirty="0"/>
              <a:t>A data structure that uses the stack to temporarily store and manage function invocation (call).</a:t>
            </a:r>
            <a:endParaRPr lang="en-US" sz="1600" dirty="0"/>
          </a:p>
          <a:p>
            <a:pPr marL="38100" indent="0">
              <a:buNone/>
            </a:pPr>
            <a:endParaRPr lang="en-US" sz="1600" dirty="0"/>
          </a:p>
          <a:p>
            <a:pPr marL="38100" indent="0">
              <a:buNone/>
            </a:pPr>
            <a:r>
              <a:rPr lang="en-US" sz="1600" dirty="0"/>
              <a:t>A call stack is a mechanism for an interpreter to keep track of its place in a script that calls multiple functions.</a:t>
            </a:r>
          </a:p>
          <a:p>
            <a:pPr marL="38100" indent="0">
              <a:buNone/>
            </a:pPr>
            <a:endParaRPr lang="en-US" sz="1600" dirty="0"/>
          </a:p>
          <a:p>
            <a:pPr marL="38100" indent="0">
              <a:buNone/>
            </a:pPr>
            <a:r>
              <a:rPr lang="en-US" dirty="0"/>
              <a:t>It take care what function is currently being run, what functions are called from within that function and should be called next, etc.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8727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57B1D-BBB3-486E-9ADD-0483B82D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0" y="232410"/>
            <a:ext cx="3697438" cy="46786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16826A-CB6E-46F5-87D6-5501529ACFF9}"/>
              </a:ext>
            </a:extLst>
          </p:cNvPr>
          <p:cNvSpPr/>
          <p:nvPr/>
        </p:nvSpPr>
        <p:spPr>
          <a:xfrm>
            <a:off x="5284033" y="569626"/>
            <a:ext cx="2368446" cy="428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ECAD4-76A1-449D-8FBF-BBBD9582CB2F}"/>
              </a:ext>
            </a:extLst>
          </p:cNvPr>
          <p:cNvSpPr/>
          <p:nvPr/>
        </p:nvSpPr>
        <p:spPr>
          <a:xfrm>
            <a:off x="5348994" y="3954916"/>
            <a:ext cx="2226040" cy="5771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Main()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C798E-CD64-46E0-BBBE-0E64C1AD6E28}"/>
              </a:ext>
            </a:extLst>
          </p:cNvPr>
          <p:cNvSpPr/>
          <p:nvPr/>
        </p:nvSpPr>
        <p:spPr>
          <a:xfrm>
            <a:off x="5353989" y="3150441"/>
            <a:ext cx="2226040" cy="5771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2"/>
                </a:solidFill>
              </a:rPr>
              <a:t>CalculateAll</a:t>
            </a:r>
            <a:r>
              <a:rPr lang="en-IN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DD919-74AB-4F24-BBCC-6AE548AAFD08}"/>
              </a:ext>
            </a:extLst>
          </p:cNvPr>
          <p:cNvSpPr/>
          <p:nvPr/>
        </p:nvSpPr>
        <p:spPr>
          <a:xfrm>
            <a:off x="5353989" y="1501521"/>
            <a:ext cx="2226040" cy="5771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2"/>
                </a:solidFill>
              </a:rPr>
              <a:t>Mul</a:t>
            </a:r>
            <a:r>
              <a:rPr lang="en-IN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9DDD3-8021-4A7D-BA7E-F43D069FA926}"/>
              </a:ext>
            </a:extLst>
          </p:cNvPr>
          <p:cNvSpPr/>
          <p:nvPr/>
        </p:nvSpPr>
        <p:spPr>
          <a:xfrm>
            <a:off x="5348994" y="2305996"/>
            <a:ext cx="2226040" cy="5771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sum()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F56259-C935-4602-9CB8-0DC0AE86C671}"/>
              </a:ext>
            </a:extLst>
          </p:cNvPr>
          <p:cNvSpPr/>
          <p:nvPr/>
        </p:nvSpPr>
        <p:spPr>
          <a:xfrm>
            <a:off x="5341499" y="733282"/>
            <a:ext cx="2226040" cy="5771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Divide()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A5465-59C3-43E3-83BA-56F3BB780C84}"/>
              </a:ext>
            </a:extLst>
          </p:cNvPr>
          <p:cNvSpPr/>
          <p:nvPr/>
        </p:nvSpPr>
        <p:spPr>
          <a:xfrm>
            <a:off x="4287186" y="145356"/>
            <a:ext cx="4107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https://goo.gl/abyrVm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419</Words>
  <Application>Microsoft Office PowerPoint</Application>
  <PresentationFormat>On-screen Show (16:9)</PresentationFormat>
  <Paragraphs>80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Courier New</vt:lpstr>
      <vt:lpstr>Roboto</vt:lpstr>
      <vt:lpstr>Wingdings</vt:lpstr>
      <vt:lpstr>Wingdings 3</vt:lpstr>
      <vt:lpstr>Ion</vt:lpstr>
      <vt:lpstr>Asynchronous JavaScript and Event Loop </vt:lpstr>
      <vt:lpstr>Me</vt:lpstr>
      <vt:lpstr>Why JavaScript So Popular !</vt:lpstr>
      <vt:lpstr>PowerPoint Presentation</vt:lpstr>
      <vt:lpstr>What makes it so powerful !!</vt:lpstr>
      <vt:lpstr>PowerPoint Presentation</vt:lpstr>
      <vt:lpstr>Fundamentals </vt:lpstr>
      <vt:lpstr>Call Stack</vt:lpstr>
      <vt:lpstr>PowerPoint Presentation</vt:lpstr>
      <vt:lpstr>Blocking vs Non-Blocking Code</vt:lpstr>
      <vt:lpstr>PowerPoint Presentation</vt:lpstr>
      <vt:lpstr>PowerPoint Presentation</vt:lpstr>
      <vt:lpstr>Examples (Time to play the game)</vt:lpstr>
      <vt:lpstr>Blowing the call stack</vt:lpstr>
      <vt:lpstr>PowerPoint Presentation</vt:lpstr>
      <vt:lpstr>Synchronous IO</vt:lpstr>
      <vt:lpstr>Asynchronous IO</vt:lpstr>
      <vt:lpstr>Modern Async Techniques </vt:lpstr>
      <vt:lpstr>Takeaways</vt:lpstr>
      <vt:lpstr>Questions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and Event Loop </dc:title>
  <dc:creator>Tarun Nagpal</dc:creator>
  <cp:lastModifiedBy>Tarun Nagpal</cp:lastModifiedBy>
  <cp:revision>23</cp:revision>
  <dcterms:created xsi:type="dcterms:W3CDTF">2018-07-30T17:03:48Z</dcterms:created>
  <dcterms:modified xsi:type="dcterms:W3CDTF">2018-08-04T05:15:17Z</dcterms:modified>
</cp:coreProperties>
</file>