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5"/>
  </p:notesMasterIdLst>
  <p:sldIdLst>
    <p:sldId id="256" r:id="rId2"/>
    <p:sldId id="264" r:id="rId3"/>
    <p:sldId id="263" r:id="rId4"/>
    <p:sldId id="257" r:id="rId5"/>
    <p:sldId id="258" r:id="rId6"/>
    <p:sldId id="259" r:id="rId7"/>
    <p:sldId id="260" r:id="rId8"/>
    <p:sldId id="262" r:id="rId9"/>
    <p:sldId id="261" r:id="rId10"/>
    <p:sldId id="266"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54BD22-4D23-884E-BFE0-FC48803288EA}">
          <p14:sldIdLst>
            <p14:sldId id="256"/>
            <p14:sldId id="264"/>
            <p14:sldId id="263"/>
            <p14:sldId id="257"/>
            <p14:sldId id="258"/>
            <p14:sldId id="259"/>
            <p14:sldId id="260"/>
            <p14:sldId id="262"/>
            <p14:sldId id="261"/>
            <p14:sldId id="266"/>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78C"/>
    <a:srgbClr val="33A5B1"/>
    <a:srgbClr val="35A2AD"/>
    <a:srgbClr val="3A969B"/>
    <a:srgbClr val="3BADB6"/>
    <a:srgbClr val="3DACB2"/>
    <a:srgbClr val="3CA1A6"/>
    <a:srgbClr val="44B7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6341"/>
  </p:normalViewPr>
  <p:slideViewPr>
    <p:cSldViewPr snapToGrid="0" snapToObjects="1">
      <p:cViewPr varScale="1">
        <p:scale>
          <a:sx n="86" d="100"/>
          <a:sy n="86" d="100"/>
        </p:scale>
        <p:origin x="1032"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23T03:12:22.206"/>
    </inkml:context>
    <inkml:brush xml:id="br0">
      <inkml:brushProperty name="width" value="0.05292" units="cm"/>
      <inkml:brushProperty name="height" value="0.05292" units="cm"/>
      <inkml:brushProperty name="color" value="#FF0000"/>
    </inkml:brush>
  </inkml:definitions>
  <inkml:trace contextRef="#ctx0" brushRef="#br0">14740 15240 0</inkml:trace>
  <inkml:trace contextRef="#ctx0" brushRef="#br0" timeOffset="523">17679 14909 0,'42'0'4,"-1"0"19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74099-616B-124B-8164-11ABD06847B8}" type="datetimeFigureOut">
              <a:rPr lang="en-MA" smtClean="0"/>
              <a:t>03/15/2022</a:t>
            </a:fld>
            <a:endParaRPr lang="en-M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4244B-077A-A643-9945-37247694AFC4}" type="slidenum">
              <a:rPr lang="en-MA" smtClean="0"/>
              <a:t>‹#›</a:t>
            </a:fld>
            <a:endParaRPr lang="en-MA"/>
          </a:p>
        </p:txBody>
      </p:sp>
    </p:spTree>
    <p:extLst>
      <p:ext uri="{BB962C8B-B14F-4D97-AF65-F5344CB8AC3E}">
        <p14:creationId xmlns:p14="http://schemas.microsoft.com/office/powerpoint/2010/main" val="3489840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3/15/2022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6172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35491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0714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8741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3/15/2022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876189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0895927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3340766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35408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97499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3/15/2022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4990099"/>
      </p:ext>
    </p:extLst>
  </p:cSld>
  <p:clrMapOvr>
    <a:masterClrMapping/>
  </p:clrMapOvr>
  <p:extLst>
    <p:ext uri="{DCECCB84-F9BA-43D5-87BE-67443E8EF086}">
      <p15:sldGuideLst xmlns:p15="http://schemas.microsoft.com/office/powerpoint/2012/main">
        <p15:guide id="1" orient="horz" pos="6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3/15/2022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08326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3/15/2022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490939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1056" userDrawn="1">
          <p15:clr>
            <a:srgbClr val="F26B43"/>
          </p15:clr>
        </p15:guide>
        <p15:guide id="8" pos="9600" userDrawn="1">
          <p15:clr>
            <a:srgbClr val="F26B43"/>
          </p15:clr>
        </p15:guide>
        <p15:guide id="9" pos="792" userDrawn="1">
          <p15:clr>
            <a:srgbClr val="F26B43"/>
          </p15:clr>
        </p15:guide>
        <p15:guide id="10" pos="7200" userDrawn="1">
          <p15:clr>
            <a:srgbClr val="F26B43"/>
          </p15:clr>
        </p15:guide>
        <p15:guide id="11" orient="horz" pos="4008" userDrawn="1">
          <p15:clr>
            <a:srgbClr val="F26B43"/>
          </p15:clr>
        </p15:guide>
        <p15:guide id="12" orient="horz" pos="1440" userDrawn="1">
          <p15:clr>
            <a:srgbClr val="F26B43"/>
          </p15:clr>
        </p15:guide>
        <p15:guide id="13" orient="horz" pos="3720" userDrawn="1">
          <p15:clr>
            <a:srgbClr val="F26B43"/>
          </p15:clr>
        </p15:guide>
        <p15:guide id="14" orient="horz" pos="2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7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4545-1A99-E14A-8E39-F123BAE9C3C3}"/>
              </a:ext>
            </a:extLst>
          </p:cNvPr>
          <p:cNvSpPr>
            <a:spLocks noGrp="1"/>
          </p:cNvSpPr>
          <p:nvPr>
            <p:ph type="title"/>
          </p:nvPr>
        </p:nvSpPr>
        <p:spPr>
          <a:xfrm>
            <a:off x="2894761" y="1501544"/>
            <a:ext cx="8187071" cy="4064627"/>
          </a:xfrm>
        </p:spPr>
        <p:txBody>
          <a:bodyPr>
            <a:normAutofit fontScale="90000"/>
          </a:bodyPr>
          <a:lstStyle/>
          <a:p>
            <a:pPr>
              <a:lnSpc>
                <a:spcPct val="100000"/>
              </a:lnSpc>
            </a:pPr>
            <a:r>
              <a:rPr lang="en-MA" sz="5400" b="1" u="sng" dirty="0">
                <a:solidFill>
                  <a:schemeClr val="bg2"/>
                </a:solidFill>
              </a:rPr>
              <a:t> </a:t>
            </a:r>
            <a:r>
              <a:rPr lang="en-MA" sz="5300" b="1" u="sng" dirty="0">
                <a:solidFill>
                  <a:schemeClr val="bg2"/>
                </a:solidFill>
                <a:latin typeface="+mn-lt"/>
                <a:cs typeface="Calibri" panose="020F0502020204030204" pitchFamily="34" charset="0"/>
              </a:rPr>
              <a:t>artificial intelligence in digital marketing and the ethical concerns</a:t>
            </a:r>
            <a:endParaRPr lang="en-MA" sz="5300" dirty="0">
              <a:solidFill>
                <a:schemeClr val="bg2"/>
              </a:solidFill>
              <a:latin typeface="+mn-lt"/>
              <a:cs typeface="Calibri" panose="020F0502020204030204" pitchFamily="34" charset="0"/>
            </a:endParaRPr>
          </a:p>
        </p:txBody>
      </p:sp>
    </p:spTree>
    <p:extLst>
      <p:ext uri="{BB962C8B-B14F-4D97-AF65-F5344CB8AC3E}">
        <p14:creationId xmlns:p14="http://schemas.microsoft.com/office/powerpoint/2010/main" val="192807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87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8B1A-6A80-C24F-B0AC-5DF815654920}"/>
              </a:ext>
            </a:extLst>
          </p:cNvPr>
          <p:cNvSpPr>
            <a:spLocks noGrp="1"/>
          </p:cNvSpPr>
          <p:nvPr>
            <p:ph type="title"/>
          </p:nvPr>
        </p:nvSpPr>
        <p:spPr>
          <a:xfrm>
            <a:off x="1251678" y="382384"/>
            <a:ext cx="10178322" cy="892234"/>
          </a:xfrm>
        </p:spPr>
        <p:txBody>
          <a:bodyPr>
            <a:normAutofit fontScale="90000"/>
          </a:bodyPr>
          <a:lstStyle/>
          <a:p>
            <a:pPr algn="ctr"/>
            <a:r>
              <a:rPr lang="en-IN" dirty="0"/>
              <a:t>HOW CAN WE AVOID THIS PROBLEM?</a:t>
            </a:r>
            <a:br>
              <a:rPr lang="en-IN" dirty="0"/>
            </a:br>
            <a:r>
              <a:rPr lang="en-IN" dirty="0"/>
              <a:t>DATA ANALYSIS METHOD</a:t>
            </a:r>
            <a:endParaRPr lang="en-MA" dirty="0"/>
          </a:p>
        </p:txBody>
      </p:sp>
      <p:sp>
        <p:nvSpPr>
          <p:cNvPr id="3" name="Content Placeholder 2">
            <a:extLst>
              <a:ext uri="{FF2B5EF4-FFF2-40B4-BE49-F238E27FC236}">
                <a16:creationId xmlns:a16="http://schemas.microsoft.com/office/drawing/2014/main" id="{4D4A5D69-7383-8249-B463-00D5DB526CA5}"/>
              </a:ext>
            </a:extLst>
          </p:cNvPr>
          <p:cNvSpPr>
            <a:spLocks noGrp="1"/>
          </p:cNvSpPr>
          <p:nvPr>
            <p:ph idx="1"/>
          </p:nvPr>
        </p:nvSpPr>
        <p:spPr>
          <a:xfrm>
            <a:off x="1251678" y="1588770"/>
            <a:ext cx="10178322" cy="5017769"/>
          </a:xfrm>
        </p:spPr>
        <p:txBody>
          <a:bodyPr>
            <a:normAutofit/>
          </a:bodyPr>
          <a:lstStyle/>
          <a:p>
            <a:endParaRPr lang="en-IN" sz="2800" dirty="0">
              <a:solidFill>
                <a:schemeClr val="tx1"/>
              </a:solidFill>
            </a:endParaRPr>
          </a:p>
          <a:p>
            <a:r>
              <a:rPr lang="en-IN" sz="2800" dirty="0">
                <a:solidFill>
                  <a:schemeClr val="tx1"/>
                </a:solidFill>
              </a:rPr>
              <a:t>If data is biased, there are two ways to avoid the problem</a:t>
            </a:r>
          </a:p>
          <a:p>
            <a:pPr marL="971550" lvl="1" indent="-514350">
              <a:buAutoNum type="arabicPeriod"/>
            </a:pPr>
            <a:r>
              <a:rPr lang="en-IN" sz="2600" dirty="0">
                <a:solidFill>
                  <a:schemeClr val="tx1"/>
                </a:solidFill>
              </a:rPr>
              <a:t>Upsampling/Oversampling</a:t>
            </a:r>
          </a:p>
          <a:p>
            <a:pPr marL="971550" lvl="1" indent="-514350">
              <a:buAutoNum type="arabicPeriod"/>
            </a:pPr>
            <a:r>
              <a:rPr lang="en-IN" sz="2600" dirty="0">
                <a:solidFill>
                  <a:schemeClr val="tx1"/>
                </a:solidFill>
              </a:rPr>
              <a:t>Downsampling/Undersampling</a:t>
            </a:r>
          </a:p>
          <a:p>
            <a:endParaRPr lang="en-MA" sz="2800" dirty="0">
              <a:solidFill>
                <a:schemeClr val="tx1"/>
              </a:solidFill>
            </a:endParaRPr>
          </a:p>
        </p:txBody>
      </p:sp>
    </p:spTree>
    <p:extLst>
      <p:ext uri="{BB962C8B-B14F-4D97-AF65-F5344CB8AC3E}">
        <p14:creationId xmlns:p14="http://schemas.microsoft.com/office/powerpoint/2010/main" val="210947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878C"/>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4A5D69-7383-8249-B463-00D5DB526CA5}"/>
              </a:ext>
            </a:extLst>
          </p:cNvPr>
          <p:cNvSpPr>
            <a:spLocks noGrp="1"/>
          </p:cNvSpPr>
          <p:nvPr>
            <p:ph sz="half" idx="1"/>
          </p:nvPr>
        </p:nvSpPr>
        <p:spPr>
          <a:xfrm>
            <a:off x="795662" y="710214"/>
            <a:ext cx="4800600" cy="5195286"/>
          </a:xfrm>
        </p:spPr>
        <p:txBody>
          <a:bodyPr>
            <a:normAutofit/>
          </a:bodyPr>
          <a:lstStyle/>
          <a:p>
            <a:pPr marL="457200" lvl="1" indent="0">
              <a:buNone/>
            </a:pPr>
            <a:r>
              <a:rPr lang="en-IN" sz="2000" b="1" dirty="0">
                <a:solidFill>
                  <a:schemeClr val="tx1"/>
                </a:solidFill>
              </a:rPr>
              <a:t>Upsampling/Oversampling:</a:t>
            </a:r>
          </a:p>
          <a:p>
            <a:pPr marL="457200" lvl="1" indent="0">
              <a:buNone/>
            </a:pPr>
            <a:r>
              <a:rPr lang="en-US" sz="2000" i="0" dirty="0">
                <a:solidFill>
                  <a:schemeClr val="tx1">
                    <a:lumMod val="95000"/>
                    <a:lumOff val="5000"/>
                  </a:schemeClr>
                </a:solidFill>
                <a:effectLst/>
              </a:rPr>
              <a:t>In oversampling, we increase the number of samples in minority class to match up to the number of samples of the majority class.</a:t>
            </a:r>
            <a:endParaRPr lang="en-IN" sz="2000" dirty="0">
              <a:solidFill>
                <a:schemeClr val="tx1">
                  <a:lumMod val="95000"/>
                  <a:lumOff val="5000"/>
                </a:schemeClr>
              </a:solidFill>
            </a:endParaRPr>
          </a:p>
          <a:p>
            <a:pPr marL="457200" lvl="1" indent="0">
              <a:buNone/>
            </a:pPr>
            <a:endParaRPr lang="en-IN" sz="2000" dirty="0">
              <a:solidFill>
                <a:schemeClr val="tx1"/>
              </a:solidFill>
            </a:endParaRPr>
          </a:p>
          <a:p>
            <a:pPr marL="457200" lvl="1" indent="0">
              <a:buNone/>
            </a:pPr>
            <a:endParaRPr lang="en-IN" sz="2000" dirty="0">
              <a:solidFill>
                <a:schemeClr val="tx1"/>
              </a:solidFill>
            </a:endParaRPr>
          </a:p>
        </p:txBody>
      </p:sp>
      <p:sp>
        <p:nvSpPr>
          <p:cNvPr id="7" name="Content Placeholder 6">
            <a:extLst>
              <a:ext uri="{FF2B5EF4-FFF2-40B4-BE49-F238E27FC236}">
                <a16:creationId xmlns:a16="http://schemas.microsoft.com/office/drawing/2014/main" id="{7B7812F1-3BC8-4392-BA2E-F3D3F0FA66B4}"/>
              </a:ext>
            </a:extLst>
          </p:cNvPr>
          <p:cNvSpPr>
            <a:spLocks noGrp="1"/>
          </p:cNvSpPr>
          <p:nvPr>
            <p:ph sz="half" idx="2"/>
          </p:nvPr>
        </p:nvSpPr>
        <p:spPr>
          <a:xfrm>
            <a:off x="6727726" y="732408"/>
            <a:ext cx="4800600" cy="3619500"/>
          </a:xfrm>
        </p:spPr>
        <p:txBody>
          <a:bodyPr/>
          <a:lstStyle/>
          <a:p>
            <a:pPr marL="0" indent="0">
              <a:buNone/>
            </a:pPr>
            <a:r>
              <a:rPr lang="en-IN" b="1" dirty="0">
                <a:solidFill>
                  <a:schemeClr val="tx1"/>
                </a:solidFill>
              </a:rPr>
              <a:t>Downsampling/Undersampling:</a:t>
            </a:r>
          </a:p>
          <a:p>
            <a:pPr marL="0" indent="0">
              <a:buNone/>
            </a:pPr>
            <a:r>
              <a:rPr lang="en-US" b="0" i="0" dirty="0">
                <a:solidFill>
                  <a:schemeClr val="tx1">
                    <a:lumMod val="95000"/>
                    <a:lumOff val="5000"/>
                  </a:schemeClr>
                </a:solidFill>
                <a:effectLst/>
              </a:rPr>
              <a:t>In undersampling, we </a:t>
            </a:r>
            <a:r>
              <a:rPr lang="en-US" i="0" dirty="0">
                <a:solidFill>
                  <a:schemeClr val="tx1">
                    <a:lumMod val="95000"/>
                    <a:lumOff val="5000"/>
                  </a:schemeClr>
                </a:solidFill>
                <a:effectLst/>
              </a:rPr>
              <a:t>decrease</a:t>
            </a:r>
            <a:r>
              <a:rPr lang="en-US" b="0" i="0" dirty="0">
                <a:solidFill>
                  <a:schemeClr val="tx1">
                    <a:lumMod val="95000"/>
                    <a:lumOff val="5000"/>
                  </a:schemeClr>
                </a:solidFill>
                <a:effectLst/>
              </a:rPr>
              <a:t> the number of samples in the majority class to match the number of samples of the minority class.</a:t>
            </a:r>
            <a:endParaRPr lang="en-IN" sz="2000" b="1" dirty="0">
              <a:solidFill>
                <a:schemeClr val="tx1">
                  <a:lumMod val="95000"/>
                  <a:lumOff val="5000"/>
                </a:schemeClr>
              </a:solidFill>
            </a:endParaRPr>
          </a:p>
        </p:txBody>
      </p:sp>
      <p:pic>
        <p:nvPicPr>
          <p:cNvPr id="9" name="Picture 8" descr="Chart, diagram&#10;&#10;Description automatically generated">
            <a:extLst>
              <a:ext uri="{FF2B5EF4-FFF2-40B4-BE49-F238E27FC236}">
                <a16:creationId xmlns:a16="http://schemas.microsoft.com/office/drawing/2014/main" id="{5F864841-348D-4F2C-A039-41B5514BFB1A}"/>
              </a:ext>
            </a:extLst>
          </p:cNvPr>
          <p:cNvPicPr>
            <a:picLocks noChangeAspect="1"/>
          </p:cNvPicPr>
          <p:nvPr/>
        </p:nvPicPr>
        <p:blipFill>
          <a:blip r:embed="rId2"/>
          <a:stretch>
            <a:fillRect/>
          </a:stretch>
        </p:blipFill>
        <p:spPr>
          <a:xfrm>
            <a:off x="1155207" y="2868373"/>
            <a:ext cx="4940793" cy="2609666"/>
          </a:xfrm>
          <a:prstGeom prst="rect">
            <a:avLst/>
          </a:prstGeom>
        </p:spPr>
      </p:pic>
      <p:pic>
        <p:nvPicPr>
          <p:cNvPr id="11" name="Picture 10" descr="Diagram&#10;&#10;Description automatically generated">
            <a:extLst>
              <a:ext uri="{FF2B5EF4-FFF2-40B4-BE49-F238E27FC236}">
                <a16:creationId xmlns:a16="http://schemas.microsoft.com/office/drawing/2014/main" id="{0E284621-E749-405F-BC85-6672E2154B09}"/>
              </a:ext>
            </a:extLst>
          </p:cNvPr>
          <p:cNvPicPr>
            <a:picLocks noChangeAspect="1"/>
          </p:cNvPicPr>
          <p:nvPr/>
        </p:nvPicPr>
        <p:blipFill>
          <a:blip r:embed="rId3"/>
          <a:stretch>
            <a:fillRect/>
          </a:stretch>
        </p:blipFill>
        <p:spPr>
          <a:xfrm>
            <a:off x="6803928" y="2852878"/>
            <a:ext cx="5052942" cy="2625161"/>
          </a:xfrm>
          <a:prstGeom prst="rect">
            <a:avLst/>
          </a:prstGeom>
        </p:spPr>
      </p:pic>
    </p:spTree>
    <p:extLst>
      <p:ext uri="{BB962C8B-B14F-4D97-AF65-F5344CB8AC3E}">
        <p14:creationId xmlns:p14="http://schemas.microsoft.com/office/powerpoint/2010/main" val="59379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87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C5E6-2501-2047-8A6C-368BC11825CC}"/>
              </a:ext>
            </a:extLst>
          </p:cNvPr>
          <p:cNvSpPr>
            <a:spLocks noGrp="1"/>
          </p:cNvSpPr>
          <p:nvPr>
            <p:ph type="title"/>
          </p:nvPr>
        </p:nvSpPr>
        <p:spPr>
          <a:xfrm>
            <a:off x="1251678" y="382387"/>
            <a:ext cx="10178322" cy="1384392"/>
          </a:xfrm>
        </p:spPr>
        <p:txBody>
          <a:bodyPr>
            <a:normAutofit/>
          </a:bodyPr>
          <a:lstStyle/>
          <a:p>
            <a:pPr algn="ctr"/>
            <a:r>
              <a:rPr lang="en-IN" b="1" dirty="0"/>
              <a:t>conclusion</a:t>
            </a:r>
            <a:endParaRPr lang="en-MA" dirty="0"/>
          </a:p>
        </p:txBody>
      </p:sp>
      <p:sp>
        <p:nvSpPr>
          <p:cNvPr id="3" name="Content Placeholder 2">
            <a:extLst>
              <a:ext uri="{FF2B5EF4-FFF2-40B4-BE49-F238E27FC236}">
                <a16:creationId xmlns:a16="http://schemas.microsoft.com/office/drawing/2014/main" id="{018D5E30-92D3-264A-8511-B6646712FC70}"/>
              </a:ext>
            </a:extLst>
          </p:cNvPr>
          <p:cNvSpPr>
            <a:spLocks noGrp="1"/>
          </p:cNvSpPr>
          <p:nvPr>
            <p:ph idx="1"/>
          </p:nvPr>
        </p:nvSpPr>
        <p:spPr>
          <a:xfrm>
            <a:off x="923204" y="1660247"/>
            <a:ext cx="8904377" cy="1908576"/>
          </a:xfrm>
        </p:spPr>
        <p:txBody>
          <a:bodyPr>
            <a:normAutofit fontScale="92500" lnSpcReduction="10000"/>
          </a:bodyPr>
          <a:lstStyle/>
          <a:p>
            <a:pPr marL="0" indent="0" algn="ctr">
              <a:buNone/>
            </a:pPr>
            <a:r>
              <a:rPr lang="en-IN" sz="12800" b="1" dirty="0">
                <a:solidFill>
                  <a:schemeClr val="tx1"/>
                </a:solidFill>
              </a:rPr>
              <a:t>	</a:t>
            </a:r>
            <a:endParaRPr lang="en-MA" sz="3600" dirty="0">
              <a:latin typeface="Arial Rounded MT Bold" panose="020F0704030504030204" pitchFamily="34" charset="77"/>
            </a:endParaRPr>
          </a:p>
        </p:txBody>
      </p:sp>
      <p:sp>
        <p:nvSpPr>
          <p:cNvPr id="4" name="TextBox 3">
            <a:extLst>
              <a:ext uri="{FF2B5EF4-FFF2-40B4-BE49-F238E27FC236}">
                <a16:creationId xmlns:a16="http://schemas.microsoft.com/office/drawing/2014/main" id="{8C7D2B57-2AEC-4C18-86FE-407D482C69D6}"/>
              </a:ext>
            </a:extLst>
          </p:cNvPr>
          <p:cNvSpPr txBox="1"/>
          <p:nvPr/>
        </p:nvSpPr>
        <p:spPr>
          <a:xfrm>
            <a:off x="1251678" y="1808695"/>
            <a:ext cx="9315708" cy="3785652"/>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chemeClr val="tx1">
                    <a:lumMod val="95000"/>
                    <a:lumOff val="5000"/>
                  </a:schemeClr>
                </a:solidFill>
                <a:effectLst/>
              </a:rPr>
              <a:t>There are many benefits associated with AI when it comes to marketing, including improved product and content recommendations, better social engagement, better customer service, and improved search. </a:t>
            </a:r>
          </a:p>
          <a:p>
            <a:pPr marL="285750" indent="-285750">
              <a:buFont typeface="Arial" panose="020B0604020202020204" pitchFamily="34" charset="0"/>
              <a:buChar char="•"/>
            </a:pPr>
            <a:r>
              <a:rPr lang="en-US" sz="2400" b="0" i="0" dirty="0">
                <a:solidFill>
                  <a:schemeClr val="tx1">
                    <a:lumMod val="95000"/>
                    <a:lumOff val="5000"/>
                  </a:schemeClr>
                </a:solidFill>
                <a:effectLst/>
              </a:rPr>
              <a:t>However, marketers should be sure to use AI wisely in order to avoid losing of consumer trust. This includes transparency when it comes to data collection and use, as well as implementing responsible marketing tactics.</a:t>
            </a:r>
          </a:p>
          <a:p>
            <a:pPr marL="285750" indent="-285750">
              <a:buFont typeface="Arial" panose="020B0604020202020204" pitchFamily="34" charset="0"/>
              <a:buChar char="•"/>
            </a:pPr>
            <a:r>
              <a:rPr lang="en-US" sz="2400" b="0" i="0" dirty="0">
                <a:solidFill>
                  <a:schemeClr val="tx1">
                    <a:lumMod val="95000"/>
                    <a:lumOff val="5000"/>
                  </a:schemeClr>
                </a:solidFill>
                <a:effectLst/>
              </a:rPr>
              <a:t>Although the risks associated with it, artificial intelligence is here to stay, and it is sure to </a:t>
            </a:r>
            <a:r>
              <a:rPr lang="en-US" sz="2400" dirty="0">
                <a:solidFill>
                  <a:schemeClr val="tx1">
                    <a:lumMod val="95000"/>
                    <a:lumOff val="5000"/>
                  </a:schemeClr>
                </a:solidFill>
              </a:rPr>
              <a:t>continue to shape marketing</a:t>
            </a:r>
            <a:r>
              <a:rPr lang="en-US" sz="2400" b="0" i="0" dirty="0">
                <a:solidFill>
                  <a:schemeClr val="tx1">
                    <a:lumMod val="95000"/>
                    <a:lumOff val="5000"/>
                  </a:schemeClr>
                </a:solidFill>
                <a:effectLst/>
              </a:rPr>
              <a:t> in the future.</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3440137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87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C5E6-2501-2047-8A6C-368BC11825CC}"/>
              </a:ext>
            </a:extLst>
          </p:cNvPr>
          <p:cNvSpPr>
            <a:spLocks noGrp="1"/>
          </p:cNvSpPr>
          <p:nvPr>
            <p:ph type="title"/>
          </p:nvPr>
        </p:nvSpPr>
        <p:spPr>
          <a:xfrm>
            <a:off x="1251678" y="382387"/>
            <a:ext cx="10178322" cy="1384392"/>
          </a:xfrm>
        </p:spPr>
        <p:txBody>
          <a:bodyPr>
            <a:normAutofit/>
          </a:bodyPr>
          <a:lstStyle/>
          <a:p>
            <a:pPr algn="ctr"/>
            <a:r>
              <a:rPr lang="en-IN" b="1" dirty="0"/>
              <a:t>references</a:t>
            </a:r>
            <a:endParaRPr lang="en-MA" dirty="0"/>
          </a:p>
        </p:txBody>
      </p:sp>
      <p:sp>
        <p:nvSpPr>
          <p:cNvPr id="3" name="Content Placeholder 2">
            <a:extLst>
              <a:ext uri="{FF2B5EF4-FFF2-40B4-BE49-F238E27FC236}">
                <a16:creationId xmlns:a16="http://schemas.microsoft.com/office/drawing/2014/main" id="{018D5E30-92D3-264A-8511-B6646712FC70}"/>
              </a:ext>
            </a:extLst>
          </p:cNvPr>
          <p:cNvSpPr>
            <a:spLocks noGrp="1"/>
          </p:cNvSpPr>
          <p:nvPr>
            <p:ph idx="1"/>
          </p:nvPr>
        </p:nvSpPr>
        <p:spPr>
          <a:xfrm>
            <a:off x="923204" y="1660247"/>
            <a:ext cx="8904377" cy="1908576"/>
          </a:xfrm>
        </p:spPr>
        <p:txBody>
          <a:bodyPr>
            <a:normAutofit fontScale="92500" lnSpcReduction="10000"/>
          </a:bodyPr>
          <a:lstStyle/>
          <a:p>
            <a:pPr marL="0" indent="0" algn="ctr">
              <a:buNone/>
            </a:pPr>
            <a:r>
              <a:rPr lang="en-IN" sz="12800" b="1" dirty="0">
                <a:solidFill>
                  <a:schemeClr val="tx1"/>
                </a:solidFill>
              </a:rPr>
              <a:t>	</a:t>
            </a:r>
            <a:endParaRPr lang="en-MA" sz="3600" dirty="0">
              <a:latin typeface="Arial Rounded MT Bold" panose="020F0704030504030204" pitchFamily="34" charset="77"/>
            </a:endParaRPr>
          </a:p>
        </p:txBody>
      </p:sp>
      <p:sp>
        <p:nvSpPr>
          <p:cNvPr id="4" name="TextBox 3">
            <a:extLst>
              <a:ext uri="{FF2B5EF4-FFF2-40B4-BE49-F238E27FC236}">
                <a16:creationId xmlns:a16="http://schemas.microsoft.com/office/drawing/2014/main" id="{B6619E67-02E4-4FF1-AF19-0E3B6593E1AA}"/>
              </a:ext>
            </a:extLst>
          </p:cNvPr>
          <p:cNvSpPr txBox="1"/>
          <p:nvPr/>
        </p:nvSpPr>
        <p:spPr>
          <a:xfrm>
            <a:off x="1589103" y="1882067"/>
            <a:ext cx="8611340" cy="313932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IN" sz="2400" b="0" i="0" dirty="0">
                <a:solidFill>
                  <a:srgbClr val="000000"/>
                </a:solidFill>
                <a:effectLst/>
                <a:latin typeface="ff9"/>
              </a:rPr>
              <a:t>Charles Elkan, 2013, “Predictive analytics and data mining”, University of California, San Diego. </a:t>
            </a:r>
          </a:p>
          <a:p>
            <a:pPr marL="285750" indent="-285750" algn="l">
              <a:lnSpc>
                <a:spcPct val="150000"/>
              </a:lnSpc>
              <a:buFont typeface="Arial" panose="020B0604020202020204" pitchFamily="34" charset="0"/>
              <a:buChar char="•"/>
            </a:pPr>
            <a:r>
              <a:rPr lang="en-IN" sz="2400" b="0" i="0" dirty="0">
                <a:solidFill>
                  <a:srgbClr val="000000"/>
                </a:solidFill>
                <a:effectLst/>
                <a:latin typeface="ff9"/>
              </a:rPr>
              <a:t>Eric Siegel, 2016, “Predictive Analytics”, John Willey </a:t>
            </a:r>
            <a:r>
              <a:rPr lang="en-IN" sz="2400" b="0" i="0" dirty="0">
                <a:solidFill>
                  <a:srgbClr val="000000"/>
                </a:solidFill>
                <a:effectLst/>
                <a:latin typeface="ff3"/>
              </a:rPr>
              <a:t>and Sons Ltd. </a:t>
            </a:r>
          </a:p>
          <a:p>
            <a:pPr marL="285750" indent="-285750" algn="l">
              <a:lnSpc>
                <a:spcPct val="150000"/>
              </a:lnSpc>
              <a:buFont typeface="Arial" panose="020B0604020202020204" pitchFamily="34" charset="0"/>
              <a:buChar char="•"/>
            </a:pPr>
            <a:r>
              <a:rPr lang="en-IN" sz="2400" b="0" i="0" dirty="0">
                <a:solidFill>
                  <a:srgbClr val="000000"/>
                </a:solidFill>
                <a:effectLst/>
                <a:latin typeface="ff3"/>
              </a:rPr>
              <a:t>Ch</a:t>
            </a:r>
            <a:r>
              <a:rPr lang="en-IN" sz="2400" b="0" i="0" dirty="0">
                <a:solidFill>
                  <a:srgbClr val="000000"/>
                </a:solidFill>
                <a:effectLst/>
                <a:latin typeface="ff9"/>
              </a:rPr>
              <a:t>arles </a:t>
            </a:r>
            <a:r>
              <a:rPr lang="en-IN" sz="2400" b="0" i="0" dirty="0" err="1">
                <a:solidFill>
                  <a:srgbClr val="000000"/>
                </a:solidFill>
                <a:effectLst/>
                <a:latin typeface="ff9"/>
              </a:rPr>
              <a:t>Nyce</a:t>
            </a:r>
            <a:r>
              <a:rPr lang="en-IN" sz="2400" b="0" i="0" dirty="0">
                <a:solidFill>
                  <a:srgbClr val="000000"/>
                </a:solidFill>
                <a:effectLst/>
                <a:latin typeface="ff9"/>
              </a:rPr>
              <a:t>, 2007, “Predictive Analytics White Paper”, </a:t>
            </a:r>
            <a:r>
              <a:rPr lang="en-IN" sz="2400" b="0" i="0" dirty="0">
                <a:solidFill>
                  <a:srgbClr val="000000"/>
                </a:solidFill>
                <a:effectLst/>
                <a:latin typeface="ff3"/>
              </a:rPr>
              <a:t>American Institute of CPCU/IIA. </a:t>
            </a:r>
          </a:p>
          <a:p>
            <a:endParaRPr lang="en-IN" dirty="0"/>
          </a:p>
        </p:txBody>
      </p:sp>
    </p:spTree>
    <p:extLst>
      <p:ext uri="{BB962C8B-B14F-4D97-AF65-F5344CB8AC3E}">
        <p14:creationId xmlns:p14="http://schemas.microsoft.com/office/powerpoint/2010/main" val="226899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87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1DF9-B8A8-F241-A97D-568EB7AFC7DF}"/>
              </a:ext>
            </a:extLst>
          </p:cNvPr>
          <p:cNvSpPr>
            <a:spLocks noGrp="1"/>
          </p:cNvSpPr>
          <p:nvPr>
            <p:ph type="title"/>
          </p:nvPr>
        </p:nvSpPr>
        <p:spPr>
          <a:xfrm>
            <a:off x="2894329" y="902970"/>
            <a:ext cx="8869681" cy="4888325"/>
          </a:xfrm>
        </p:spPr>
        <p:txBody>
          <a:bodyPr>
            <a:normAutofit/>
          </a:bodyPr>
          <a:lstStyle/>
          <a:p>
            <a:br>
              <a:rPr lang="en-MA" b="1" u="sng" dirty="0">
                <a:solidFill>
                  <a:schemeClr val="bg2"/>
                </a:solidFill>
              </a:rPr>
            </a:br>
            <a:endParaRPr lang="en-MA" dirty="0">
              <a:solidFill>
                <a:schemeClr val="bg2"/>
              </a:solidFill>
            </a:endParaRPr>
          </a:p>
        </p:txBody>
      </p:sp>
      <p:sp>
        <p:nvSpPr>
          <p:cNvPr id="8" name="TextBox 7">
            <a:extLst>
              <a:ext uri="{FF2B5EF4-FFF2-40B4-BE49-F238E27FC236}">
                <a16:creationId xmlns:a16="http://schemas.microsoft.com/office/drawing/2014/main" id="{679B4FB3-8652-426F-976B-5A539D6D67CC}"/>
              </a:ext>
            </a:extLst>
          </p:cNvPr>
          <p:cNvSpPr txBox="1"/>
          <p:nvPr/>
        </p:nvSpPr>
        <p:spPr>
          <a:xfrm>
            <a:off x="3048740" y="3246553"/>
            <a:ext cx="6094520" cy="646331"/>
          </a:xfrm>
          <a:prstGeom prst="rect">
            <a:avLst/>
          </a:prstGeom>
          <a:noFill/>
        </p:spPr>
        <p:txBody>
          <a:bodyPr wrap="square">
            <a:spAutoFit/>
          </a:bodyPr>
          <a:lstStyle/>
          <a:p>
            <a:r>
              <a:rPr lang="en-MA" sz="3600" b="1" u="sng" dirty="0">
                <a:solidFill>
                  <a:schemeClr val="bg2"/>
                </a:solidFill>
              </a:rPr>
              <a:t>AI and</a:t>
            </a:r>
            <a:r>
              <a:rPr lang="en-IN" sz="3600" b="1" u="sng" dirty="0">
                <a:solidFill>
                  <a:schemeClr val="bg2"/>
                </a:solidFill>
              </a:rPr>
              <a:t> Predictive Analytics</a:t>
            </a:r>
            <a:endParaRPr lang="en-IN" sz="3600" dirty="0"/>
          </a:p>
        </p:txBody>
      </p:sp>
      <p:sp>
        <p:nvSpPr>
          <p:cNvPr id="12" name="TextBox 11">
            <a:extLst>
              <a:ext uri="{FF2B5EF4-FFF2-40B4-BE49-F238E27FC236}">
                <a16:creationId xmlns:a16="http://schemas.microsoft.com/office/drawing/2014/main" id="{5112B2CC-3EF8-40EE-A2BA-CC9B85AB69C9}"/>
              </a:ext>
            </a:extLst>
          </p:cNvPr>
          <p:cNvSpPr txBox="1"/>
          <p:nvPr/>
        </p:nvSpPr>
        <p:spPr>
          <a:xfrm>
            <a:off x="8833282" y="5433134"/>
            <a:ext cx="1798890" cy="646331"/>
          </a:xfrm>
          <a:prstGeom prst="rect">
            <a:avLst/>
          </a:prstGeom>
          <a:noFill/>
        </p:spPr>
        <p:txBody>
          <a:bodyPr wrap="none" rtlCol="0">
            <a:spAutoFit/>
          </a:bodyPr>
          <a:lstStyle/>
          <a:p>
            <a:r>
              <a:rPr lang="en-IN" dirty="0">
                <a:solidFill>
                  <a:schemeClr val="bg1">
                    <a:lumMod val="95000"/>
                    <a:lumOff val="5000"/>
                  </a:schemeClr>
                </a:solidFill>
              </a:rPr>
              <a:t>Tarun Tatakuntala</a:t>
            </a:r>
          </a:p>
          <a:p>
            <a:r>
              <a:rPr lang="en-IN" dirty="0">
                <a:solidFill>
                  <a:schemeClr val="bg1">
                    <a:lumMod val="95000"/>
                    <a:lumOff val="5000"/>
                  </a:schemeClr>
                </a:solidFill>
              </a:rPr>
              <a:t>B1231849</a:t>
            </a:r>
          </a:p>
        </p:txBody>
      </p:sp>
    </p:spTree>
    <p:extLst>
      <p:ext uri="{BB962C8B-B14F-4D97-AF65-F5344CB8AC3E}">
        <p14:creationId xmlns:p14="http://schemas.microsoft.com/office/powerpoint/2010/main" val="167567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87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6ECB-329C-2E43-A4AA-3F78A115305C}"/>
              </a:ext>
            </a:extLst>
          </p:cNvPr>
          <p:cNvSpPr>
            <a:spLocks noGrp="1"/>
          </p:cNvSpPr>
          <p:nvPr>
            <p:ph type="title"/>
          </p:nvPr>
        </p:nvSpPr>
        <p:spPr>
          <a:xfrm>
            <a:off x="1251678" y="152399"/>
            <a:ext cx="10178322" cy="906088"/>
          </a:xfrm>
        </p:spPr>
        <p:txBody>
          <a:bodyPr>
            <a:normAutofit/>
          </a:bodyPr>
          <a:lstStyle/>
          <a:p>
            <a:pPr algn="ctr"/>
            <a:r>
              <a:rPr lang="en-IN" dirty="0"/>
              <a:t>MAIN goals of marketing</a:t>
            </a:r>
            <a:endParaRPr lang="en-MA" dirty="0"/>
          </a:p>
        </p:txBody>
      </p:sp>
      <p:sp>
        <p:nvSpPr>
          <p:cNvPr id="4" name="TextBox 3">
            <a:extLst>
              <a:ext uri="{FF2B5EF4-FFF2-40B4-BE49-F238E27FC236}">
                <a16:creationId xmlns:a16="http://schemas.microsoft.com/office/drawing/2014/main" id="{2D2925A9-A6F2-4D44-81DB-A50B0C35EB14}"/>
              </a:ext>
            </a:extLst>
          </p:cNvPr>
          <p:cNvSpPr txBox="1">
            <a:spLocks/>
          </p:cNvSpPr>
          <p:nvPr/>
        </p:nvSpPr>
        <p:spPr>
          <a:xfrm>
            <a:off x="6608619" y="1681377"/>
            <a:ext cx="5140035" cy="5262226"/>
          </a:xfrm>
          <a:prstGeom prst="rect">
            <a:avLst/>
          </a:prstGeom>
          <a:noFill/>
        </p:spPr>
        <p:txBody>
          <a:bodyPr wrap="square" rtlCol="0">
            <a:normAutofit/>
          </a:bodyPr>
          <a:lstStyle/>
          <a:p>
            <a:endParaRPr lang="en-MA" sz="2400" u="sng" dirty="0"/>
          </a:p>
        </p:txBody>
      </p:sp>
      <p:sp>
        <p:nvSpPr>
          <p:cNvPr id="8" name="TextBox 7">
            <a:extLst>
              <a:ext uri="{FF2B5EF4-FFF2-40B4-BE49-F238E27FC236}">
                <a16:creationId xmlns:a16="http://schemas.microsoft.com/office/drawing/2014/main" id="{6B7027E9-0825-4F18-B525-1155B11CC04A}"/>
              </a:ext>
            </a:extLst>
          </p:cNvPr>
          <p:cNvSpPr txBox="1"/>
          <p:nvPr/>
        </p:nvSpPr>
        <p:spPr>
          <a:xfrm>
            <a:off x="1529178" y="2405796"/>
            <a:ext cx="7233082" cy="2092881"/>
          </a:xfrm>
          <a:prstGeom prst="rect">
            <a:avLst/>
          </a:prstGeom>
          <a:noFill/>
        </p:spPr>
        <p:txBody>
          <a:bodyPr wrap="square">
            <a:spAutoFit/>
          </a:bodyPr>
          <a:lstStyle/>
          <a:p>
            <a:pPr marL="285750" indent="-285750">
              <a:buFont typeface="Arial" panose="020B0604020202020204" pitchFamily="34" charset="0"/>
              <a:buChar char="•"/>
            </a:pPr>
            <a:r>
              <a:rPr lang="en-IN" sz="2800" dirty="0"/>
              <a:t>Marketing products to reach the customers</a:t>
            </a:r>
          </a:p>
          <a:p>
            <a:pPr marL="285750" indent="-285750">
              <a:buFont typeface="Arial" panose="020B0604020202020204" pitchFamily="34" charset="0"/>
              <a:buChar char="•"/>
            </a:pPr>
            <a:r>
              <a:rPr lang="en-IN" sz="2800" dirty="0"/>
              <a:t>Customer Experience</a:t>
            </a:r>
          </a:p>
          <a:p>
            <a:pPr marL="285750" indent="-285750">
              <a:buFont typeface="Arial" panose="020B0604020202020204" pitchFamily="34" charset="0"/>
              <a:buChar char="•"/>
            </a:pPr>
            <a:r>
              <a:rPr lang="en-IN" sz="2800" dirty="0"/>
              <a:t>Sales of the product</a:t>
            </a:r>
          </a:p>
          <a:p>
            <a:pPr marL="285750" indent="-285750">
              <a:buFont typeface="Arial" panose="020B0604020202020204" pitchFamily="34" charset="0"/>
              <a:buChar char="•"/>
            </a:pPr>
            <a:r>
              <a:rPr lang="en-IN" sz="2800" dirty="0"/>
              <a:t>Targeting correct customers</a:t>
            </a:r>
          </a:p>
          <a:p>
            <a:endParaRPr lang="en-IN" dirty="0"/>
          </a:p>
        </p:txBody>
      </p:sp>
    </p:spTree>
    <p:extLst>
      <p:ext uri="{BB962C8B-B14F-4D97-AF65-F5344CB8AC3E}">
        <p14:creationId xmlns:p14="http://schemas.microsoft.com/office/powerpoint/2010/main" val="233236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87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497F-2133-F843-BED5-003E17FCF8B4}"/>
              </a:ext>
            </a:extLst>
          </p:cNvPr>
          <p:cNvSpPr>
            <a:spLocks noGrp="1"/>
          </p:cNvSpPr>
          <p:nvPr>
            <p:ph type="title"/>
          </p:nvPr>
        </p:nvSpPr>
        <p:spPr>
          <a:xfrm>
            <a:off x="1251678" y="382387"/>
            <a:ext cx="10178322" cy="774903"/>
          </a:xfrm>
        </p:spPr>
        <p:txBody>
          <a:bodyPr>
            <a:normAutofit fontScale="90000"/>
          </a:bodyPr>
          <a:lstStyle/>
          <a:p>
            <a:pPr algn="ctr"/>
            <a:r>
              <a:rPr lang="en-IN" dirty="0"/>
              <a:t>AI applications in MARKETING</a:t>
            </a:r>
            <a:endParaRPr lang="en-MA" dirty="0"/>
          </a:p>
        </p:txBody>
      </p:sp>
      <p:sp>
        <p:nvSpPr>
          <p:cNvPr id="3" name="Content Placeholder 2">
            <a:extLst>
              <a:ext uri="{FF2B5EF4-FFF2-40B4-BE49-F238E27FC236}">
                <a16:creationId xmlns:a16="http://schemas.microsoft.com/office/drawing/2014/main" id="{0102EA7D-235E-C443-BF9B-92798EB0219C}"/>
              </a:ext>
            </a:extLst>
          </p:cNvPr>
          <p:cNvSpPr>
            <a:spLocks noGrp="1"/>
          </p:cNvSpPr>
          <p:nvPr>
            <p:ph idx="1"/>
          </p:nvPr>
        </p:nvSpPr>
        <p:spPr>
          <a:xfrm>
            <a:off x="1464742" y="1971041"/>
            <a:ext cx="10178322" cy="4886959"/>
          </a:xfrm>
        </p:spPr>
        <p:txBody>
          <a:bodyPr>
            <a:normAutofit/>
          </a:bodyPr>
          <a:lstStyle/>
          <a:p>
            <a:pPr>
              <a:lnSpc>
                <a:spcPct val="100000"/>
              </a:lnSpc>
            </a:pPr>
            <a:r>
              <a:rPr lang="en-IN" sz="2400" dirty="0">
                <a:solidFill>
                  <a:schemeClr val="tx1">
                    <a:lumMod val="95000"/>
                    <a:lumOff val="5000"/>
                  </a:schemeClr>
                </a:solidFill>
              </a:rPr>
              <a:t>Recommender systems</a:t>
            </a:r>
          </a:p>
          <a:p>
            <a:pPr>
              <a:lnSpc>
                <a:spcPct val="100000"/>
              </a:lnSpc>
            </a:pPr>
            <a:r>
              <a:rPr lang="en-IN" sz="2400" dirty="0">
                <a:solidFill>
                  <a:schemeClr val="tx1">
                    <a:lumMod val="95000"/>
                    <a:lumOff val="5000"/>
                  </a:schemeClr>
                </a:solidFill>
              </a:rPr>
              <a:t>Predictive Analytics</a:t>
            </a:r>
          </a:p>
          <a:p>
            <a:pPr>
              <a:lnSpc>
                <a:spcPct val="100000"/>
              </a:lnSpc>
            </a:pPr>
            <a:r>
              <a:rPr lang="en-IN" sz="2400" dirty="0">
                <a:solidFill>
                  <a:schemeClr val="tx1">
                    <a:lumMod val="95000"/>
                    <a:lumOff val="5000"/>
                  </a:schemeClr>
                </a:solidFill>
              </a:rPr>
              <a:t>Conversational Chatbots</a:t>
            </a:r>
          </a:p>
          <a:p>
            <a:pPr>
              <a:lnSpc>
                <a:spcPct val="100000"/>
              </a:lnSpc>
            </a:pPr>
            <a:r>
              <a:rPr lang="en-IN" sz="2400" dirty="0">
                <a:solidFill>
                  <a:schemeClr val="tx1">
                    <a:lumMod val="95000"/>
                    <a:lumOff val="5000"/>
                  </a:schemeClr>
                </a:solidFill>
              </a:rPr>
              <a:t>Computer vision</a:t>
            </a:r>
            <a:endParaRPr lang="en-MA" sz="2800" dirty="0">
              <a:solidFill>
                <a:schemeClr val="tx1">
                  <a:lumMod val="85000"/>
                  <a:lumOff val="15000"/>
                </a:schemeClr>
              </a:solidFill>
            </a:endParaRPr>
          </a:p>
          <a:p>
            <a:pPr marL="0" indent="0">
              <a:lnSpc>
                <a:spcPct val="150000"/>
              </a:lnSpc>
              <a:buNone/>
            </a:pPr>
            <a:endParaRPr lang="en-MA" sz="2800" dirty="0">
              <a:solidFill>
                <a:schemeClr val="tx1">
                  <a:lumMod val="85000"/>
                  <a:lumOff val="15000"/>
                </a:schemeClr>
              </a:solidFill>
            </a:endParaRPr>
          </a:p>
          <a:p>
            <a:pPr marL="0" indent="0">
              <a:lnSpc>
                <a:spcPct val="150000"/>
              </a:lnSpc>
              <a:buNone/>
            </a:pPr>
            <a:endParaRPr lang="en-MA" sz="2800" dirty="0">
              <a:solidFill>
                <a:schemeClr val="tx1">
                  <a:lumMod val="85000"/>
                  <a:lumOff val="15000"/>
                </a:schemeClr>
              </a:solidFill>
            </a:endParaRPr>
          </a:p>
          <a:p>
            <a:pPr>
              <a:lnSpc>
                <a:spcPct val="150000"/>
              </a:lnSpc>
            </a:pPr>
            <a:endParaRPr lang="en-MA" sz="2800" dirty="0">
              <a:solidFill>
                <a:schemeClr val="tx1">
                  <a:lumMod val="85000"/>
                  <a:lumOff val="15000"/>
                </a:schemeClr>
              </a:solidFill>
            </a:endParaRPr>
          </a:p>
          <a:p>
            <a:pPr>
              <a:lnSpc>
                <a:spcPct val="150000"/>
              </a:lnSpc>
            </a:pPr>
            <a:endParaRPr lang="en-MA" sz="2800" dirty="0">
              <a:solidFill>
                <a:schemeClr val="tx1">
                  <a:lumMod val="85000"/>
                  <a:lumOff val="15000"/>
                </a:schemeClr>
              </a:solidFill>
            </a:endParaRPr>
          </a:p>
        </p:txBody>
      </p:sp>
    </p:spTree>
    <p:extLst>
      <p:ext uri="{BB962C8B-B14F-4D97-AF65-F5344CB8AC3E}">
        <p14:creationId xmlns:p14="http://schemas.microsoft.com/office/powerpoint/2010/main" val="419540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87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C5E6-2501-2047-8A6C-368BC11825CC}"/>
              </a:ext>
            </a:extLst>
          </p:cNvPr>
          <p:cNvSpPr>
            <a:spLocks noGrp="1"/>
          </p:cNvSpPr>
          <p:nvPr>
            <p:ph type="title"/>
          </p:nvPr>
        </p:nvSpPr>
        <p:spPr>
          <a:xfrm>
            <a:off x="1251678" y="382387"/>
            <a:ext cx="10178322" cy="1384392"/>
          </a:xfrm>
        </p:spPr>
        <p:txBody>
          <a:bodyPr>
            <a:normAutofit fontScale="90000"/>
          </a:bodyPr>
          <a:lstStyle/>
          <a:p>
            <a:pPr algn="ctr"/>
            <a:r>
              <a:rPr lang="en-IN" b="1" dirty="0"/>
              <a:t>PREDICTIVE ANALYTICS in marketing</a:t>
            </a:r>
            <a:endParaRPr lang="en-MA" dirty="0"/>
          </a:p>
        </p:txBody>
      </p:sp>
      <p:sp>
        <p:nvSpPr>
          <p:cNvPr id="3" name="Content Placeholder 2">
            <a:extLst>
              <a:ext uri="{FF2B5EF4-FFF2-40B4-BE49-F238E27FC236}">
                <a16:creationId xmlns:a16="http://schemas.microsoft.com/office/drawing/2014/main" id="{018D5E30-92D3-264A-8511-B6646712FC70}"/>
              </a:ext>
            </a:extLst>
          </p:cNvPr>
          <p:cNvSpPr>
            <a:spLocks noGrp="1"/>
          </p:cNvSpPr>
          <p:nvPr>
            <p:ph idx="1"/>
          </p:nvPr>
        </p:nvSpPr>
        <p:spPr>
          <a:xfrm>
            <a:off x="1251678" y="1766902"/>
            <a:ext cx="8904377" cy="1908576"/>
          </a:xfrm>
        </p:spPr>
        <p:txBody>
          <a:bodyPr>
            <a:normAutofit fontScale="25000" lnSpcReduction="20000"/>
          </a:bodyPr>
          <a:lstStyle/>
          <a:p>
            <a:pPr marL="0" indent="0" algn="ctr">
              <a:buNone/>
            </a:pPr>
            <a:r>
              <a:rPr lang="en-IN" sz="12800" b="1" dirty="0">
                <a:solidFill>
                  <a:schemeClr val="tx1"/>
                </a:solidFill>
              </a:rPr>
              <a:t>	What is Predictive Analytics?</a:t>
            </a:r>
          </a:p>
          <a:p>
            <a:pPr marL="0" indent="0" algn="ctr">
              <a:buNone/>
            </a:pPr>
            <a:endParaRPr lang="en-IN" sz="3600" b="1" dirty="0">
              <a:solidFill>
                <a:schemeClr val="tx1"/>
              </a:solidFill>
            </a:endParaRPr>
          </a:p>
          <a:p>
            <a:pPr algn="l">
              <a:buFont typeface="Arial" panose="020B0604020202020204" pitchFamily="34" charset="0"/>
              <a:buChar char="•"/>
            </a:pPr>
            <a:r>
              <a:rPr lang="en-US" sz="9600" b="0" i="0" dirty="0">
                <a:solidFill>
                  <a:srgbClr val="111111"/>
                </a:solidFill>
                <a:effectLst/>
              </a:rPr>
              <a:t>Predictive analytics uses statistics and modeling techniques to determine future performance.</a:t>
            </a:r>
            <a:r>
              <a:rPr lang="en-US" sz="8800" b="0" i="0" dirty="0">
                <a:solidFill>
                  <a:srgbClr val="111111"/>
                </a:solidFill>
                <a:effectLst/>
              </a:rPr>
              <a:t> </a:t>
            </a:r>
            <a:r>
              <a:rPr lang="en-US" sz="9600" i="0" dirty="0">
                <a:solidFill>
                  <a:srgbClr val="111111"/>
                </a:solidFill>
                <a:effectLst/>
              </a:rPr>
              <a:t>It looks at current and historical data patterns to determine if those patterns are likely to emerge again</a:t>
            </a:r>
            <a:r>
              <a:rPr lang="en-US" sz="8800" i="0" dirty="0">
                <a:solidFill>
                  <a:srgbClr val="111111"/>
                </a:solidFill>
                <a:effectLst/>
              </a:rPr>
              <a:t>.</a:t>
            </a:r>
            <a:endParaRPr lang="en-US" sz="9600" i="0" dirty="0">
              <a:solidFill>
                <a:srgbClr val="111111"/>
              </a:solidFill>
              <a:effectLst/>
            </a:endParaRPr>
          </a:p>
          <a:p>
            <a:pPr algn="l">
              <a:buFont typeface="Arial" panose="020B0604020202020204" pitchFamily="34" charset="0"/>
              <a:buChar char="•"/>
            </a:pPr>
            <a:r>
              <a:rPr lang="en-US" sz="9600" b="0" i="0" dirty="0">
                <a:solidFill>
                  <a:srgbClr val="111111"/>
                </a:solidFill>
                <a:effectLst/>
              </a:rPr>
              <a:t>Industries and disciplines, such as insurance and marketing, use predictive techniques to make important decisions.</a:t>
            </a:r>
          </a:p>
          <a:p>
            <a:pPr algn="l">
              <a:buFont typeface="Arial" panose="020B0604020202020204" pitchFamily="34" charset="0"/>
              <a:buChar char="•"/>
            </a:pPr>
            <a:r>
              <a:rPr lang="en-US" sz="9600" b="0" i="0" dirty="0">
                <a:solidFill>
                  <a:srgbClr val="111111"/>
                </a:solidFill>
                <a:effectLst/>
              </a:rPr>
              <a:t>Predictive models help make weather forecasts, develop video games, translate voice-to-text messages, customer service decisions, and develop investment portfolios.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7BF5E37-AF5C-4F48-A146-4FD927F436A9}"/>
                  </a:ext>
                </a:extLst>
              </p14:cNvPr>
              <p14:cNvContentPartPr/>
              <p14:nvPr/>
            </p14:nvContentPartPr>
            <p14:xfrm>
              <a:off x="5306400" y="5367240"/>
              <a:ext cx="1088280" cy="119520"/>
            </p14:xfrm>
          </p:contentPart>
        </mc:Choice>
        <mc:Fallback>
          <p:pic>
            <p:nvPicPr>
              <p:cNvPr id="4" name="Ink 3">
                <a:extLst>
                  <a:ext uri="{FF2B5EF4-FFF2-40B4-BE49-F238E27FC236}">
                    <a16:creationId xmlns:a16="http://schemas.microsoft.com/office/drawing/2014/main" id="{17BF5E37-AF5C-4F48-A146-4FD927F436A9}"/>
                  </a:ext>
                </a:extLst>
              </p:cNvPr>
              <p:cNvPicPr/>
              <p:nvPr/>
            </p:nvPicPr>
            <p:blipFill>
              <a:blip r:embed="rId3"/>
              <a:stretch>
                <a:fillRect/>
              </a:stretch>
            </p:blipFill>
            <p:spPr>
              <a:xfrm>
                <a:off x="5297040" y="5357880"/>
                <a:ext cx="1107000" cy="138240"/>
              </a:xfrm>
              <a:prstGeom prst="rect">
                <a:avLst/>
              </a:prstGeom>
            </p:spPr>
          </p:pic>
        </mc:Fallback>
      </mc:AlternateContent>
    </p:spTree>
    <p:extLst>
      <p:ext uri="{BB962C8B-B14F-4D97-AF65-F5344CB8AC3E}">
        <p14:creationId xmlns:p14="http://schemas.microsoft.com/office/powerpoint/2010/main" val="150875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87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A77D-E303-D34F-B3FB-651FE10D853D}"/>
              </a:ext>
            </a:extLst>
          </p:cNvPr>
          <p:cNvSpPr>
            <a:spLocks noGrp="1"/>
          </p:cNvSpPr>
          <p:nvPr>
            <p:ph type="title"/>
          </p:nvPr>
        </p:nvSpPr>
        <p:spPr>
          <a:xfrm>
            <a:off x="1251678" y="382387"/>
            <a:ext cx="10178322" cy="874915"/>
          </a:xfrm>
        </p:spPr>
        <p:txBody>
          <a:bodyPr>
            <a:normAutofit fontScale="90000"/>
          </a:bodyPr>
          <a:lstStyle/>
          <a:p>
            <a:pPr algn="ctr"/>
            <a:r>
              <a:rPr lang="en-IN" sz="5300" b="1" dirty="0">
                <a:solidFill>
                  <a:schemeClr val="tx1"/>
                </a:solidFill>
              </a:rPr>
              <a:t>HOW Predictive Analytics USED IN MARKETING?</a:t>
            </a:r>
            <a:br>
              <a:rPr lang="en-IN" sz="9600" b="1" dirty="0">
                <a:solidFill>
                  <a:schemeClr val="tx1"/>
                </a:solidFill>
              </a:rPr>
            </a:br>
            <a:endParaRPr lang="en-MA" dirty="0"/>
          </a:p>
        </p:txBody>
      </p:sp>
      <p:sp>
        <p:nvSpPr>
          <p:cNvPr id="4" name="TextBox 3">
            <a:extLst>
              <a:ext uri="{FF2B5EF4-FFF2-40B4-BE49-F238E27FC236}">
                <a16:creationId xmlns:a16="http://schemas.microsoft.com/office/drawing/2014/main" id="{EAE4C249-9A6F-4B8E-9CE5-B552D9D3808F}"/>
              </a:ext>
            </a:extLst>
          </p:cNvPr>
          <p:cNvSpPr txBox="1"/>
          <p:nvPr/>
        </p:nvSpPr>
        <p:spPr>
          <a:xfrm>
            <a:off x="1251678" y="1591685"/>
            <a:ext cx="7288640" cy="4524315"/>
          </a:xfrm>
          <a:prstGeom prst="rect">
            <a:avLst/>
          </a:prstGeom>
          <a:noFill/>
        </p:spPr>
        <p:txBody>
          <a:bodyPr wrap="square">
            <a:spAutoFit/>
          </a:bodyPr>
          <a:lstStyle/>
          <a:p>
            <a:endParaRPr lang="en-IN" sz="2400" dirty="0"/>
          </a:p>
          <a:p>
            <a:endParaRPr lang="en-IN" sz="2400" dirty="0"/>
          </a:p>
          <a:p>
            <a:r>
              <a:rPr lang="en-IN" sz="2400" dirty="0"/>
              <a:t>1. Targeting and Segmenting the Audience</a:t>
            </a:r>
          </a:p>
          <a:p>
            <a:r>
              <a:rPr lang="en-IN" sz="2400" dirty="0"/>
              <a:t>2. Distributing the Targeted Content</a:t>
            </a:r>
          </a:p>
          <a:p>
            <a:r>
              <a:rPr lang="en-IN" sz="2400" dirty="0"/>
              <a:t>3. Predicting Customer Behaviour	</a:t>
            </a:r>
          </a:p>
          <a:p>
            <a:r>
              <a:rPr lang="en-IN" sz="2400" dirty="0"/>
              <a:t>4. Predictive Lead Scoring</a:t>
            </a:r>
          </a:p>
          <a:p>
            <a:r>
              <a:rPr lang="en-IN" sz="2400" dirty="0"/>
              <a:t>5. Predicting Customer Lifetime Value</a:t>
            </a:r>
          </a:p>
          <a:p>
            <a:r>
              <a:rPr lang="en-IN" sz="2400" dirty="0"/>
              <a:t>6. Acquiring New Customers</a:t>
            </a:r>
          </a:p>
          <a:p>
            <a:r>
              <a:rPr lang="en-IN" sz="2400" dirty="0"/>
              <a:t>7. Determining Better Product or Service Fit</a:t>
            </a:r>
          </a:p>
          <a:p>
            <a:r>
              <a:rPr lang="en-IN" sz="2400" dirty="0"/>
              <a:t>8. Upselling and Cross-Selling to Current Customers</a:t>
            </a:r>
          </a:p>
          <a:p>
            <a:r>
              <a:rPr lang="en-IN" sz="2400" dirty="0"/>
              <a:t>9. Reducing the Customer Churn Rate</a:t>
            </a:r>
          </a:p>
          <a:p>
            <a:r>
              <a:rPr lang="en-IN" sz="2400" dirty="0"/>
              <a:t>10. Optimizing Future Marketing Campaigns</a:t>
            </a:r>
          </a:p>
        </p:txBody>
      </p:sp>
    </p:spTree>
    <p:extLst>
      <p:ext uri="{BB962C8B-B14F-4D97-AF65-F5344CB8AC3E}">
        <p14:creationId xmlns:p14="http://schemas.microsoft.com/office/powerpoint/2010/main" val="411447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87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B824-B41A-9A41-845E-FEEA8AA61F11}"/>
              </a:ext>
            </a:extLst>
          </p:cNvPr>
          <p:cNvSpPr>
            <a:spLocks noGrp="1"/>
          </p:cNvSpPr>
          <p:nvPr>
            <p:ph type="title"/>
          </p:nvPr>
        </p:nvSpPr>
        <p:spPr>
          <a:xfrm>
            <a:off x="1251678" y="382387"/>
            <a:ext cx="10178322" cy="889203"/>
          </a:xfrm>
        </p:spPr>
        <p:txBody>
          <a:bodyPr>
            <a:normAutofit fontScale="90000"/>
          </a:bodyPr>
          <a:lstStyle/>
          <a:p>
            <a:pPr algn="ctr"/>
            <a:r>
              <a:rPr lang="en-IN" sz="5400" b="1" dirty="0">
                <a:solidFill>
                  <a:schemeClr val="tx1"/>
                </a:solidFill>
              </a:rPr>
              <a:t>HOW DOES Predictive Analytics PROCESS WORKS?</a:t>
            </a:r>
            <a:endParaRPr lang="en-MA" dirty="0"/>
          </a:p>
        </p:txBody>
      </p:sp>
      <p:pic>
        <p:nvPicPr>
          <p:cNvPr id="5" name="Picture 4" descr="Diagram&#10;&#10;Description automatically generated">
            <a:extLst>
              <a:ext uri="{FF2B5EF4-FFF2-40B4-BE49-F238E27FC236}">
                <a16:creationId xmlns:a16="http://schemas.microsoft.com/office/drawing/2014/main" id="{D71DF8B3-BDE0-4C7F-9E85-26EB76886270}"/>
              </a:ext>
            </a:extLst>
          </p:cNvPr>
          <p:cNvPicPr>
            <a:picLocks noChangeAspect="1"/>
          </p:cNvPicPr>
          <p:nvPr/>
        </p:nvPicPr>
        <p:blipFill>
          <a:blip r:embed="rId2"/>
          <a:stretch>
            <a:fillRect/>
          </a:stretch>
        </p:blipFill>
        <p:spPr>
          <a:xfrm>
            <a:off x="2838167" y="2162319"/>
            <a:ext cx="6515665" cy="4313294"/>
          </a:xfrm>
          <a:prstGeom prst="rect">
            <a:avLst/>
          </a:prstGeom>
        </p:spPr>
      </p:pic>
    </p:spTree>
    <p:extLst>
      <p:ext uri="{BB962C8B-B14F-4D97-AF65-F5344CB8AC3E}">
        <p14:creationId xmlns:p14="http://schemas.microsoft.com/office/powerpoint/2010/main" val="851301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87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7A3A-6203-B645-9E47-A1A64739533E}"/>
              </a:ext>
            </a:extLst>
          </p:cNvPr>
          <p:cNvSpPr>
            <a:spLocks noGrp="1"/>
          </p:cNvSpPr>
          <p:nvPr>
            <p:ph type="title"/>
          </p:nvPr>
        </p:nvSpPr>
        <p:spPr>
          <a:xfrm>
            <a:off x="1251678" y="382385"/>
            <a:ext cx="10178322" cy="746328"/>
          </a:xfrm>
        </p:spPr>
        <p:txBody>
          <a:bodyPr>
            <a:normAutofit fontScale="90000"/>
          </a:bodyPr>
          <a:lstStyle/>
          <a:p>
            <a:pPr algn="ctr"/>
            <a:r>
              <a:rPr lang="en-IN" b="1" dirty="0"/>
              <a:t>ETHICAL ISSUES of Predictive analytics</a:t>
            </a:r>
            <a:endParaRPr lang="en-MA" b="1" dirty="0"/>
          </a:p>
        </p:txBody>
      </p:sp>
      <p:sp>
        <p:nvSpPr>
          <p:cNvPr id="4" name="TextBox 3">
            <a:extLst>
              <a:ext uri="{FF2B5EF4-FFF2-40B4-BE49-F238E27FC236}">
                <a16:creationId xmlns:a16="http://schemas.microsoft.com/office/drawing/2014/main" id="{EBE8D461-B51F-EC4C-BA0A-4A4F8F1EC63D}"/>
              </a:ext>
            </a:extLst>
          </p:cNvPr>
          <p:cNvSpPr txBox="1"/>
          <p:nvPr/>
        </p:nvSpPr>
        <p:spPr>
          <a:xfrm>
            <a:off x="987974" y="1387948"/>
            <a:ext cx="5244661"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endParaRPr lang="en-US" dirty="0"/>
          </a:p>
        </p:txBody>
      </p:sp>
      <p:sp>
        <p:nvSpPr>
          <p:cNvPr id="5" name="Content Placeholder 4">
            <a:extLst>
              <a:ext uri="{FF2B5EF4-FFF2-40B4-BE49-F238E27FC236}">
                <a16:creationId xmlns:a16="http://schemas.microsoft.com/office/drawing/2014/main" id="{62054618-A0AD-4A62-83C2-3154D6CF1161}"/>
              </a:ext>
            </a:extLst>
          </p:cNvPr>
          <p:cNvSpPr>
            <a:spLocks noGrp="1"/>
          </p:cNvSpPr>
          <p:nvPr>
            <p:ph idx="1"/>
          </p:nvPr>
        </p:nvSpPr>
        <p:spPr/>
        <p:txBody>
          <a:bodyPr>
            <a:normAutofit/>
          </a:bodyPr>
          <a:lstStyle/>
          <a:p>
            <a:r>
              <a:rPr lang="en-IN" sz="2400" dirty="0">
                <a:solidFill>
                  <a:schemeClr val="tx1">
                    <a:lumMod val="95000"/>
                    <a:lumOff val="5000"/>
                  </a:schemeClr>
                </a:solidFill>
              </a:rPr>
              <a:t>If biased data is provided, predictions are also biased.</a:t>
            </a:r>
          </a:p>
          <a:p>
            <a:r>
              <a:rPr lang="en-IN" sz="2400" i="0" dirty="0">
                <a:solidFill>
                  <a:schemeClr val="tx1">
                    <a:lumMod val="95000"/>
                    <a:lumOff val="5000"/>
                  </a:schemeClr>
                </a:solidFill>
                <a:effectLst/>
              </a:rPr>
              <a:t>Inconsistency in data collection leads to misleading information.</a:t>
            </a:r>
          </a:p>
          <a:p>
            <a:r>
              <a:rPr lang="en-IN" sz="2400" dirty="0">
                <a:solidFill>
                  <a:schemeClr val="tx1">
                    <a:lumMod val="95000"/>
                    <a:lumOff val="5000"/>
                  </a:schemeClr>
                </a:solidFill>
              </a:rPr>
              <a:t>Incomplete data</a:t>
            </a:r>
          </a:p>
        </p:txBody>
      </p:sp>
    </p:spTree>
    <p:extLst>
      <p:ext uri="{BB962C8B-B14F-4D97-AF65-F5344CB8AC3E}">
        <p14:creationId xmlns:p14="http://schemas.microsoft.com/office/powerpoint/2010/main" val="127936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87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FAB5-9A6D-CC48-B70F-70AF03759CCA}"/>
              </a:ext>
            </a:extLst>
          </p:cNvPr>
          <p:cNvSpPr>
            <a:spLocks noGrp="1"/>
          </p:cNvSpPr>
          <p:nvPr>
            <p:ph type="title"/>
          </p:nvPr>
        </p:nvSpPr>
        <p:spPr>
          <a:xfrm>
            <a:off x="1251678" y="382387"/>
            <a:ext cx="10178322" cy="836815"/>
          </a:xfrm>
        </p:spPr>
        <p:txBody>
          <a:bodyPr>
            <a:normAutofit fontScale="90000"/>
          </a:bodyPr>
          <a:lstStyle/>
          <a:p>
            <a:pPr algn="ctr"/>
            <a:r>
              <a:rPr lang="en-IN" sz="2400" u="sng" dirty="0"/>
              <a:t>CASE STUDY</a:t>
            </a:r>
            <a:br>
              <a:rPr lang="en-IN" sz="2400" u="sng" dirty="0"/>
            </a:br>
            <a:r>
              <a:rPr lang="en-IN" sz="4400" u="sng" dirty="0"/>
              <a:t>Amazon hiring algorithm</a:t>
            </a:r>
            <a:endParaRPr lang="en-MA" sz="4400" u="sng" dirty="0"/>
          </a:p>
        </p:txBody>
      </p:sp>
      <p:sp>
        <p:nvSpPr>
          <p:cNvPr id="3" name="Content Placeholder 2">
            <a:extLst>
              <a:ext uri="{FF2B5EF4-FFF2-40B4-BE49-F238E27FC236}">
                <a16:creationId xmlns:a16="http://schemas.microsoft.com/office/drawing/2014/main" id="{07088A30-4609-FF46-935E-822129B04987}"/>
              </a:ext>
            </a:extLst>
          </p:cNvPr>
          <p:cNvSpPr>
            <a:spLocks noGrp="1"/>
          </p:cNvSpPr>
          <p:nvPr>
            <p:ph idx="1"/>
          </p:nvPr>
        </p:nvSpPr>
        <p:spPr>
          <a:xfrm>
            <a:off x="1057276" y="1443039"/>
            <a:ext cx="10178322" cy="5157786"/>
          </a:xfrm>
        </p:spPr>
        <p:txBody>
          <a:bodyPr>
            <a:normAutofit/>
          </a:bodyPr>
          <a:lstStyle/>
          <a:p>
            <a:pPr marL="0" indent="0">
              <a:buNone/>
            </a:pPr>
            <a:endParaRPr lang="en-IN" b="1" dirty="0">
              <a:solidFill>
                <a:schemeClr val="tx1"/>
              </a:solidFill>
            </a:endParaRPr>
          </a:p>
          <a:p>
            <a:r>
              <a:rPr lang="en-IN" sz="2400" dirty="0">
                <a:solidFill>
                  <a:schemeClr val="tx1"/>
                </a:solidFill>
              </a:rPr>
              <a:t>In 2014, Amazon developed an algorithm which searches through thousands of job applications(CVs) and predicts the right candidates for the role.</a:t>
            </a:r>
          </a:p>
          <a:p>
            <a:r>
              <a:rPr lang="en-IN" sz="2400" dirty="0">
                <a:solidFill>
                  <a:schemeClr val="tx1"/>
                </a:solidFill>
              </a:rPr>
              <a:t>But the algorithm started selecting only male applicants and ignored all the female applicants.</a:t>
            </a:r>
          </a:p>
          <a:p>
            <a:pPr marL="0" indent="0">
              <a:buNone/>
            </a:pPr>
            <a:r>
              <a:rPr lang="en-IN" b="1" dirty="0">
                <a:solidFill>
                  <a:schemeClr val="tx1"/>
                </a:solidFill>
              </a:rPr>
              <a:t> </a:t>
            </a:r>
            <a:endParaRPr lang="en-MA" b="1" dirty="0">
              <a:solidFill>
                <a:schemeClr val="tx1"/>
              </a:solidFill>
            </a:endParaRPr>
          </a:p>
        </p:txBody>
      </p:sp>
      <p:sp>
        <p:nvSpPr>
          <p:cNvPr id="6" name="TextBox 5">
            <a:extLst>
              <a:ext uri="{FF2B5EF4-FFF2-40B4-BE49-F238E27FC236}">
                <a16:creationId xmlns:a16="http://schemas.microsoft.com/office/drawing/2014/main" id="{76AE7B7C-962A-4595-A960-344743F12F37}"/>
              </a:ext>
            </a:extLst>
          </p:cNvPr>
          <p:cNvSpPr txBox="1"/>
          <p:nvPr/>
        </p:nvSpPr>
        <p:spPr>
          <a:xfrm>
            <a:off x="5254759" y="3778010"/>
            <a:ext cx="6094520" cy="707886"/>
          </a:xfrm>
          <a:prstGeom prst="rect">
            <a:avLst/>
          </a:prstGeom>
          <a:noFill/>
        </p:spPr>
        <p:txBody>
          <a:bodyPr wrap="square">
            <a:spAutoFit/>
          </a:bodyPr>
          <a:lstStyle/>
          <a:p>
            <a:r>
              <a:rPr lang="en-IN" sz="4000" dirty="0">
                <a:latin typeface="+mj-lt"/>
              </a:rPr>
              <a:t>WHY?</a:t>
            </a:r>
          </a:p>
        </p:txBody>
      </p:sp>
      <p:sp>
        <p:nvSpPr>
          <p:cNvPr id="7" name="TextBox 6">
            <a:extLst>
              <a:ext uri="{FF2B5EF4-FFF2-40B4-BE49-F238E27FC236}">
                <a16:creationId xmlns:a16="http://schemas.microsoft.com/office/drawing/2014/main" id="{EB9CE151-38F2-4196-8C46-51C8BD961C9B}"/>
              </a:ext>
            </a:extLst>
          </p:cNvPr>
          <p:cNvSpPr txBox="1"/>
          <p:nvPr/>
        </p:nvSpPr>
        <p:spPr>
          <a:xfrm>
            <a:off x="1057276" y="4758429"/>
            <a:ext cx="9756559" cy="2215991"/>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tx1"/>
                </a:solidFill>
              </a:rPr>
              <a:t>While developing the algorithm, the data took from hiring trends based on early 1990 – 2000.</a:t>
            </a:r>
          </a:p>
          <a:p>
            <a:pPr marL="285750" indent="-285750">
              <a:buFont typeface="Arial" panose="020B0604020202020204" pitchFamily="34" charset="0"/>
              <a:buChar char="•"/>
            </a:pPr>
            <a:r>
              <a:rPr lang="en-IN" sz="2400" dirty="0">
                <a:solidFill>
                  <a:schemeClr val="tx1"/>
                </a:solidFill>
              </a:rPr>
              <a:t>During this period, male employees count is much greater than female employees. Due to this the algorithm started predicting only male applicants.</a:t>
            </a:r>
          </a:p>
          <a:p>
            <a:endParaRPr lang="en-IN" dirty="0"/>
          </a:p>
        </p:txBody>
      </p:sp>
    </p:spTree>
    <p:extLst>
      <p:ext uri="{BB962C8B-B14F-4D97-AF65-F5344CB8AC3E}">
        <p14:creationId xmlns:p14="http://schemas.microsoft.com/office/powerpoint/2010/main" val="22896766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15581</TotalTime>
  <Words>572</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Rounded MT Bold</vt:lpstr>
      <vt:lpstr>Calibri</vt:lpstr>
      <vt:lpstr>ff3</vt:lpstr>
      <vt:lpstr>ff9</vt:lpstr>
      <vt:lpstr>Gill Sans MT</vt:lpstr>
      <vt:lpstr>Impact</vt:lpstr>
      <vt:lpstr>Badge</vt:lpstr>
      <vt:lpstr> artificial intelligence in digital marketing and the ethical concerns</vt:lpstr>
      <vt:lpstr> </vt:lpstr>
      <vt:lpstr>MAIN goals of marketing</vt:lpstr>
      <vt:lpstr>AI applications in MARKETING</vt:lpstr>
      <vt:lpstr>PREDICTIVE ANALYTICS in marketing</vt:lpstr>
      <vt:lpstr>HOW Predictive Analytics USED IN MARKETING? </vt:lpstr>
      <vt:lpstr>HOW DOES Predictive Analytics PROCESS WORKS?</vt:lpstr>
      <vt:lpstr>ETHICAL ISSUES of Predictive analytics</vt:lpstr>
      <vt:lpstr>CASE STUDY Amazon hiring algorithm</vt:lpstr>
      <vt:lpstr>HOW CAN WE AVOID THIS PROBLEM? DATA ANALYSIS METHOD</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 of artificial intelligence in digital marketing and the ethical concerns</dc:title>
  <dc:creator>ilyass jmyi</dc:creator>
  <cp:lastModifiedBy>Tarun Tatakuntala</cp:lastModifiedBy>
  <cp:revision>102</cp:revision>
  <dcterms:created xsi:type="dcterms:W3CDTF">2022-02-16T23:07:28Z</dcterms:created>
  <dcterms:modified xsi:type="dcterms:W3CDTF">2022-03-24T13:02:52Z</dcterms:modified>
</cp:coreProperties>
</file>