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59" r:id="rId4"/>
    <p:sldId id="258" r:id="rId5"/>
    <p:sldId id="261" r:id="rId6"/>
    <p:sldId id="262" r:id="rId7"/>
    <p:sldId id="264" r:id="rId8"/>
    <p:sldId id="267" r:id="rId9"/>
    <p:sldId id="269" r:id="rId10"/>
    <p:sldId id="272" r:id="rId11"/>
    <p:sldId id="274" r:id="rId12"/>
    <p:sldId id="275"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pPr/>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pPr/>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pPr/>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pPr/>
              <a:t>4/19/2025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28599" y="571500"/>
            <a:ext cx="11707761" cy="6019800"/>
          </a:xfrm>
          <a:prstGeom prst="rect">
            <a:avLst/>
          </a:prstGeom>
          <a:noFill/>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a:t>
            </a: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solidFill>
                  <a:srgbClr val="000000"/>
                </a:solidFill>
                <a:latin typeface="Times New Roman" panose="02020603050405020304" pitchFamily="18" charset="0"/>
                <a:cs typeface="Times New Roman" panose="02020603050405020304" pitchFamily="18" charset="0"/>
              </a:rPr>
              <a:t>                                                                                                          Batch number : ZT10</a:t>
            </a: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dirty="0">
                <a:latin typeface="Bookman Old Style" panose="02050604050505020204" pitchFamily="18" charset="0"/>
                <a:cs typeface="Times New Roman" panose="02020603050405020304" pitchFamily="18" charset="0"/>
              </a:rPr>
              <a:t>Project Guide : Prof . </a:t>
            </a:r>
            <a:r>
              <a:rPr lang="en-IN" sz="1500" dirty="0">
                <a:latin typeface="Bookman Old Style" panose="02050604050505020204" pitchFamily="18" charset="0"/>
              </a:rPr>
              <a:t>Sujit Das</a:t>
            </a:r>
            <a:r>
              <a:rPr lang="en-US" sz="1700" dirty="0">
                <a:latin typeface="Bookman Old Style" panose="020506040505050202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Batch Names &amp; Roll Numbers : </a:t>
            </a:r>
          </a:p>
          <a:p>
            <a:pP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262745"/>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s 1"/>
          <p:cNvSpPr/>
          <p:nvPr/>
        </p:nvSpPr>
        <p:spPr>
          <a:xfrm>
            <a:off x="718457" y="2400844"/>
            <a:ext cx="10655559" cy="556960"/>
          </a:xfrm>
          <a:prstGeom prst="rect">
            <a:avLst/>
          </a:prstGeom>
          <a:ln>
            <a:noFill/>
          </a:ln>
        </p:spPr>
        <p:style>
          <a:lnRef idx="2">
            <a:prstClr val="black"/>
          </a:lnRef>
          <a:fillRef idx="0">
            <a:srgbClr val="FFFFFF"/>
          </a:fillRef>
          <a:effectRef idx="0">
            <a:srgbClr val="FFFFFF"/>
          </a:effectRef>
          <a:fontRef idx="minor">
            <a:schemeClr val="tx1"/>
          </a:fontRef>
        </p:style>
        <p:txBody>
          <a:bodyPr rtlCol="0" anchor="ctr"/>
          <a:lstStyle/>
          <a:p>
            <a:pPr algn="just"/>
            <a:r>
              <a:rPr lang="en-US" sz="1400" dirty="0">
                <a:latin typeface="Bookman Old Style" panose="02050604050505020204" pitchFamily="18" charset="0"/>
              </a:rPr>
              <a:t>TITLE</a:t>
            </a:r>
            <a:r>
              <a:rPr lang="en-US" sz="1400" b="1" dirty="0">
                <a:latin typeface="Bookman Old Style" panose="02050604050505020204" pitchFamily="18" charset="0"/>
              </a:rPr>
              <a:t>: Hand Gesture Recognition and Voice Conversion for Deaf and Dumb            </a:t>
            </a:r>
            <a:endParaRPr lang="en-US" sz="1400" dirty="0">
              <a:latin typeface="Bookman Old Style" panose="02050604050505020204" pitchFamily="18" charset="0"/>
              <a:cs typeface="Bookman Old Style" panose="02050604050505020204" pitchFamily="18" charset="0"/>
            </a:endParaRPr>
          </a:p>
        </p:txBody>
      </p:sp>
      <p:sp>
        <p:nvSpPr>
          <p:cNvPr id="3" name="Rectangles 2"/>
          <p:cNvSpPr/>
          <p:nvPr/>
        </p:nvSpPr>
        <p:spPr>
          <a:xfrm>
            <a:off x="7599007" y="2693785"/>
            <a:ext cx="3392454" cy="2757170"/>
          </a:xfrm>
          <a:prstGeom prst="rect">
            <a:avLst/>
          </a:prstGeom>
          <a:ln>
            <a:noFill/>
          </a:ln>
        </p:spPr>
        <p:style>
          <a:lnRef idx="2">
            <a:schemeClr val="accent1"/>
          </a:lnRef>
          <a:fillRef idx="0">
            <a:srgbClr val="FFFFFF"/>
          </a:fillRef>
          <a:effectRef idx="0">
            <a:srgbClr val="FFFFFF"/>
          </a:effectRef>
          <a:fontRef idx="minor">
            <a:schemeClr val="tx1"/>
          </a:fontRef>
        </p:style>
        <p:txBody>
          <a:bodyPr rtlCol="0" anchor="ctr"/>
          <a:lstStyle/>
          <a:p>
            <a:pPr algn="just"/>
            <a:r>
              <a:rPr lang="en-IN" sz="1200" dirty="0" err="1">
                <a:latin typeface="Bookman Old Style" panose="02050604050505020204" pitchFamily="18" charset="0"/>
              </a:rPr>
              <a:t>V.Tarun</a:t>
            </a:r>
            <a:r>
              <a:rPr lang="en-IN" sz="1200" dirty="0">
                <a:latin typeface="Bookman Old Style" panose="02050604050505020204" pitchFamily="18" charset="0"/>
              </a:rPr>
              <a:t> Sri      -   2111CS020587</a:t>
            </a:r>
          </a:p>
          <a:p>
            <a:pPr algn="just"/>
            <a:r>
              <a:rPr lang="en-IN" sz="1200" dirty="0" err="1">
                <a:latin typeface="Bookman Old Style" panose="02050604050505020204" pitchFamily="18" charset="0"/>
              </a:rPr>
              <a:t>J.Tharuni</a:t>
            </a:r>
            <a:r>
              <a:rPr lang="en-IN" sz="1200" dirty="0">
                <a:latin typeface="Bookman Old Style" panose="02050604050505020204" pitchFamily="18" charset="0"/>
              </a:rPr>
              <a:t>         -   2111CS020588</a:t>
            </a:r>
          </a:p>
          <a:p>
            <a:pPr algn="just"/>
            <a:r>
              <a:rPr lang="en-IN" sz="1200" dirty="0" err="1">
                <a:latin typeface="Bookman Old Style" panose="02050604050505020204" pitchFamily="18" charset="0"/>
              </a:rPr>
              <a:t>G.Thejashwini</a:t>
            </a:r>
            <a:r>
              <a:rPr lang="en-IN" sz="1200" dirty="0">
                <a:latin typeface="Bookman Old Style" panose="02050604050505020204" pitchFamily="18" charset="0"/>
              </a:rPr>
              <a:t>  -   2111CS020589</a:t>
            </a:r>
          </a:p>
          <a:p>
            <a:pPr algn="just"/>
            <a:r>
              <a:rPr lang="en-IN" sz="1200" dirty="0" err="1">
                <a:latin typeface="Bookman Old Style" panose="02050604050505020204" pitchFamily="18" charset="0"/>
              </a:rPr>
              <a:t>CH.Trupti</a:t>
            </a:r>
            <a:r>
              <a:rPr lang="en-IN" sz="1200" dirty="0">
                <a:latin typeface="Bookman Old Style" panose="02050604050505020204" pitchFamily="18" charset="0"/>
              </a:rPr>
              <a:t>         -   2111CS020590 </a:t>
            </a:r>
          </a:p>
          <a:p>
            <a:pPr algn="just"/>
            <a:r>
              <a:rPr lang="en-IN" sz="1200" dirty="0" err="1">
                <a:latin typeface="Bookman Old Style" panose="02050604050505020204" pitchFamily="18" charset="0"/>
              </a:rPr>
              <a:t>B.Uday</a:t>
            </a:r>
            <a:r>
              <a:rPr lang="en-IN" sz="1200" dirty="0">
                <a:latin typeface="Bookman Old Style" panose="02050604050505020204" pitchFamily="18" charset="0"/>
              </a:rPr>
              <a:t> Kiran    -   2111CS020591</a:t>
            </a:r>
            <a:endParaRPr lang="en-US" sz="1200" dirty="0">
              <a:latin typeface="Bookman Old Style" panose="02050604050505020204" pitchFamily="18" charset="0"/>
              <a:cs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93FE-FCC0-9560-C5A9-CB95BC42AE97}"/>
              </a:ext>
            </a:extLst>
          </p:cNvPr>
          <p:cNvSpPr>
            <a:spLocks noGrp="1"/>
          </p:cNvSpPr>
          <p:nvPr>
            <p:ph type="title"/>
          </p:nvPr>
        </p:nvSpPr>
        <p:spPr>
          <a:xfrm>
            <a:off x="838200" y="681037"/>
            <a:ext cx="10515600" cy="1325563"/>
          </a:xfrm>
        </p:spPr>
        <p:txBody>
          <a:bodyPr>
            <a:normAutofit/>
          </a:bodyPr>
          <a:lstStyle/>
          <a:p>
            <a:pPr algn="l"/>
            <a:r>
              <a:rPr lang="en-IN" sz="2000" b="1" dirty="0">
                <a:latin typeface="Times New Roman" panose="02020603050405020304" pitchFamily="18" charset="0"/>
                <a:cs typeface="Times New Roman" panose="02020603050405020304" pitchFamily="18" charset="0"/>
              </a:rPr>
              <a:t>RESULTS</a:t>
            </a:r>
          </a:p>
        </p:txBody>
      </p:sp>
      <p:pic>
        <p:nvPicPr>
          <p:cNvPr id="26" name="Picture 25">
            <a:extLst>
              <a:ext uri="{FF2B5EF4-FFF2-40B4-BE49-F238E27FC236}">
                <a16:creationId xmlns:a16="http://schemas.microsoft.com/office/drawing/2014/main" id="{7D219CDF-9D68-CABF-03C1-E06FF9241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65" y="2006600"/>
            <a:ext cx="5741709" cy="3180807"/>
          </a:xfrm>
          <a:prstGeom prst="rect">
            <a:avLst/>
          </a:prstGeom>
        </p:spPr>
      </p:pic>
      <p:pic>
        <p:nvPicPr>
          <p:cNvPr id="30" name="Picture 29">
            <a:extLst>
              <a:ext uri="{FF2B5EF4-FFF2-40B4-BE49-F238E27FC236}">
                <a16:creationId xmlns:a16="http://schemas.microsoft.com/office/drawing/2014/main" id="{ECF846C5-6741-A24E-F776-E9E123843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68173"/>
            <a:ext cx="5938888" cy="3857660"/>
          </a:xfrm>
          <a:prstGeom prst="rect">
            <a:avLst/>
          </a:prstGeom>
        </p:spPr>
      </p:pic>
    </p:spTree>
    <p:extLst>
      <p:ext uri="{BB962C8B-B14F-4D97-AF65-F5344CB8AC3E}">
        <p14:creationId xmlns:p14="http://schemas.microsoft.com/office/powerpoint/2010/main" val="172036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FF6A4E-4C6D-D6FD-AE34-49C8259704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357" y="1948991"/>
            <a:ext cx="5712643" cy="4053526"/>
          </a:xfrm>
          <a:prstGeom prst="rect">
            <a:avLst/>
          </a:prstGeom>
        </p:spPr>
      </p:pic>
      <p:pic>
        <p:nvPicPr>
          <p:cNvPr id="11" name="Picture 10">
            <a:extLst>
              <a:ext uri="{FF2B5EF4-FFF2-40B4-BE49-F238E27FC236}">
                <a16:creationId xmlns:a16="http://schemas.microsoft.com/office/drawing/2014/main" id="{A10FA6C3-4843-9E1B-157C-1B973DE24D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35" y="1948991"/>
            <a:ext cx="5524108" cy="4053526"/>
          </a:xfrm>
          <a:prstGeom prst="rect">
            <a:avLst/>
          </a:prstGeom>
        </p:spPr>
      </p:pic>
      <p:sp>
        <p:nvSpPr>
          <p:cNvPr id="12" name="Title 11">
            <a:extLst>
              <a:ext uri="{FF2B5EF4-FFF2-40B4-BE49-F238E27FC236}">
                <a16:creationId xmlns:a16="http://schemas.microsoft.com/office/drawing/2014/main" id="{D89B021C-27A0-1AAA-EAEB-8DBEB7D75FD6}"/>
              </a:ext>
            </a:extLst>
          </p:cNvPr>
          <p:cNvSpPr>
            <a:spLocks noGrp="1"/>
          </p:cNvSpPr>
          <p:nvPr>
            <p:ph type="title"/>
          </p:nvPr>
        </p:nvSpPr>
        <p:spPr>
          <a:xfrm>
            <a:off x="838200" y="755404"/>
            <a:ext cx="10515600" cy="1325563"/>
          </a:xfrm>
        </p:spPr>
        <p:txBody>
          <a:bodyPr>
            <a:normAutofit/>
          </a:bodyPr>
          <a:lstStyle/>
          <a:p>
            <a:r>
              <a:rPr lang="en-IN" sz="20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6632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0C13-E29A-CD60-E209-EDC11E94E337}"/>
              </a:ext>
            </a:extLst>
          </p:cNvPr>
          <p:cNvSpPr>
            <a:spLocks noGrp="1"/>
          </p:cNvSpPr>
          <p:nvPr>
            <p:ph type="title"/>
          </p:nvPr>
        </p:nvSpPr>
        <p:spPr>
          <a:xfrm>
            <a:off x="838200" y="1095817"/>
            <a:ext cx="10515600" cy="1325563"/>
          </a:xfrm>
        </p:spPr>
        <p:txBody>
          <a:bodyPr>
            <a:norm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567A149-095C-BB8D-0464-72D5E8074D38}"/>
              </a:ext>
            </a:extLst>
          </p:cNvPr>
          <p:cNvSpPr>
            <a:spLocks noGrp="1"/>
          </p:cNvSpPr>
          <p:nvPr>
            <p:ph idx="1"/>
          </p:nvPr>
        </p:nvSpPr>
        <p:spPr>
          <a:xfrm>
            <a:off x="838200" y="2370032"/>
            <a:ext cx="10515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project successfully developed a system that uses hand gesture recognition and voice conversion to assist deaf and mute individuals in communicating. By utilizing deep learning models and a user-friendly interface built with </a:t>
            </a:r>
            <a:r>
              <a:rPr lang="en-US" sz="2000" dirty="0" err="1">
                <a:latin typeface="Times New Roman" panose="02020603050405020304" pitchFamily="18" charset="0"/>
                <a:cs typeface="Times New Roman" panose="02020603050405020304" pitchFamily="18" charset="0"/>
              </a:rPr>
              <a:t>Kivy</a:t>
            </a:r>
            <a:r>
              <a:rPr lang="en-US" sz="2000" dirty="0">
                <a:latin typeface="Times New Roman" panose="02020603050405020304" pitchFamily="18" charset="0"/>
                <a:cs typeface="Times New Roman" panose="02020603050405020304" pitchFamily="18" charset="0"/>
              </a:rPr>
              <a:t>, the system accurately recognizes gestures and converts them into speech. It demonstrated high accuracy and reliability, with potential for future improvements such as expanding the gesture vocabulary and adding multilingual support. The undertaking is a straightforward showing of how CNN can be utilized to tackle PC vision issues with a very serious level of precision. A finger spelling gesture based communication interpreter is gotten which has a precision of 100 percent. The venture can be reached out to other communications through signing by building the relating dataset and preparing the CNN. Overall, the system provides an innovative solution to enhance communication accessibility for the deaf and mute community.</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27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4380C-218F-C7C9-77A7-AD1F316F96FD}"/>
              </a:ext>
            </a:extLst>
          </p:cNvPr>
          <p:cNvSpPr txBox="1"/>
          <p:nvPr/>
        </p:nvSpPr>
        <p:spPr>
          <a:xfrm>
            <a:off x="3452327" y="2687217"/>
            <a:ext cx="9330612"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9420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5713B-F3B7-5F69-737C-7CACCBADD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AA74A-D411-34B3-C10E-7EE1D5A5B70D}"/>
              </a:ext>
            </a:extLst>
          </p:cNvPr>
          <p:cNvSpPr>
            <a:spLocks noGrp="1"/>
          </p:cNvSpPr>
          <p:nvPr>
            <p:ph type="title"/>
          </p:nvPr>
        </p:nvSpPr>
        <p:spPr>
          <a:xfrm>
            <a:off x="838200" y="1116965"/>
            <a:ext cx="10361930" cy="574040"/>
          </a:xfrm>
        </p:spPr>
        <p:txBody>
          <a:bodyPr>
            <a:normAutofit/>
          </a:bodyPr>
          <a:lstStyle/>
          <a:p>
            <a:r>
              <a:rPr lang="en-US" sz="2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2442F41-B199-636B-B2EB-500BF4B324AB}"/>
              </a:ext>
            </a:extLst>
          </p:cNvPr>
          <p:cNvSpPr>
            <a:spLocks noGrp="1"/>
          </p:cNvSpPr>
          <p:nvPr>
            <p:ph idx="1"/>
          </p:nvPr>
        </p:nvSpPr>
        <p:spPr>
          <a:xfrm>
            <a:off x="838200" y="1613535"/>
            <a:ext cx="10515600" cy="4563745"/>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Deaf and mute individuals face communication barriers in healthcare, leading to misinterpretations and inadequate care. Existing gesture recognition models lack accuracy, adaptability, and real-time performance, making them ineffective in medical settings. This project develops a CNN-based hand gesture recognition system using RGB, depth, and skeletal data for improved accuracy. Recognized gestures are converted into speech via a TTS module, enabling real-time, seamless communication and enhancing inclusivity and patient care.</a:t>
            </a:r>
          </a:p>
        </p:txBody>
      </p:sp>
    </p:spTree>
    <p:extLst>
      <p:ext uri="{BB962C8B-B14F-4D97-AF65-F5344CB8AC3E}">
        <p14:creationId xmlns:p14="http://schemas.microsoft.com/office/powerpoint/2010/main" val="208970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3535"/>
            <a:ext cx="10515600" cy="4563745"/>
          </a:xfrm>
        </p:spPr>
        <p:txBody>
          <a:bodyPr>
            <a:normAutofit/>
          </a:bodyPr>
          <a:lstStyle/>
          <a:p>
            <a:pPr marL="0" indent="0" algn="just">
              <a:lnSpc>
                <a:spcPct val="150000"/>
              </a:lnSpc>
              <a:buNone/>
            </a:pPr>
            <a:r>
              <a:rPr lang="en-US" altLang="en-US" sz="2200" b="1" dirty="0">
                <a:latin typeface="Times New Roman" panose="02020603050405020304" pitchFamily="18" charset="0"/>
                <a:cs typeface="Times New Roman" panose="02020603050405020304" pitchFamily="18" charset="0"/>
              </a:rPr>
              <a:t>INTRODUCTION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This project is to develop a CNN-based hand gesture recognition system for real-time sign language translation in healthcare settings. The system aims to enhance communication between deaf and mute individuals and healthcare providers by accurately recognizing hand gestures and converting them into speech using a text-to-speech (TTS) module. By integrating RGB, depth, and skeletal joint data, the model ensures higher accuracy, adaptability, and robustness against variations in lighting and hand positioning. The project focuses on real-time performance optimization, making the system efficient for practical use. Ultimately, this solution promotes inclusivity and accessibility in healthcare, improving patient care and overall communication. </a:t>
            </a:r>
            <a:endParaRPr lang="en-US"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9765"/>
            <a:ext cx="10287000" cy="414811"/>
          </a:xfrm>
        </p:spPr>
        <p:txBody>
          <a:bodyPr>
            <a:normAutofit fontScale="90000"/>
          </a:bodyPr>
          <a:lstStyle/>
          <a:p>
            <a:r>
              <a:rPr lang="en-US" sz="2200" b="1" dirty="0">
                <a:latin typeface="Times New Roman" panose="02020603050405020304" pitchFamily="18" charset="0"/>
                <a:cs typeface="Times New Roman" panose="02020603050405020304" pitchFamily="18" charset="0"/>
              </a:rPr>
              <a:t>LITERATURE SURVEY</a:t>
            </a:r>
            <a:br>
              <a:rPr lang="en-US" sz="2200" b="1" dirty="0">
                <a:latin typeface="Bookman Old Style" panose="02050604050505020204" pitchFamily="18" charset="0"/>
                <a:cs typeface="Bookman Old Style" panose="02050604050505020204" pitchFamily="18" charset="0"/>
              </a:rPr>
            </a:br>
            <a:endParaRPr lang="en-US" sz="2200" b="1" dirty="0">
              <a:latin typeface="Bookman Old Style" panose="02050604050505020204" pitchFamily="18" charset="0"/>
              <a:cs typeface="Bookman Old Style" panose="02050604050505020204" pitchFamily="18" charset="0"/>
            </a:endParaRPr>
          </a:p>
        </p:txBody>
      </p:sp>
      <p:graphicFrame>
        <p:nvGraphicFramePr>
          <p:cNvPr id="4" name="Content Placeholder 3">
            <a:extLst>
              <a:ext uri="{FF2B5EF4-FFF2-40B4-BE49-F238E27FC236}">
                <a16:creationId xmlns:a16="http://schemas.microsoft.com/office/drawing/2014/main" id="{07CACAF8-421A-6A90-18E9-14BA412D41D1}"/>
              </a:ext>
            </a:extLst>
          </p:cNvPr>
          <p:cNvGraphicFramePr>
            <a:graphicFrameLocks noGrp="1"/>
          </p:cNvGraphicFramePr>
          <p:nvPr>
            <p:ph idx="1"/>
            <p:extLst>
              <p:ext uri="{D42A27DB-BD31-4B8C-83A1-F6EECF244321}">
                <p14:modId xmlns:p14="http://schemas.microsoft.com/office/powerpoint/2010/main" val="4191315054"/>
              </p:ext>
            </p:extLst>
          </p:nvPr>
        </p:nvGraphicFramePr>
        <p:xfrm>
          <a:off x="838200" y="1317171"/>
          <a:ext cx="10515600" cy="5135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34068967"/>
                    </a:ext>
                  </a:extLst>
                </a:gridCol>
                <a:gridCol w="2628900">
                  <a:extLst>
                    <a:ext uri="{9D8B030D-6E8A-4147-A177-3AD203B41FA5}">
                      <a16:colId xmlns:a16="http://schemas.microsoft.com/office/drawing/2014/main" val="3362172279"/>
                    </a:ext>
                  </a:extLst>
                </a:gridCol>
                <a:gridCol w="2628900">
                  <a:extLst>
                    <a:ext uri="{9D8B030D-6E8A-4147-A177-3AD203B41FA5}">
                      <a16:colId xmlns:a16="http://schemas.microsoft.com/office/drawing/2014/main" val="2736350614"/>
                    </a:ext>
                  </a:extLst>
                </a:gridCol>
                <a:gridCol w="2628900">
                  <a:extLst>
                    <a:ext uri="{9D8B030D-6E8A-4147-A177-3AD203B41FA5}">
                      <a16:colId xmlns:a16="http://schemas.microsoft.com/office/drawing/2014/main" val="4155149953"/>
                    </a:ext>
                  </a:extLst>
                </a:gridCol>
              </a:tblGrid>
              <a:tr h="370840">
                <a:tc>
                  <a:txBody>
                    <a:bodyPr/>
                    <a:lstStyle/>
                    <a:p>
                      <a:pPr algn="ctr"/>
                      <a:r>
                        <a:rPr lang="en-IN" sz="1900" dirty="0">
                          <a:latin typeface="Times New Roman" panose="02020603050405020304" pitchFamily="18" charset="0"/>
                          <a:cs typeface="Times New Roman" panose="02020603050405020304" pitchFamily="18" charset="0"/>
                        </a:rPr>
                        <a:t>S.NO</a:t>
                      </a:r>
                    </a:p>
                  </a:txBody>
                  <a:tcPr/>
                </a:tc>
                <a:tc>
                  <a:txBody>
                    <a:bodyPr/>
                    <a:lstStyle/>
                    <a:p>
                      <a:pPr algn="ctr"/>
                      <a:r>
                        <a:rPr lang="en-IN" sz="1900" dirty="0">
                          <a:latin typeface="Times New Roman" panose="02020603050405020304" pitchFamily="18" charset="0"/>
                          <a:cs typeface="Times New Roman" panose="02020603050405020304" pitchFamily="18" charset="0"/>
                        </a:rPr>
                        <a:t>TITLE</a:t>
                      </a:r>
                    </a:p>
                  </a:txBody>
                  <a:tcPr/>
                </a:tc>
                <a:tc>
                  <a:txBody>
                    <a:bodyPr/>
                    <a:lstStyle/>
                    <a:p>
                      <a:pPr algn="ctr"/>
                      <a:r>
                        <a:rPr lang="en-IN" sz="1900" dirty="0">
                          <a:latin typeface="Times New Roman" panose="02020603050405020304" pitchFamily="18" charset="0"/>
                          <a:cs typeface="Times New Roman" panose="02020603050405020304" pitchFamily="18" charset="0"/>
                        </a:rPr>
                        <a:t>AUTHORS</a:t>
                      </a:r>
                    </a:p>
                  </a:txBody>
                  <a:tcPr/>
                </a:tc>
                <a:tc>
                  <a:txBody>
                    <a:bodyPr/>
                    <a:lstStyle/>
                    <a:p>
                      <a:pPr algn="ctr"/>
                      <a:r>
                        <a:rPr lang="en-IN" sz="190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2312304562"/>
                  </a:ext>
                </a:extLst>
              </a:tr>
              <a:tr h="370840">
                <a:tc>
                  <a:txBody>
                    <a:bodyPr/>
                    <a:lstStyle/>
                    <a:p>
                      <a:pPr algn="ctr"/>
                      <a:r>
                        <a:rPr lang="en-IN" dirty="0"/>
                        <a:t>1.</a:t>
                      </a:r>
                    </a:p>
                  </a:txBody>
                  <a:tcPr/>
                </a:tc>
                <a:tc>
                  <a:txBody>
                    <a:bodyPr/>
                    <a:lstStyle/>
                    <a:p>
                      <a:pPr algn="just"/>
                      <a:r>
                        <a:rPr lang="en-US" dirty="0"/>
                        <a:t>ML Based Gesture Recognition for Communication with the Deaf and Dumb.</a:t>
                      </a:r>
                      <a:endParaRPr lang="en-IN" dirty="0"/>
                    </a:p>
                  </a:txBody>
                  <a:tcPr/>
                </a:tc>
                <a:tc>
                  <a:txBody>
                    <a:bodyPr/>
                    <a:lstStyle/>
                    <a:p>
                      <a:pPr algn="just"/>
                      <a:r>
                        <a:rPr lang="en-IN" dirty="0" err="1"/>
                        <a:t>Prasanthi</a:t>
                      </a:r>
                      <a:r>
                        <a:rPr lang="en-IN" dirty="0"/>
                        <a:t> </a:t>
                      </a:r>
                      <a:r>
                        <a:rPr lang="en-IN" dirty="0" err="1"/>
                        <a:t>Yavanamandha</a:t>
                      </a:r>
                      <a:r>
                        <a:rPr lang="en-IN" dirty="0"/>
                        <a:t>, </a:t>
                      </a:r>
                      <a:r>
                        <a:rPr lang="en-IN" dirty="0" err="1"/>
                        <a:t>B.Keerthana,P.Jahnavi</a:t>
                      </a:r>
                      <a:r>
                        <a:rPr lang="en-IN" dirty="0"/>
                        <a:t>, </a:t>
                      </a:r>
                      <a:r>
                        <a:rPr lang="en-IN" dirty="0" err="1"/>
                        <a:t>K.Venkat,Ch</a:t>
                      </a:r>
                      <a:r>
                        <a:rPr lang="en-IN" dirty="0"/>
                        <a:t>. </a:t>
                      </a:r>
                      <a:r>
                        <a:rPr lang="en-IN" dirty="0" err="1"/>
                        <a:t>RajKumar</a:t>
                      </a:r>
                      <a:endParaRPr lang="en-IN" dirty="0"/>
                    </a:p>
                  </a:txBody>
                  <a:tcPr/>
                </a:tc>
                <a:tc>
                  <a:txBody>
                    <a:bodyPr/>
                    <a:lstStyle/>
                    <a:p>
                      <a:pPr algn="ctr"/>
                      <a:r>
                        <a:rPr lang="en-IN" dirty="0"/>
                        <a:t>2023</a:t>
                      </a:r>
                    </a:p>
                  </a:txBody>
                  <a:tcPr/>
                </a:tc>
                <a:extLst>
                  <a:ext uri="{0D108BD9-81ED-4DB2-BD59-A6C34878D82A}">
                    <a16:rowId xmlns:a16="http://schemas.microsoft.com/office/drawing/2014/main" val="437135300"/>
                  </a:ext>
                </a:extLst>
              </a:tr>
              <a:tr h="370840">
                <a:tc>
                  <a:txBody>
                    <a:bodyPr/>
                    <a:lstStyle/>
                    <a:p>
                      <a:pPr algn="ctr"/>
                      <a:r>
                        <a:rPr lang="en-IN" dirty="0"/>
                        <a:t>2.</a:t>
                      </a:r>
                    </a:p>
                  </a:txBody>
                  <a:tcPr/>
                </a:tc>
                <a:tc>
                  <a:txBody>
                    <a:bodyPr/>
                    <a:lstStyle/>
                    <a:p>
                      <a:pPr algn="just"/>
                      <a:r>
                        <a:rPr lang="en-US" dirty="0"/>
                        <a:t>Hand Gesture recognition System for Sign Language</a:t>
                      </a:r>
                    </a:p>
                    <a:p>
                      <a:pPr algn="just"/>
                      <a:endParaRPr lang="en-IN" dirty="0"/>
                    </a:p>
                  </a:txBody>
                  <a:tcPr/>
                </a:tc>
                <a:tc>
                  <a:txBody>
                    <a:bodyPr/>
                    <a:lstStyle/>
                    <a:p>
                      <a:pPr algn="just"/>
                      <a:r>
                        <a:rPr lang="en-IN" dirty="0" err="1"/>
                        <a:t>YNikhil</a:t>
                      </a:r>
                      <a:r>
                        <a:rPr lang="en-IN" dirty="0"/>
                        <a:t> ,Venkata Bhargav, </a:t>
                      </a:r>
                      <a:r>
                        <a:rPr lang="en-IN" dirty="0" err="1"/>
                        <a:t>Aamil</a:t>
                      </a:r>
                      <a:r>
                        <a:rPr lang="en-IN" dirty="0"/>
                        <a:t> </a:t>
                      </a:r>
                      <a:r>
                        <a:rPr lang="en-IN" dirty="0" err="1"/>
                        <a:t>Shohail</a:t>
                      </a:r>
                      <a:r>
                        <a:rPr lang="en-IN" dirty="0"/>
                        <a:t>, Srinivas</a:t>
                      </a:r>
                    </a:p>
                  </a:txBody>
                  <a:tcPr/>
                </a:tc>
                <a:tc>
                  <a:txBody>
                    <a:bodyPr/>
                    <a:lstStyle/>
                    <a:p>
                      <a:pPr algn="ctr"/>
                      <a:r>
                        <a:rPr lang="en-IN" dirty="0"/>
                        <a:t>2022</a:t>
                      </a:r>
                    </a:p>
                  </a:txBody>
                  <a:tcPr/>
                </a:tc>
                <a:extLst>
                  <a:ext uri="{0D108BD9-81ED-4DB2-BD59-A6C34878D82A}">
                    <a16:rowId xmlns:a16="http://schemas.microsoft.com/office/drawing/2014/main" val="4012229040"/>
                  </a:ext>
                </a:extLst>
              </a:tr>
              <a:tr h="370840">
                <a:tc>
                  <a:txBody>
                    <a:bodyPr/>
                    <a:lstStyle/>
                    <a:p>
                      <a:pPr algn="ctr"/>
                      <a:r>
                        <a:rPr lang="en-IN" dirty="0"/>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Hand Gesture Recognition and Voice Conversion for Deaf and Dumb</a:t>
                      </a:r>
                      <a:endParaRPr lang="en-IN" dirty="0"/>
                    </a:p>
                    <a:p>
                      <a:pPr algn="just"/>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t>Rupesh Prajapati ,Vedant Pandey ,Nupur </a:t>
                      </a:r>
                      <a:r>
                        <a:rPr lang="en-IN" dirty="0" err="1"/>
                        <a:t>Jamindar</a:t>
                      </a:r>
                      <a:r>
                        <a:rPr lang="en-IN" dirty="0"/>
                        <a:t>, Neeraj Yadav</a:t>
                      </a:r>
                    </a:p>
                    <a:p>
                      <a:endParaRPr lang="en-IN" dirty="0"/>
                    </a:p>
                  </a:txBody>
                  <a:tcPr/>
                </a:tc>
                <a:tc>
                  <a:txBody>
                    <a:bodyPr/>
                    <a:lstStyle/>
                    <a:p>
                      <a:pPr algn="ctr"/>
                      <a:r>
                        <a:rPr lang="en-IN" dirty="0"/>
                        <a:t>2018</a:t>
                      </a:r>
                    </a:p>
                  </a:txBody>
                  <a:tcPr/>
                </a:tc>
                <a:extLst>
                  <a:ext uri="{0D108BD9-81ED-4DB2-BD59-A6C34878D82A}">
                    <a16:rowId xmlns:a16="http://schemas.microsoft.com/office/drawing/2014/main" val="3041476520"/>
                  </a:ext>
                </a:extLst>
              </a:tr>
              <a:tr h="370840">
                <a:tc>
                  <a:txBody>
                    <a:bodyPr/>
                    <a:lstStyle/>
                    <a:p>
                      <a:pPr algn="ctr"/>
                      <a:r>
                        <a:rPr lang="en-IN"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Robust Gesture Recognition Using Gaussian Distribution for Features Fitting.</a:t>
                      </a:r>
                      <a:endParaRPr lang="en-IN" dirty="0"/>
                    </a:p>
                    <a:p>
                      <a:pPr algn="just"/>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Mokhtar M. Hasan and Pramod K. Mishra</a:t>
                      </a:r>
                    </a:p>
                    <a:p>
                      <a:endParaRPr lang="en-IN" dirty="0"/>
                    </a:p>
                  </a:txBody>
                  <a:tcPr/>
                </a:tc>
                <a:tc>
                  <a:txBody>
                    <a:bodyPr/>
                    <a:lstStyle/>
                    <a:p>
                      <a:pPr algn="ctr"/>
                      <a:r>
                        <a:rPr lang="en-IN" dirty="0"/>
                        <a:t>2012</a:t>
                      </a:r>
                    </a:p>
                  </a:txBody>
                  <a:tcPr/>
                </a:tc>
                <a:extLst>
                  <a:ext uri="{0D108BD9-81ED-4DB2-BD59-A6C34878D82A}">
                    <a16:rowId xmlns:a16="http://schemas.microsoft.com/office/drawing/2014/main" val="327583303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27075"/>
            <a:ext cx="10515600" cy="963930"/>
          </a:xfrm>
        </p:spPr>
        <p:txBody>
          <a:bodyPr>
            <a:normAutofit/>
          </a:bodyPr>
          <a:lstStyle/>
          <a:p>
            <a:r>
              <a:rPr lang="en-US" sz="2200" b="1" dirty="0">
                <a:latin typeface="Times New Roman" panose="02020603050405020304" pitchFamily="18" charset="0"/>
                <a:cs typeface="Times New Roman" panose="02020603050405020304" pitchFamily="18" charset="0"/>
              </a:rPr>
              <a:t>RESEARCH GAP</a:t>
            </a:r>
          </a:p>
        </p:txBody>
      </p:sp>
      <p:sp>
        <p:nvSpPr>
          <p:cNvPr id="5" name="Content Placeholder 4"/>
          <p:cNvSpPr>
            <a:spLocks noGrp="1"/>
          </p:cNvSpPr>
          <p:nvPr>
            <p:ph idx="1"/>
          </p:nvPr>
        </p:nvSpPr>
        <p:spPr>
          <a:xfrm>
            <a:off x="838200" y="1378585"/>
            <a:ext cx="10515600" cy="4921885"/>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existing system is a desktop application that utilizes a computer’s webcam to capture American Sign Language (ASL) gestures and translate them into corresponding text and speech in real time. The system processes hand gestures using computer vision and machine learning techniques to recognize and convert them into readable text, which is then synthesized into speech. </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Limitations: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Lower Accuracy – </a:t>
            </a:r>
            <a:r>
              <a:rPr lang="en-US" sz="2000" dirty="0">
                <a:latin typeface="Times New Roman" panose="02020603050405020304" pitchFamily="18" charset="0"/>
                <a:cs typeface="Times New Roman" panose="02020603050405020304" pitchFamily="18" charset="0"/>
              </a:rPr>
              <a:t>Struggles with complex or ambiguous gestures, reducing recognition accuracy.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Limited Vocabulary – </a:t>
            </a:r>
            <a:r>
              <a:rPr lang="en-US" sz="2000" dirty="0">
                <a:latin typeface="Times New Roman" panose="02020603050405020304" pitchFamily="18" charset="0"/>
                <a:cs typeface="Times New Roman" panose="02020603050405020304" pitchFamily="18" charset="0"/>
              </a:rPr>
              <a:t>May not support a comprehensive range of ASL signs, restricting effective communication.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Lighting and Background Sensitivity – </a:t>
            </a:r>
            <a:r>
              <a:rPr lang="en-US" sz="2000" dirty="0">
                <a:latin typeface="Times New Roman" panose="02020603050405020304" pitchFamily="18" charset="0"/>
                <a:cs typeface="Times New Roman" panose="02020603050405020304" pitchFamily="18" charset="0"/>
              </a:rPr>
              <a:t>Performance is affected by variations in lighting, background noise, or occlusions. </a:t>
            </a:r>
          </a:p>
          <a:p>
            <a:pPr marL="0" indent="0" algn="just">
              <a:lnSpc>
                <a:spcPct val="150000"/>
              </a:lnSpc>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8390"/>
            <a:ext cx="10401300" cy="602615"/>
          </a:xfrm>
        </p:spPr>
        <p:txBody>
          <a:bodyPr/>
          <a:lstStyle/>
          <a:p>
            <a:r>
              <a:rPr lang="en-US" sz="1800" b="1" dirty="0">
                <a:latin typeface="Bookman Old Style" panose="02050604050505020204" pitchFamily="18" charset="0"/>
                <a:cs typeface="Bookman Old Style" panose="02050604050505020204" pitchFamily="18" charset="0"/>
              </a:rPr>
              <a:t> </a:t>
            </a:r>
            <a:r>
              <a:rPr lang="en-US" sz="2000" b="1" dirty="0">
                <a:latin typeface="Times New Roman" panose="02020603050405020304" pitchFamily="18" charset="0"/>
                <a:cs typeface="Times New Roman" panose="02020603050405020304" pitchFamily="18" charset="0"/>
              </a:rPr>
              <a:t>ARCHITECTURE </a:t>
            </a:r>
          </a:p>
        </p:txBody>
      </p:sp>
      <p:pic>
        <p:nvPicPr>
          <p:cNvPr id="1026" name="Picture 2" descr="Awaaz: A Sign Language and Voice Conversion Tool for Deaf-Dumb ...">
            <a:extLst>
              <a:ext uri="{FF2B5EF4-FFF2-40B4-BE49-F238E27FC236}">
                <a16:creationId xmlns:a16="http://schemas.microsoft.com/office/drawing/2014/main" id="{65F388E5-6B1F-0728-CF14-6A64CFE463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6093" y="1825625"/>
            <a:ext cx="4139814"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775335"/>
            <a:ext cx="10382885" cy="915670"/>
          </a:xfrm>
        </p:spPr>
        <p:txBody>
          <a:bodyPr>
            <a:normAutofit/>
          </a:bodyPr>
          <a:lstStyle/>
          <a:p>
            <a:r>
              <a:rPr lang="en-US" sz="2200" b="1" dirty="0">
                <a:latin typeface="Times New Roman" panose="02020603050405020304" pitchFamily="18" charset="0"/>
                <a:cs typeface="Times New Roman" panose="02020603050405020304" pitchFamily="18" charset="0"/>
              </a:rPr>
              <a:t>FEATURE DESCRIPTORS</a:t>
            </a:r>
          </a:p>
        </p:txBody>
      </p:sp>
      <p:sp>
        <p:nvSpPr>
          <p:cNvPr id="8" name="Content Placeholder 7"/>
          <p:cNvSpPr>
            <a:spLocks noGrp="1"/>
          </p:cNvSpPr>
          <p:nvPr>
            <p:ph idx="1"/>
          </p:nvPr>
        </p:nvSpPr>
        <p:spPr>
          <a:xfrm>
            <a:off x="838200" y="1624173"/>
            <a:ext cx="10515600" cy="4751070"/>
          </a:xfrm>
        </p:spPr>
        <p:txBody>
          <a:bodyPr>
            <a:noAutofit/>
          </a:bodyPr>
          <a:lstStyle/>
          <a:p>
            <a:pPr marL="0" indent="0" algn="just">
              <a:buNone/>
            </a:pPr>
            <a:r>
              <a:rPr lang="en-US" sz="2000" b="1" dirty="0"/>
              <a:t>1. </a:t>
            </a:r>
            <a:r>
              <a:rPr lang="en-US" sz="2000" b="1" dirty="0">
                <a:latin typeface="Times New Roman" panose="02020603050405020304" pitchFamily="18" charset="0"/>
                <a:cs typeface="Times New Roman" panose="02020603050405020304" pitchFamily="18" charset="0"/>
              </a:rPr>
              <a:t>HOG (Histogram of Oriented Gradients)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Extracts edge and gradient-based features from hand gestures.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Divides the image into small regions and detects gradient orientations.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a structured feature set for accurate classification.</a:t>
            </a:r>
          </a:p>
          <a:p>
            <a:pPr marL="0" indent="0" algn="just">
              <a:buNone/>
            </a:pPr>
            <a:r>
              <a:rPr lang="en-US" sz="2000" b="1" dirty="0">
                <a:latin typeface="Times New Roman" panose="02020603050405020304" pitchFamily="18" charset="0"/>
                <a:cs typeface="Times New Roman" panose="02020603050405020304" pitchFamily="18" charset="0"/>
              </a:rPr>
              <a:t>2. SIFT (Scale-Invariant Feature Transform)</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Detects key points in hand gestures that remain stable under different scales and rotations.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Extracts distinctive features that help in gesture recognition.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robustness against variations in lighting and hand positioning.</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859332"/>
            <a:ext cx="10382885" cy="915670"/>
          </a:xfrm>
        </p:spPr>
        <p:txBody>
          <a:bodyPr>
            <a:normAutofit/>
          </a:bodyPr>
          <a:lstStyle/>
          <a:p>
            <a:r>
              <a:rPr lang="en-US" sz="2200" b="1" dirty="0">
                <a:latin typeface="Times New Roman" panose="02020603050405020304" pitchFamily="18" charset="0"/>
                <a:cs typeface="Times New Roman" panose="02020603050405020304" pitchFamily="18" charset="0"/>
              </a:rPr>
              <a:t>ALGORITHMS</a:t>
            </a:r>
          </a:p>
        </p:txBody>
      </p:sp>
      <p:sp>
        <p:nvSpPr>
          <p:cNvPr id="8" name="Content Placeholder 7"/>
          <p:cNvSpPr>
            <a:spLocks noGrp="1"/>
          </p:cNvSpPr>
          <p:nvPr>
            <p:ph idx="1"/>
          </p:nvPr>
        </p:nvSpPr>
        <p:spPr>
          <a:xfrm>
            <a:off x="838200" y="1787191"/>
            <a:ext cx="10484224" cy="5187349"/>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1. CNN (Convolutional Neural Networks)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Automatically learns spatial and texture-based features from gesture images.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multiple layers to detect patterns at different levels of abstraction.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high accuracy in classifying complex gestures.</a:t>
            </a:r>
          </a:p>
          <a:p>
            <a:pPr marL="0" indent="0">
              <a:buNone/>
            </a:pPr>
            <a:r>
              <a:rPr lang="en-US" sz="2000" b="1" dirty="0">
                <a:latin typeface="Times New Roman" panose="02020603050405020304" pitchFamily="18" charset="0"/>
                <a:cs typeface="Times New Roman" panose="02020603050405020304" pitchFamily="18" charset="0"/>
              </a:rPr>
              <a:t>2.CNN+LSTM(Hybrid)</a:t>
            </a:r>
          </a:p>
          <a:p>
            <a:r>
              <a:rPr lang="en-US" sz="2000" b="1" dirty="0">
                <a:latin typeface="Times New Roman" panose="02020603050405020304" pitchFamily="18" charset="0"/>
                <a:cs typeface="Times New Roman" panose="02020603050405020304" pitchFamily="18" charset="0"/>
              </a:rPr>
              <a:t>CNN </a:t>
            </a:r>
            <a:r>
              <a:rPr lang="en-US" sz="2000" dirty="0">
                <a:latin typeface="Times New Roman" panose="02020603050405020304" pitchFamily="18" charset="0"/>
                <a:cs typeface="Times New Roman" panose="02020603050405020304" pitchFamily="18" charset="0"/>
              </a:rPr>
              <a:t>extracts feature over time.</a:t>
            </a:r>
          </a:p>
          <a:p>
            <a:r>
              <a:rPr lang="en-US" sz="2000" dirty="0">
                <a:latin typeface="Times New Roman" panose="02020603050405020304" pitchFamily="18" charset="0"/>
                <a:cs typeface="Times New Roman" panose="02020603050405020304" pitchFamily="18" charset="0"/>
              </a:rPr>
              <a:t>LSTM learns gesture pattern over time.</a:t>
            </a:r>
          </a:p>
          <a:p>
            <a:r>
              <a:rPr lang="en-US" sz="2000" dirty="0">
                <a:latin typeface="Times New Roman" panose="02020603050405020304" pitchFamily="18" charset="0"/>
                <a:cs typeface="Times New Roman" panose="02020603050405020304" pitchFamily="18" charset="0"/>
              </a:rPr>
              <a:t>Combined they recognize dynamic hand gestures.</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3.SVM (Support Vector Machine)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Classifies gestures based on feature vectors extracted from HOG or SIFT.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Finds an optimal decision boundary to separate different gesture categories.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Works effectively for small to medium-sized datasets with clear gesture classes.</a:t>
            </a:r>
          </a:p>
          <a:p>
            <a:pPr marL="0" indent="0">
              <a:buNone/>
            </a:pPr>
            <a:endParaRPr lang="en-US" altLang="en-US" sz="2000" dirty="0">
              <a:latin typeface="Bookman Old Style" pitchFamily="18" charset="0"/>
              <a:cs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8390"/>
            <a:ext cx="10401300" cy="602615"/>
          </a:xfrm>
        </p:spPr>
        <p:txBody>
          <a:bodyPr>
            <a:normAutofit/>
          </a:bodyPr>
          <a:lstStyle/>
          <a:p>
            <a:r>
              <a:rPr lang="en-IN" sz="2000" b="1" dirty="0">
                <a:latin typeface="Times New Roman" panose="02020603050405020304" pitchFamily="18" charset="0"/>
                <a:cs typeface="Times New Roman" panose="02020603050405020304" pitchFamily="18" charset="0"/>
              </a:rPr>
              <a:t>OBSERVATIONS</a:t>
            </a:r>
            <a:endParaRPr lang="en-US" sz="2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38200" y="1844479"/>
            <a:ext cx="10515600" cy="4351338"/>
          </a:xfrm>
        </p:spPr>
        <p:txBody>
          <a:bodyPr>
            <a:normAutofit/>
          </a:bodyPr>
          <a:lstStyle/>
          <a:p>
            <a:r>
              <a:rPr lang="en-US" sz="2000" b="1" dirty="0">
                <a:latin typeface="Times New Roman" panose="02020603050405020304" pitchFamily="18" charset="0"/>
                <a:cs typeface="Times New Roman" panose="02020603050405020304" pitchFamily="18" charset="0"/>
              </a:rPr>
              <a:t>Gesture Acquisition:</a:t>
            </a:r>
            <a:r>
              <a:rPr lang="en-US" sz="2000" dirty="0">
                <a:latin typeface="Times New Roman" panose="02020603050405020304" pitchFamily="18" charset="0"/>
                <a:cs typeface="Times New Roman" panose="02020603050405020304" pitchFamily="18" charset="0"/>
              </a:rPr>
              <a:t> Captures real-time hand gestures effectively but is affected by lighting and background noise.</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Feature Extraction: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SIFT</a:t>
            </a:r>
            <a:r>
              <a:rPr lang="en-US" sz="2000" dirty="0">
                <a:latin typeface="Times New Roman" panose="02020603050405020304" pitchFamily="18" charset="0"/>
                <a:cs typeface="Times New Roman" panose="02020603050405020304" pitchFamily="18" charset="0"/>
              </a:rPr>
              <a:t> ensures scale and rotation invariance, </a:t>
            </a:r>
            <a:r>
              <a:rPr lang="en-US" sz="2000" b="1" dirty="0">
                <a:latin typeface="Times New Roman" panose="02020603050405020304" pitchFamily="18" charset="0"/>
                <a:cs typeface="Times New Roman" panose="02020603050405020304" pitchFamily="18" charset="0"/>
              </a:rPr>
              <a:t>HOG</a:t>
            </a:r>
            <a:r>
              <a:rPr lang="en-US" sz="2000" dirty="0">
                <a:latin typeface="Times New Roman" panose="02020603050405020304" pitchFamily="18" charset="0"/>
                <a:cs typeface="Times New Roman" panose="02020603050405020304" pitchFamily="18" charset="0"/>
              </a:rPr>
              <a:t> captures edge and shape, while </a:t>
            </a:r>
            <a:r>
              <a:rPr lang="en-US" sz="2000" b="1" dirty="0">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learns complex spatial patterns for better recognition.</a:t>
            </a:r>
          </a:p>
          <a:p>
            <a:r>
              <a:rPr lang="en-US" sz="2000" b="1" dirty="0">
                <a:latin typeface="Times New Roman" panose="02020603050405020304" pitchFamily="18" charset="0"/>
                <a:cs typeface="Times New Roman" panose="02020603050405020304" pitchFamily="18" charset="0"/>
              </a:rPr>
              <a:t>Classification: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is efficient for small datasets, but </a:t>
            </a:r>
            <a:r>
              <a:rPr lang="en-US" sz="2000" b="1" dirty="0">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provides higher accuracy with large datasets. A hybrid approach improves performance.</a:t>
            </a:r>
          </a:p>
          <a:p>
            <a:r>
              <a:rPr lang="en-US" sz="2000" b="1" dirty="0">
                <a:latin typeface="Times New Roman" panose="02020603050405020304" pitchFamily="18" charset="0"/>
                <a:cs typeface="Times New Roman" panose="02020603050405020304" pitchFamily="18" charset="0"/>
              </a:rPr>
              <a:t>Text Conversion:</a:t>
            </a:r>
            <a:r>
              <a:rPr lang="en-US" sz="2000" dirty="0">
                <a:latin typeface="Times New Roman" panose="02020603050405020304" pitchFamily="18" charset="0"/>
                <a:cs typeface="Times New Roman" panose="02020603050405020304" pitchFamily="18" charset="0"/>
              </a:rPr>
              <a:t> Converts gestures into text dynamically, but accuracy depends on classification quality.</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Speech Synthesis:</a:t>
            </a:r>
            <a:r>
              <a:rPr lang="en-US" sz="2000" dirty="0">
                <a:latin typeface="Times New Roman" panose="02020603050405020304" pitchFamily="18" charset="0"/>
                <a:cs typeface="Times New Roman" panose="02020603050405020304" pitchFamily="18" charset="0"/>
              </a:rPr>
              <a:t> TTS provides real-time audio output, enhancing accessibility, but may mispronounce if gestures are misclassified.</a:t>
            </a:r>
          </a:p>
          <a:p>
            <a:r>
              <a:rPr lang="en-US" sz="2000" b="1" dirty="0">
                <a:latin typeface="Times New Roman" panose="02020603050405020304" pitchFamily="18" charset="0"/>
                <a:cs typeface="Times New Roman" panose="02020603050405020304" pitchFamily="18" charset="0"/>
              </a:rPr>
              <a:t>System Performance:</a:t>
            </a:r>
            <a:r>
              <a:rPr lang="en-US" sz="2000" dirty="0">
                <a:latin typeface="Times New Roman" panose="02020603050405020304" pitchFamily="18" charset="0"/>
                <a:cs typeface="Times New Roman" panose="02020603050405020304" pitchFamily="18" charset="0"/>
              </a:rPr>
              <a:t> Real-time execution requires powerful hardware; environmental factors like lighting and hand occlusion affect accuracy.</a:t>
            </a:r>
          </a:p>
          <a:p>
            <a:pPr>
              <a:lnSpc>
                <a:spcPct val="150000"/>
              </a:lnSpc>
            </a:pPr>
            <a:endParaRPr lang="en-US" sz="2000"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990</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 Antiqua</vt:lpstr>
      <vt:lpstr>Bookman Old Style</vt:lpstr>
      <vt:lpstr>Calibri</vt:lpstr>
      <vt:lpstr>Calibri Light</vt:lpstr>
      <vt:lpstr>Times New Roman</vt:lpstr>
      <vt:lpstr>Office Theme</vt:lpstr>
      <vt:lpstr>PowerPoint Presentation</vt:lpstr>
      <vt:lpstr>PROBLEM STATEMENT</vt:lpstr>
      <vt:lpstr>PowerPoint Presentation</vt:lpstr>
      <vt:lpstr>LITERATURE SURVEY </vt:lpstr>
      <vt:lpstr>RESEARCH GAP</vt:lpstr>
      <vt:lpstr> ARCHITECTURE </vt:lpstr>
      <vt:lpstr>FEATURE DESCRIPTORS</vt:lpstr>
      <vt:lpstr>ALGORITHMS</vt:lpstr>
      <vt:lpstr>OBSERVATIONS</vt:lpstr>
      <vt:lpstr>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Geedi Thejashwini</cp:lastModifiedBy>
  <cp:revision>24</cp:revision>
  <dcterms:created xsi:type="dcterms:W3CDTF">2023-03-16T15:58:00Z</dcterms:created>
  <dcterms:modified xsi:type="dcterms:W3CDTF">2025-04-19T05:54:50Z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9C6B28825AD543D083F142B00C18CCEE_13</vt:lpwstr>
  </property>
  <property fmtid="{D5CDD505-2E9C-101B-9397-08002B2CF9AE}" pid="3" name="KSOProductBuildVer">
    <vt:lpwstr>1033-12.2.0.19805</vt:lpwstr>
  </property>
</Properties>
</file>