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2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6467474" cy="8000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46448" y="1675168"/>
            <a:ext cx="960780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6443" y="1675168"/>
            <a:ext cx="1222781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3635" y="4726785"/>
            <a:ext cx="9853429" cy="2610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3618" y="1534527"/>
            <a:ext cx="8840470" cy="7402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r>
              <a:rPr sz="8050" b="1" spc="160" dirty="0">
                <a:solidFill>
                  <a:srgbClr val="FFFFFF"/>
                </a:solidFill>
                <a:latin typeface="Cambria"/>
                <a:cs typeface="Cambria"/>
              </a:rPr>
              <a:t>Advancing </a:t>
            </a:r>
            <a:r>
              <a:rPr sz="8050" b="1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50" b="1" spc="105" dirty="0">
                <a:solidFill>
                  <a:srgbClr val="FFFFFF"/>
                </a:solidFill>
                <a:latin typeface="Cambria"/>
                <a:cs typeface="Cambria"/>
              </a:rPr>
              <a:t>Healthcare: </a:t>
            </a:r>
            <a:r>
              <a:rPr sz="8050" b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50" b="1" spc="190" dirty="0">
                <a:solidFill>
                  <a:srgbClr val="FFFFFF"/>
                </a:solidFill>
                <a:latin typeface="Cambria"/>
                <a:cs typeface="Cambria"/>
              </a:rPr>
              <a:t>Harnessing </a:t>
            </a:r>
            <a:r>
              <a:rPr sz="8050" b="1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50" b="1" spc="220" dirty="0">
                <a:solidFill>
                  <a:srgbClr val="FFFFFF"/>
                </a:solidFill>
                <a:latin typeface="Cambria"/>
                <a:cs typeface="Cambria"/>
              </a:rPr>
              <a:t>Machine</a:t>
            </a:r>
            <a:r>
              <a:rPr sz="805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50" b="1" spc="180" dirty="0">
                <a:solidFill>
                  <a:srgbClr val="FFFFFF"/>
                </a:solidFill>
                <a:latin typeface="Cambria"/>
                <a:cs typeface="Cambria"/>
              </a:rPr>
              <a:t>Learning </a:t>
            </a:r>
            <a:r>
              <a:rPr sz="8050" b="1" spc="-17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50" b="1" spc="135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8050" b="1" spc="110" dirty="0">
                <a:solidFill>
                  <a:srgbClr val="FFFFFF"/>
                </a:solidFill>
                <a:latin typeface="Cambria"/>
                <a:cs typeface="Cambria"/>
              </a:rPr>
              <a:t>Heart </a:t>
            </a:r>
            <a:r>
              <a:rPr sz="8050" b="1" spc="114" dirty="0">
                <a:solidFill>
                  <a:srgbClr val="FFFFFF"/>
                </a:solidFill>
                <a:latin typeface="Cambria"/>
                <a:cs typeface="Cambria"/>
              </a:rPr>
              <a:t>Disease </a:t>
            </a:r>
            <a:r>
              <a:rPr sz="8050" b="1" spc="120" dirty="0">
                <a:solidFill>
                  <a:srgbClr val="FFFFFF"/>
                </a:solidFill>
                <a:latin typeface="Cambria"/>
                <a:cs typeface="Cambria"/>
              </a:rPr>
              <a:t> Prediction</a:t>
            </a:r>
            <a:endParaRPr sz="80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349" y="1619894"/>
            <a:ext cx="55835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dirty="0"/>
              <a:t> </a:t>
            </a:r>
            <a:r>
              <a:rPr spc="35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8967" y="2884528"/>
            <a:ext cx="6219825" cy="48641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852169" algn="r">
              <a:lnSpc>
                <a:spcPct val="115300"/>
              </a:lnSpc>
              <a:spcBef>
                <a:spcPts val="155"/>
              </a:spcBef>
            </a:pPr>
            <a:r>
              <a:rPr sz="2450" spc="26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" dirty="0">
                <a:latin typeface="Verdana"/>
                <a:cs typeface="Verdana"/>
              </a:rPr>
              <a:t>f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e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m</a:t>
            </a:r>
            <a:r>
              <a:rPr sz="2450" spc="90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15" dirty="0">
                <a:latin typeface="Verdana"/>
                <a:cs typeface="Verdana"/>
              </a:rPr>
              <a:t>A</a:t>
            </a:r>
            <a:r>
              <a:rPr sz="2550" i="1" spc="35" dirty="0">
                <a:latin typeface="Verdana"/>
                <a:cs typeface="Verdana"/>
              </a:rPr>
              <a:t>c</a:t>
            </a:r>
            <a:r>
              <a:rPr sz="2550" i="1" spc="60" dirty="0">
                <a:latin typeface="Verdana"/>
                <a:cs typeface="Verdana"/>
              </a:rPr>
              <a:t>c</a:t>
            </a:r>
            <a:r>
              <a:rPr sz="2550" i="1" spc="-30" dirty="0">
                <a:latin typeface="Verdana"/>
                <a:cs typeface="Verdana"/>
              </a:rPr>
              <a:t>u</a:t>
            </a:r>
            <a:r>
              <a:rPr sz="2550" i="1" spc="-45" dirty="0">
                <a:latin typeface="Verdana"/>
                <a:cs typeface="Verdana"/>
              </a:rPr>
              <a:t>r</a:t>
            </a:r>
            <a:r>
              <a:rPr sz="2550" i="1" spc="-70" dirty="0">
                <a:latin typeface="Verdana"/>
                <a:cs typeface="Verdana"/>
              </a:rPr>
              <a:t>a</a:t>
            </a:r>
            <a:r>
              <a:rPr sz="2550" i="1" spc="40" dirty="0">
                <a:latin typeface="Verdana"/>
                <a:cs typeface="Verdana"/>
              </a:rPr>
              <a:t>c</a:t>
            </a:r>
            <a:r>
              <a:rPr sz="2550" i="1" spc="-170" dirty="0">
                <a:latin typeface="Verdana"/>
                <a:cs typeface="Verdana"/>
              </a:rPr>
              <a:t>y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85" dirty="0">
                <a:latin typeface="Verdana"/>
                <a:cs typeface="Verdana"/>
              </a:rPr>
              <a:t>p</a:t>
            </a:r>
            <a:r>
              <a:rPr sz="2550" i="1" spc="-135" dirty="0">
                <a:latin typeface="Verdana"/>
                <a:cs typeface="Verdana"/>
              </a:rPr>
              <a:t>r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60" dirty="0">
                <a:latin typeface="Verdana"/>
                <a:cs typeface="Verdana"/>
              </a:rPr>
              <a:t>c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-120" dirty="0">
                <a:latin typeface="Verdana"/>
                <a:cs typeface="Verdana"/>
              </a:rPr>
              <a:t>s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dirty="0">
                <a:latin typeface="Verdana"/>
                <a:cs typeface="Verdana"/>
              </a:rPr>
              <a:t>o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-135" dirty="0">
                <a:latin typeface="Verdana"/>
                <a:cs typeface="Verdana"/>
              </a:rPr>
              <a:t>r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60" dirty="0">
                <a:latin typeface="Verdana"/>
                <a:cs typeface="Verdana"/>
              </a:rPr>
              <a:t>c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-40" dirty="0">
                <a:latin typeface="Verdana"/>
                <a:cs typeface="Verdana"/>
              </a:rPr>
              <a:t>ll 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  </a:t>
            </a:r>
            <a:r>
              <a:rPr sz="2450" spc="-5" dirty="0">
                <a:latin typeface="Verdana"/>
                <a:cs typeface="Verdana"/>
              </a:rPr>
              <a:t>positives </a:t>
            </a:r>
            <a:r>
              <a:rPr sz="2450" spc="5" dirty="0">
                <a:latin typeface="Verdana"/>
                <a:cs typeface="Verdana"/>
              </a:rPr>
              <a:t>correctly </a:t>
            </a:r>
            <a:r>
              <a:rPr sz="2450" spc="30" dirty="0">
                <a:latin typeface="Verdana"/>
                <a:cs typeface="Verdana"/>
              </a:rPr>
              <a:t>identiﬁed, </a:t>
            </a:r>
            <a:r>
              <a:rPr sz="2450" spc="90" dirty="0">
                <a:latin typeface="Verdana"/>
                <a:cs typeface="Verdana"/>
              </a:rPr>
              <a:t>and </a:t>
            </a:r>
            <a:r>
              <a:rPr sz="2550" i="1" spc="-300" dirty="0">
                <a:latin typeface="Verdana"/>
                <a:cs typeface="Verdana"/>
              </a:rPr>
              <a:t>F1 </a:t>
            </a:r>
            <a:r>
              <a:rPr sz="2550" i="1" spc="-295" dirty="0">
                <a:latin typeface="Verdana"/>
                <a:cs typeface="Verdana"/>
              </a:rPr>
              <a:t> </a:t>
            </a:r>
            <a:r>
              <a:rPr sz="2550" i="1" spc="-50" dirty="0">
                <a:latin typeface="Verdana"/>
                <a:cs typeface="Verdana"/>
              </a:rPr>
              <a:t>score </a:t>
            </a:r>
            <a:r>
              <a:rPr sz="2450" spc="75" dirty="0">
                <a:latin typeface="Verdana"/>
                <a:cs typeface="Verdana"/>
              </a:rPr>
              <a:t>combines </a:t>
            </a:r>
            <a:r>
              <a:rPr sz="2450" spc="35" dirty="0">
                <a:latin typeface="Verdana"/>
                <a:cs typeface="Verdana"/>
              </a:rPr>
              <a:t>precision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-50" dirty="0">
                <a:latin typeface="Verdana"/>
                <a:cs typeface="Verdana"/>
              </a:rPr>
              <a:t>recall. 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gh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70" dirty="0">
                <a:latin typeface="Verdana"/>
                <a:cs typeface="Verdana"/>
              </a:rPr>
              <a:t>j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20" dirty="0">
                <a:latin typeface="Verdana"/>
                <a:cs typeface="Verdana"/>
              </a:rPr>
              <a:t>prediction.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3709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409" dirty="0">
                <a:latin typeface="Trebuchet MS"/>
                <a:cs typeface="Trebuchet MS"/>
              </a:rPr>
              <a:t>C</a:t>
            </a:r>
            <a:r>
              <a:rPr sz="3900" spc="110" dirty="0">
                <a:latin typeface="Trebuchet MS"/>
                <a:cs typeface="Trebuchet MS"/>
              </a:rPr>
              <a:t>h</a:t>
            </a:r>
            <a:r>
              <a:rPr sz="3900" spc="-10" dirty="0">
                <a:latin typeface="Trebuchet MS"/>
                <a:cs typeface="Trebuchet MS"/>
              </a:rPr>
              <a:t>a</a:t>
            </a:r>
            <a:r>
              <a:rPr sz="3900" spc="160" dirty="0">
                <a:latin typeface="Trebuchet MS"/>
                <a:cs typeface="Trebuchet MS"/>
              </a:rPr>
              <a:t>l</a:t>
            </a:r>
            <a:r>
              <a:rPr sz="3900" spc="85" dirty="0">
                <a:latin typeface="Trebuchet MS"/>
                <a:cs typeface="Trebuchet MS"/>
              </a:rPr>
              <a:t>l</a:t>
            </a:r>
            <a:r>
              <a:rPr sz="3900" spc="-320" dirty="0">
                <a:latin typeface="Trebuchet MS"/>
                <a:cs typeface="Trebuchet MS"/>
              </a:rPr>
              <a:t>e</a:t>
            </a:r>
            <a:r>
              <a:rPr sz="3900" spc="114" dirty="0">
                <a:latin typeface="Trebuchet MS"/>
                <a:cs typeface="Trebuchet MS"/>
              </a:rPr>
              <a:t>n</a:t>
            </a:r>
            <a:r>
              <a:rPr sz="3900" spc="185" dirty="0">
                <a:latin typeface="Trebuchet MS"/>
                <a:cs typeface="Trebuchet MS"/>
              </a:rPr>
              <a:t>g</a:t>
            </a:r>
            <a:r>
              <a:rPr sz="3900" spc="-280" dirty="0">
                <a:latin typeface="Trebuchet MS"/>
                <a:cs typeface="Trebuchet MS"/>
              </a:rPr>
              <a:t>e</a:t>
            </a:r>
            <a:r>
              <a:rPr sz="3900" spc="160" dirty="0">
                <a:latin typeface="Trebuchet MS"/>
                <a:cs typeface="Trebuchet MS"/>
              </a:rPr>
              <a:t>s</a:t>
            </a:r>
            <a:r>
              <a:rPr sz="3900" spc="-310" dirty="0">
                <a:latin typeface="Trebuchet MS"/>
                <a:cs typeface="Trebuchet MS"/>
              </a:rPr>
              <a:t> </a:t>
            </a:r>
            <a:r>
              <a:rPr sz="3900" spc="-10" dirty="0">
                <a:latin typeface="Trebuchet MS"/>
                <a:cs typeface="Trebuchet MS"/>
              </a:rPr>
              <a:t>a</a:t>
            </a:r>
            <a:r>
              <a:rPr sz="3900" spc="135" dirty="0">
                <a:latin typeface="Trebuchet MS"/>
                <a:cs typeface="Trebuchet MS"/>
              </a:rPr>
              <a:t>n</a:t>
            </a:r>
            <a:r>
              <a:rPr sz="3900" spc="110" dirty="0">
                <a:latin typeface="Trebuchet MS"/>
                <a:cs typeface="Trebuchet MS"/>
              </a:rPr>
              <a:t>d</a:t>
            </a:r>
            <a:r>
              <a:rPr sz="3900" spc="-310" dirty="0">
                <a:latin typeface="Trebuchet MS"/>
                <a:cs typeface="Trebuchet MS"/>
              </a:rPr>
              <a:t> </a:t>
            </a:r>
            <a:r>
              <a:rPr sz="3900" spc="285" dirty="0">
                <a:latin typeface="Trebuchet MS"/>
                <a:cs typeface="Trebuchet MS"/>
              </a:rPr>
              <a:t>L</a:t>
            </a:r>
            <a:r>
              <a:rPr sz="3900" spc="120" dirty="0">
                <a:latin typeface="Trebuchet MS"/>
                <a:cs typeface="Trebuchet MS"/>
              </a:rPr>
              <a:t>i</a:t>
            </a:r>
            <a:r>
              <a:rPr sz="3900" spc="220" dirty="0">
                <a:latin typeface="Trebuchet MS"/>
                <a:cs typeface="Trebuchet MS"/>
              </a:rPr>
              <a:t>m</a:t>
            </a:r>
            <a:r>
              <a:rPr sz="3900" spc="120" dirty="0">
                <a:latin typeface="Trebuchet MS"/>
                <a:cs typeface="Trebuchet MS"/>
              </a:rPr>
              <a:t>i</a:t>
            </a:r>
            <a:r>
              <a:rPr sz="3900" spc="-185" dirty="0">
                <a:latin typeface="Trebuchet MS"/>
                <a:cs typeface="Trebuchet MS"/>
              </a:rPr>
              <a:t>t</a:t>
            </a:r>
            <a:r>
              <a:rPr sz="3900" spc="-10" dirty="0">
                <a:latin typeface="Trebuchet MS"/>
                <a:cs typeface="Trebuchet MS"/>
              </a:rPr>
              <a:t>a</a:t>
            </a:r>
            <a:r>
              <a:rPr sz="3900" spc="-185" dirty="0">
                <a:latin typeface="Trebuchet MS"/>
                <a:cs typeface="Trebuchet MS"/>
              </a:rPr>
              <a:t>t</a:t>
            </a:r>
            <a:r>
              <a:rPr sz="3900" spc="120" dirty="0">
                <a:latin typeface="Trebuchet MS"/>
                <a:cs typeface="Trebuchet MS"/>
              </a:rPr>
              <a:t>i</a:t>
            </a:r>
            <a:r>
              <a:rPr sz="3900" spc="35" dirty="0">
                <a:latin typeface="Trebuchet MS"/>
                <a:cs typeface="Trebuchet MS"/>
              </a:rPr>
              <a:t>o</a:t>
            </a:r>
            <a:r>
              <a:rPr sz="3900" spc="135" dirty="0">
                <a:latin typeface="Trebuchet MS"/>
                <a:cs typeface="Trebuchet MS"/>
              </a:rPr>
              <a:t>n</a:t>
            </a:r>
            <a:r>
              <a:rPr sz="3900" spc="160" dirty="0">
                <a:latin typeface="Trebuchet MS"/>
                <a:cs typeface="Trebuchet MS"/>
              </a:rPr>
              <a:t>s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62718"/>
            <a:ext cx="6372225" cy="441515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35"/>
              </a:spcBef>
            </a:pPr>
            <a:r>
              <a:rPr sz="2450" spc="9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45" dirty="0">
                <a:latin typeface="Verdana"/>
                <a:cs typeface="Verdana"/>
              </a:rPr>
              <a:t>o 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85" dirty="0">
                <a:latin typeface="Verdana"/>
                <a:cs typeface="Verdana"/>
              </a:rPr>
              <a:t>d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55" dirty="0">
                <a:latin typeface="Verdana"/>
                <a:cs typeface="Verdana"/>
              </a:rPr>
              <a:t>a  </a:t>
            </a:r>
            <a:r>
              <a:rPr sz="2550" i="1" spc="-105" dirty="0">
                <a:latin typeface="Verdana"/>
                <a:cs typeface="Verdana"/>
              </a:rPr>
              <a:t>privacy</a:t>
            </a:r>
            <a:r>
              <a:rPr sz="2450" spc="-105" dirty="0">
                <a:latin typeface="Verdana"/>
                <a:cs typeface="Verdana"/>
              </a:rPr>
              <a:t>, </a:t>
            </a:r>
            <a:r>
              <a:rPr sz="2550" i="1" spc="-55" dirty="0">
                <a:latin typeface="Verdana"/>
                <a:cs typeface="Verdana"/>
              </a:rPr>
              <a:t>interpretability</a:t>
            </a:r>
            <a:r>
              <a:rPr sz="2450" spc="-55" dirty="0">
                <a:latin typeface="Verdana"/>
                <a:cs typeface="Verdana"/>
              </a:rPr>
              <a:t>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550" i="1" spc="-10" dirty="0">
                <a:latin typeface="Verdana"/>
                <a:cs typeface="Verdana"/>
              </a:rPr>
              <a:t>ethical </a:t>
            </a:r>
            <a:r>
              <a:rPr sz="2550" i="1" spc="-5" dirty="0">
                <a:latin typeface="Verdana"/>
                <a:cs typeface="Verdana"/>
              </a:rPr>
              <a:t> </a:t>
            </a:r>
            <a:r>
              <a:rPr sz="2550" i="1" spc="-45" dirty="0">
                <a:latin typeface="Verdana"/>
                <a:cs typeface="Verdana"/>
              </a:rPr>
              <a:t>considerations</a:t>
            </a:r>
            <a:r>
              <a:rPr sz="2450" spc="-45" dirty="0">
                <a:latin typeface="Verdana"/>
                <a:cs typeface="Verdana"/>
              </a:rPr>
              <a:t>. </a:t>
            </a:r>
            <a:r>
              <a:rPr sz="2450" spc="70" dirty="0">
                <a:latin typeface="Verdana"/>
                <a:cs typeface="Verdana"/>
              </a:rPr>
              <a:t>Limited </a:t>
            </a:r>
            <a:r>
              <a:rPr sz="2450" spc="-20" dirty="0">
                <a:latin typeface="Verdana"/>
                <a:cs typeface="Verdana"/>
              </a:rPr>
              <a:t>availability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ma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60" dirty="0">
                <a:latin typeface="Verdana"/>
                <a:cs typeface="Verdana"/>
              </a:rPr>
              <a:t>. 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dd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m</a:t>
            </a:r>
            <a:r>
              <a:rPr sz="2450" spc="90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5" dirty="0">
                <a:latin typeface="Verdana"/>
                <a:cs typeface="Verdana"/>
              </a:rPr>
              <a:t>healthcare.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907" y="1610369"/>
            <a:ext cx="626427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spc="5" dirty="0"/>
              <a:t>Real-World</a:t>
            </a:r>
            <a:r>
              <a:rPr sz="4350" spc="-195" dirty="0"/>
              <a:t> </a:t>
            </a:r>
            <a:r>
              <a:rPr sz="4350" spc="10" dirty="0"/>
              <a:t>Applications</a:t>
            </a:r>
            <a:endParaRPr sz="4350"/>
          </a:p>
        </p:txBody>
      </p:sp>
      <p:sp>
        <p:nvSpPr>
          <p:cNvPr id="3" name="object 3"/>
          <p:cNvSpPr txBox="1"/>
          <p:nvPr/>
        </p:nvSpPr>
        <p:spPr>
          <a:xfrm>
            <a:off x="1589192" y="2884528"/>
            <a:ext cx="6089650" cy="3987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633095" algn="r">
              <a:lnSpc>
                <a:spcPct val="116199"/>
              </a:lnSpc>
              <a:spcBef>
                <a:spcPts val="125"/>
              </a:spcBef>
            </a:pPr>
            <a:r>
              <a:rPr sz="2450" spc="140" dirty="0">
                <a:latin typeface="Verdana"/>
                <a:cs typeface="Verdana"/>
              </a:rPr>
              <a:t>Ma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55" dirty="0">
                <a:latin typeface="Verdana"/>
                <a:cs typeface="Verdana"/>
              </a:rPr>
              <a:t>prediction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has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real-world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applications,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30" dirty="0">
                <a:latin typeface="Verdana"/>
                <a:cs typeface="Verdana"/>
              </a:rPr>
              <a:t>ud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-65" dirty="0">
                <a:latin typeface="Verdana"/>
                <a:cs typeface="Verdana"/>
              </a:rPr>
              <a:t>e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-120" dirty="0">
                <a:latin typeface="Verdana"/>
                <a:cs typeface="Verdana"/>
              </a:rPr>
              <a:t>r</a:t>
            </a:r>
            <a:r>
              <a:rPr sz="2550" i="1" spc="-35" dirty="0">
                <a:latin typeface="Verdana"/>
                <a:cs typeface="Verdana"/>
              </a:rPr>
              <a:t>l</a:t>
            </a:r>
            <a:r>
              <a:rPr sz="2550" i="1" spc="-170" dirty="0">
                <a:latin typeface="Verdana"/>
                <a:cs typeface="Verdana"/>
              </a:rPr>
              <a:t>y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85" dirty="0">
                <a:latin typeface="Verdana"/>
                <a:cs typeface="Verdana"/>
              </a:rPr>
              <a:t>d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85" dirty="0">
                <a:latin typeface="Verdana"/>
                <a:cs typeface="Verdana"/>
              </a:rPr>
              <a:t>g</a:t>
            </a:r>
            <a:r>
              <a:rPr sz="2550" i="1" spc="90" dirty="0">
                <a:latin typeface="Verdana"/>
                <a:cs typeface="Verdana"/>
              </a:rPr>
              <a:t>n</a:t>
            </a:r>
            <a:r>
              <a:rPr sz="2550" i="1" dirty="0">
                <a:latin typeface="Verdana"/>
                <a:cs typeface="Verdana"/>
              </a:rPr>
              <a:t>o</a:t>
            </a:r>
            <a:r>
              <a:rPr sz="2550" i="1" spc="-120" dirty="0">
                <a:latin typeface="Verdana"/>
                <a:cs typeface="Verdana"/>
              </a:rPr>
              <a:t>s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-12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75" dirty="0">
                <a:latin typeface="Verdana"/>
                <a:cs typeface="Verdana"/>
              </a:rPr>
              <a:t>p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-120" dirty="0">
                <a:latin typeface="Verdana"/>
                <a:cs typeface="Verdana"/>
              </a:rPr>
              <a:t>r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-120" dirty="0">
                <a:latin typeface="Verdana"/>
                <a:cs typeface="Verdana"/>
              </a:rPr>
              <a:t>s</a:t>
            </a:r>
            <a:r>
              <a:rPr sz="2550" i="1" spc="-10" dirty="0">
                <a:latin typeface="Verdana"/>
                <a:cs typeface="Verdana"/>
              </a:rPr>
              <a:t>k  </a:t>
            </a:r>
            <a:r>
              <a:rPr sz="2550" i="1" spc="-120" dirty="0">
                <a:latin typeface="Verdana"/>
                <a:cs typeface="Verdana"/>
              </a:rPr>
              <a:t>s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125" dirty="0">
                <a:latin typeface="Verdana"/>
                <a:cs typeface="Verdana"/>
              </a:rPr>
              <a:t>r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105" dirty="0">
                <a:latin typeface="Verdana"/>
                <a:cs typeface="Verdana"/>
              </a:rPr>
              <a:t>ﬁ</a:t>
            </a:r>
            <a:r>
              <a:rPr sz="2550" i="1" spc="60" dirty="0">
                <a:latin typeface="Verdana"/>
                <a:cs typeface="Verdana"/>
              </a:rPr>
              <a:t>c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dirty="0">
                <a:latin typeface="Verdana"/>
                <a:cs typeface="Verdana"/>
              </a:rPr>
              <a:t>o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135" dirty="0">
                <a:latin typeface="Verdana"/>
                <a:cs typeface="Verdana"/>
              </a:rPr>
              <a:t>r</a:t>
            </a:r>
            <a:r>
              <a:rPr sz="2550" i="1" spc="-65" dirty="0">
                <a:latin typeface="Verdana"/>
                <a:cs typeface="Verdana"/>
              </a:rPr>
              <a:t>e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140" dirty="0">
                <a:latin typeface="Verdana"/>
                <a:cs typeface="Verdana"/>
              </a:rPr>
              <a:t>m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dirty="0">
                <a:latin typeface="Verdana"/>
                <a:cs typeface="Verdana"/>
              </a:rPr>
              <a:t>t  </a:t>
            </a:r>
            <a:r>
              <a:rPr sz="2550" i="1" spc="-135" dirty="0">
                <a:latin typeface="Verdana"/>
                <a:cs typeface="Verdana"/>
              </a:rPr>
              <a:t>r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35" dirty="0">
                <a:latin typeface="Verdana"/>
                <a:cs typeface="Verdana"/>
              </a:rPr>
              <a:t>c</a:t>
            </a:r>
            <a:r>
              <a:rPr sz="2550" i="1" dirty="0">
                <a:latin typeface="Verdana"/>
                <a:cs typeface="Verdana"/>
              </a:rPr>
              <a:t>o</a:t>
            </a:r>
            <a:r>
              <a:rPr sz="2550" i="1" spc="140" dirty="0">
                <a:latin typeface="Verdana"/>
                <a:cs typeface="Verdana"/>
              </a:rPr>
              <a:t>mm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85" dirty="0">
                <a:latin typeface="Verdana"/>
                <a:cs typeface="Verdana"/>
              </a:rPr>
              <a:t>d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dirty="0">
                <a:latin typeface="Verdana"/>
                <a:cs typeface="Verdana"/>
              </a:rPr>
              <a:t>o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7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2919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Future</a:t>
            </a:r>
            <a:r>
              <a:rPr spc="-10" dirty="0"/>
              <a:t> </a:t>
            </a:r>
            <a:r>
              <a:rPr spc="25" dirty="0"/>
              <a:t>Directions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5623560" cy="42221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84785">
              <a:lnSpc>
                <a:spcPts val="3000"/>
              </a:lnSpc>
              <a:spcBef>
                <a:spcPts val="175"/>
              </a:spcBef>
            </a:pP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75" dirty="0">
                <a:latin typeface="Verdana"/>
                <a:cs typeface="Verdana"/>
              </a:rPr>
              <a:t>ut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95" dirty="0">
                <a:latin typeface="Verdana"/>
                <a:cs typeface="Verdana"/>
              </a:rPr>
              <a:t>n  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-5" dirty="0">
                <a:latin typeface="Verdana"/>
                <a:cs typeface="Verdana"/>
              </a:rPr>
              <a:t>k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0" dirty="0">
                <a:latin typeface="Verdana"/>
                <a:cs typeface="Verdana"/>
              </a:rPr>
              <a:t>g.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85" dirty="0">
                <a:latin typeface="Verdana"/>
                <a:cs typeface="Verdana"/>
              </a:rPr>
              <a:t>d</a:t>
            </a:r>
            <a:r>
              <a:rPr sz="2550" i="1" spc="-25" dirty="0">
                <a:latin typeface="Verdana"/>
                <a:cs typeface="Verdana"/>
              </a:rPr>
              <a:t>ee</a:t>
            </a:r>
            <a:r>
              <a:rPr sz="2550" i="1" spc="60" dirty="0">
                <a:latin typeface="Verdana"/>
                <a:cs typeface="Verdana"/>
              </a:rPr>
              <a:t>p  </a:t>
            </a:r>
            <a:r>
              <a:rPr sz="2550" i="1" spc="-35" dirty="0">
                <a:latin typeface="Verdana"/>
                <a:cs typeface="Verdana"/>
              </a:rPr>
              <a:t>l</a:t>
            </a:r>
            <a:r>
              <a:rPr sz="2550" i="1" spc="-65" dirty="0">
                <a:latin typeface="Verdana"/>
                <a:cs typeface="Verdana"/>
              </a:rPr>
              <a:t>e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-120" dirty="0">
                <a:latin typeface="Verdana"/>
                <a:cs typeface="Verdana"/>
              </a:rPr>
              <a:t>r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110" dirty="0">
                <a:latin typeface="Verdana"/>
                <a:cs typeface="Verdana"/>
              </a:rPr>
              <a:t>g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85" dirty="0">
                <a:latin typeface="Verdana"/>
                <a:cs typeface="Verdana"/>
              </a:rPr>
              <a:t>b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110" dirty="0">
                <a:latin typeface="Verdana"/>
                <a:cs typeface="Verdana"/>
              </a:rPr>
              <a:t>g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85" dirty="0">
                <a:latin typeface="Verdana"/>
                <a:cs typeface="Verdana"/>
              </a:rPr>
              <a:t>d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-35" dirty="0">
                <a:latin typeface="Verdana"/>
                <a:cs typeface="Verdana"/>
              </a:rPr>
              <a:t>l</a:t>
            </a:r>
            <a:r>
              <a:rPr sz="2550" i="1" spc="-135" dirty="0">
                <a:latin typeface="Verdana"/>
                <a:cs typeface="Verdana"/>
              </a:rPr>
              <a:t>y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60" dirty="0">
                <a:latin typeface="Verdana"/>
                <a:cs typeface="Verdana"/>
              </a:rPr>
              <a:t>c</a:t>
            </a:r>
            <a:r>
              <a:rPr sz="2550" i="1" spc="-12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550" i="1" spc="-330" dirty="0">
                <a:latin typeface="Verdana"/>
                <a:cs typeface="Verdana"/>
              </a:rPr>
              <a:t>I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50" dirty="0">
                <a:latin typeface="Verdana"/>
                <a:cs typeface="Verdana"/>
              </a:rPr>
              <a:t>t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-120" dirty="0">
                <a:latin typeface="Verdana"/>
                <a:cs typeface="Verdana"/>
              </a:rPr>
              <a:t>r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dirty="0">
                <a:latin typeface="Verdana"/>
                <a:cs typeface="Verdana"/>
              </a:rPr>
              <a:t>o</a:t>
            </a:r>
            <a:r>
              <a:rPr sz="2550" i="1" spc="-60" dirty="0">
                <a:latin typeface="Verdana"/>
                <a:cs typeface="Verdana"/>
              </a:rPr>
              <a:t>f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-155" dirty="0">
                <a:latin typeface="Verdana"/>
                <a:cs typeface="Verdana"/>
              </a:rPr>
              <a:t>T</a:t>
            </a:r>
            <a:r>
              <a:rPr sz="2550" i="1" spc="60" dirty="0">
                <a:latin typeface="Verdana"/>
                <a:cs typeface="Verdana"/>
              </a:rPr>
              <a:t>h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110" dirty="0">
                <a:latin typeface="Verdana"/>
                <a:cs typeface="Verdana"/>
              </a:rPr>
              <a:t>g</a:t>
            </a:r>
            <a:r>
              <a:rPr sz="2550" i="1" spc="-120" dirty="0">
                <a:latin typeface="Verdana"/>
                <a:cs typeface="Verdana"/>
              </a:rPr>
              <a:t>s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-345" dirty="0">
                <a:latin typeface="Verdana"/>
                <a:cs typeface="Verdana"/>
              </a:rPr>
              <a:t>(</a:t>
            </a:r>
            <a:r>
              <a:rPr sz="2550" i="1" spc="-330" dirty="0">
                <a:latin typeface="Verdana"/>
                <a:cs typeface="Verdana"/>
              </a:rPr>
              <a:t>I</a:t>
            </a:r>
            <a:r>
              <a:rPr sz="2550" i="1" spc="-210" dirty="0">
                <a:latin typeface="Verdana"/>
                <a:cs typeface="Verdana"/>
              </a:rPr>
              <a:t>o</a:t>
            </a:r>
            <a:r>
              <a:rPr sz="2550" i="1" spc="-155" dirty="0">
                <a:latin typeface="Verdana"/>
                <a:cs typeface="Verdana"/>
              </a:rPr>
              <a:t>T</a:t>
            </a:r>
            <a:r>
              <a:rPr sz="2550" i="1" spc="-345" dirty="0">
                <a:latin typeface="Verdana"/>
                <a:cs typeface="Verdana"/>
              </a:rPr>
              <a:t>)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6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ts val="3000"/>
              </a:lnSpc>
            </a:pP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70" dirty="0">
                <a:latin typeface="Verdana"/>
                <a:cs typeface="Verdana"/>
              </a:rPr>
              <a:t>g</a:t>
            </a:r>
            <a:r>
              <a:rPr sz="2450" spc="2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5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85" dirty="0">
                <a:latin typeface="Verdana"/>
                <a:cs typeface="Verdana"/>
              </a:rPr>
              <a:t>h  </a:t>
            </a:r>
            <a:r>
              <a:rPr sz="2450" spc="10" dirty="0">
                <a:latin typeface="Verdana"/>
                <a:cs typeface="Verdana"/>
              </a:rPr>
              <a:t>records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continuous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monitoring</a:t>
            </a:r>
            <a:endParaRPr sz="2450">
              <a:latin typeface="Verdana"/>
              <a:cs typeface="Verdana"/>
            </a:endParaRPr>
          </a:p>
          <a:p>
            <a:pPr marL="12700" marR="996950">
              <a:lnSpc>
                <a:spcPts val="3000"/>
              </a:lnSpc>
              <a:spcBef>
                <a:spcPts val="70"/>
              </a:spcBef>
            </a:pPr>
            <a:r>
              <a:rPr sz="2450" spc="-95" dirty="0">
                <a:latin typeface="Verdana"/>
                <a:cs typeface="Verdana"/>
              </a:rPr>
              <a:t>s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0" dirty="0">
                <a:latin typeface="Verdana"/>
                <a:cs typeface="Verdana"/>
              </a:rPr>
              <a:t>-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5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0" dirty="0">
                <a:latin typeface="Verdana"/>
                <a:cs typeface="Verdana"/>
              </a:rPr>
              <a:t>interventions.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353631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484" dirty="0">
                <a:latin typeface="Trebuchet MS"/>
                <a:cs typeface="Trebuchet MS"/>
              </a:rPr>
              <a:t>C</a:t>
            </a:r>
            <a:r>
              <a:rPr sz="4650" spc="-10" dirty="0">
                <a:latin typeface="Trebuchet MS"/>
                <a:cs typeface="Trebuchet MS"/>
              </a:rPr>
              <a:t>a</a:t>
            </a:r>
            <a:r>
              <a:rPr sz="4650" spc="190" dirty="0">
                <a:latin typeface="Trebuchet MS"/>
                <a:cs typeface="Trebuchet MS"/>
              </a:rPr>
              <a:t>s</a:t>
            </a:r>
            <a:r>
              <a:rPr sz="4650" spc="-335" dirty="0">
                <a:latin typeface="Trebuchet MS"/>
                <a:cs typeface="Trebuchet MS"/>
              </a:rPr>
              <a:t>e</a:t>
            </a:r>
            <a:r>
              <a:rPr sz="4650" spc="-365" dirty="0">
                <a:latin typeface="Trebuchet MS"/>
                <a:cs typeface="Trebuchet MS"/>
              </a:rPr>
              <a:t> </a:t>
            </a:r>
            <a:r>
              <a:rPr sz="4650" spc="470" dirty="0">
                <a:latin typeface="Trebuchet MS"/>
                <a:cs typeface="Trebuchet MS"/>
              </a:rPr>
              <a:t>S</a:t>
            </a:r>
            <a:r>
              <a:rPr sz="4650" spc="-220" dirty="0">
                <a:latin typeface="Trebuchet MS"/>
                <a:cs typeface="Trebuchet MS"/>
              </a:rPr>
              <a:t>t</a:t>
            </a:r>
            <a:r>
              <a:rPr sz="4650" spc="145" dirty="0">
                <a:latin typeface="Trebuchet MS"/>
                <a:cs typeface="Trebuchet MS"/>
              </a:rPr>
              <a:t>u</a:t>
            </a:r>
            <a:r>
              <a:rPr sz="4650" spc="130" dirty="0">
                <a:latin typeface="Trebuchet MS"/>
                <a:cs typeface="Trebuchet MS"/>
              </a:rPr>
              <a:t>d</a:t>
            </a:r>
            <a:r>
              <a:rPr sz="4650" spc="145" dirty="0">
                <a:latin typeface="Trebuchet MS"/>
                <a:cs typeface="Trebuchet MS"/>
              </a:rPr>
              <a:t>i</a:t>
            </a:r>
            <a:r>
              <a:rPr sz="4650" spc="-335" dirty="0">
                <a:latin typeface="Trebuchet MS"/>
                <a:cs typeface="Trebuchet MS"/>
              </a:rPr>
              <a:t>e</a:t>
            </a:r>
            <a:r>
              <a:rPr sz="4650" spc="190" dirty="0">
                <a:latin typeface="Trebuchet MS"/>
                <a:cs typeface="Trebuchet MS"/>
              </a:rPr>
              <a:t>s</a:t>
            </a:r>
            <a:endParaRPr sz="4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242050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80"/>
              </a:spcBef>
            </a:pPr>
            <a:r>
              <a:rPr sz="2450" spc="235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00" dirty="0">
                <a:latin typeface="Verdana"/>
                <a:cs typeface="Verdana"/>
              </a:rPr>
              <a:t>-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0" dirty="0">
                <a:latin typeface="Verdana"/>
                <a:cs typeface="Verdana"/>
              </a:rPr>
              <a:t>s  s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75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95" dirty="0">
                <a:latin typeface="Verdana"/>
                <a:cs typeface="Verdana"/>
              </a:rPr>
              <a:t>mp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5" dirty="0">
                <a:latin typeface="Verdana"/>
                <a:cs typeface="Verdana"/>
              </a:rPr>
              <a:t>x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 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95" dirty="0">
                <a:latin typeface="Verdana"/>
                <a:cs typeface="Verdana"/>
              </a:rPr>
              <a:t>mp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5" dirty="0">
                <a:latin typeface="Verdana"/>
                <a:cs typeface="Verdana"/>
              </a:rPr>
              <a:t>u</a:t>
            </a:r>
            <a:r>
              <a:rPr sz="2450" spc="5" dirty="0">
                <a:latin typeface="Verdana"/>
                <a:cs typeface="Verdana"/>
              </a:rPr>
              <a:t>t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7126" y="2084281"/>
            <a:ext cx="6472554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2400" dirty="0">
                <a:latin typeface="Trebuchet MS"/>
                <a:cs typeface="Trebuchet MS"/>
              </a:rPr>
              <a:t> CODE IMPLEMENTATION: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84BE2-2AAA-2575-C2E0-1AF29B3A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680" y="1246316"/>
            <a:ext cx="8077200" cy="778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3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27" y="2654250"/>
            <a:ext cx="5955665" cy="1350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650" spc="295" dirty="0">
                <a:latin typeface="Trebuchet MS"/>
                <a:cs typeface="Trebuchet MS"/>
              </a:rPr>
              <a:t>Conclusion</a:t>
            </a:r>
            <a:endParaRPr sz="8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algn="ctr">
              <a:lnSpc>
                <a:spcPct val="101099"/>
              </a:lnSpc>
              <a:spcBef>
                <a:spcPts val="65"/>
              </a:spcBef>
            </a:pPr>
            <a:r>
              <a:rPr spc="75" dirty="0"/>
              <a:t>Machine </a:t>
            </a:r>
            <a:r>
              <a:rPr spc="25" dirty="0"/>
              <a:t>learning </a:t>
            </a:r>
            <a:r>
              <a:rPr dirty="0"/>
              <a:t>has </a:t>
            </a:r>
            <a:r>
              <a:rPr spc="50" dirty="0"/>
              <a:t>the </a:t>
            </a:r>
            <a:r>
              <a:rPr spc="25" dirty="0"/>
              <a:t>potential </a:t>
            </a:r>
            <a:r>
              <a:rPr spc="10" dirty="0"/>
              <a:t>to </a:t>
            </a:r>
            <a:r>
              <a:rPr spc="-5" dirty="0"/>
              <a:t>revolutionize </a:t>
            </a:r>
            <a:r>
              <a:rPr spc="10" dirty="0"/>
              <a:t>heart </a:t>
            </a:r>
            <a:r>
              <a:rPr spc="15" dirty="0"/>
              <a:t> </a:t>
            </a:r>
            <a:r>
              <a:rPr spc="-10" dirty="0"/>
              <a:t>disease</a:t>
            </a:r>
            <a:r>
              <a:rPr spc="-215" dirty="0"/>
              <a:t> </a:t>
            </a:r>
            <a:r>
              <a:rPr spc="45" dirty="0"/>
              <a:t>prediction</a:t>
            </a:r>
            <a:r>
              <a:rPr spc="-210" dirty="0"/>
              <a:t> </a:t>
            </a:r>
            <a:r>
              <a:rPr spc="70" dirty="0"/>
              <a:t>and</a:t>
            </a:r>
            <a:r>
              <a:rPr spc="-215" dirty="0"/>
              <a:t> </a:t>
            </a:r>
            <a:r>
              <a:rPr spc="10" dirty="0"/>
              <a:t>improve</a:t>
            </a:r>
            <a:r>
              <a:rPr spc="-210" dirty="0"/>
              <a:t> </a:t>
            </a:r>
            <a:r>
              <a:rPr spc="35" dirty="0"/>
              <a:t>patient</a:t>
            </a:r>
            <a:r>
              <a:rPr spc="-215" dirty="0"/>
              <a:t> </a:t>
            </a:r>
            <a:r>
              <a:rPr spc="-75" dirty="0"/>
              <a:t>care.</a:t>
            </a:r>
            <a:r>
              <a:rPr spc="-210" dirty="0"/>
              <a:t> </a:t>
            </a:r>
            <a:r>
              <a:rPr spc="20" dirty="0"/>
              <a:t>By</a:t>
            </a:r>
            <a:r>
              <a:rPr spc="-215" dirty="0"/>
              <a:t> </a:t>
            </a:r>
            <a:r>
              <a:rPr spc="10" dirty="0"/>
              <a:t>leveraging</a:t>
            </a:r>
            <a:r>
              <a:rPr spc="-210" dirty="0"/>
              <a:t> </a:t>
            </a:r>
            <a:r>
              <a:rPr spc="5" dirty="0"/>
              <a:t>large </a:t>
            </a:r>
            <a:r>
              <a:rPr spc="-830" dirty="0"/>
              <a:t> </a:t>
            </a:r>
            <a:r>
              <a:rPr dirty="0"/>
              <a:t>datasets</a:t>
            </a:r>
            <a:r>
              <a:rPr spc="-215" dirty="0"/>
              <a:t> </a:t>
            </a:r>
            <a:r>
              <a:rPr spc="70" dirty="0"/>
              <a:t>and</a:t>
            </a:r>
            <a:r>
              <a:rPr spc="-210" dirty="0"/>
              <a:t> </a:t>
            </a:r>
            <a:r>
              <a:rPr spc="30" dirty="0"/>
              <a:t>advanced</a:t>
            </a:r>
            <a:r>
              <a:rPr spc="-210" dirty="0"/>
              <a:t> </a:t>
            </a:r>
            <a:r>
              <a:rPr spc="-5" dirty="0"/>
              <a:t>algorithms,</a:t>
            </a:r>
            <a:r>
              <a:rPr spc="-210" dirty="0"/>
              <a:t> </a:t>
            </a:r>
            <a:r>
              <a:rPr spc="15" dirty="0"/>
              <a:t>healthcare</a:t>
            </a:r>
            <a:r>
              <a:rPr spc="-210" dirty="0"/>
              <a:t> </a:t>
            </a:r>
            <a:r>
              <a:rPr spc="-10" dirty="0"/>
              <a:t>professionals</a:t>
            </a:r>
            <a:r>
              <a:rPr spc="-210" dirty="0"/>
              <a:t> </a:t>
            </a:r>
            <a:r>
              <a:rPr spc="60" dirty="0"/>
              <a:t>can </a:t>
            </a:r>
            <a:r>
              <a:rPr spc="-825" dirty="0"/>
              <a:t> </a:t>
            </a:r>
            <a:r>
              <a:rPr spc="40" dirty="0"/>
              <a:t>make </a:t>
            </a:r>
            <a:r>
              <a:rPr spc="45" dirty="0"/>
              <a:t>more </a:t>
            </a:r>
            <a:r>
              <a:rPr spc="15" dirty="0"/>
              <a:t>accurate </a:t>
            </a:r>
            <a:r>
              <a:rPr dirty="0"/>
              <a:t>predictions, </a:t>
            </a:r>
            <a:r>
              <a:rPr spc="-5" dirty="0"/>
              <a:t>facilitate </a:t>
            </a:r>
            <a:r>
              <a:rPr spc="-55" dirty="0"/>
              <a:t>early </a:t>
            </a:r>
            <a:r>
              <a:rPr spc="5" dirty="0"/>
              <a:t>detection, </a:t>
            </a:r>
            <a:r>
              <a:rPr spc="70" dirty="0"/>
              <a:t>and </a:t>
            </a:r>
            <a:r>
              <a:rPr spc="-830" dirty="0"/>
              <a:t> </a:t>
            </a:r>
            <a:r>
              <a:rPr spc="5" dirty="0"/>
              <a:t>provide </a:t>
            </a:r>
            <a:r>
              <a:rPr spc="15" dirty="0"/>
              <a:t>personalized </a:t>
            </a:r>
            <a:r>
              <a:rPr spc="-10" dirty="0"/>
              <a:t>treatment. </a:t>
            </a:r>
            <a:r>
              <a:rPr spc="-45" dirty="0"/>
              <a:t>However, </a:t>
            </a:r>
            <a:r>
              <a:rPr spc="35" dirty="0"/>
              <a:t>challenges </a:t>
            </a:r>
            <a:r>
              <a:rPr dirty="0"/>
              <a:t>related </a:t>
            </a:r>
            <a:r>
              <a:rPr spc="10" dirty="0"/>
              <a:t>to </a:t>
            </a:r>
            <a:r>
              <a:rPr spc="-830" dirty="0"/>
              <a:t> </a:t>
            </a:r>
            <a:r>
              <a:rPr spc="25" dirty="0"/>
              <a:t>data </a:t>
            </a:r>
            <a:r>
              <a:rPr spc="-80" dirty="0"/>
              <a:t>privacy, </a:t>
            </a:r>
            <a:r>
              <a:rPr spc="-30" dirty="0"/>
              <a:t>ethics, </a:t>
            </a:r>
            <a:r>
              <a:rPr spc="70" dirty="0"/>
              <a:t>and </a:t>
            </a:r>
            <a:r>
              <a:rPr dirty="0"/>
              <a:t>interpretability </a:t>
            </a:r>
            <a:r>
              <a:rPr spc="65" dirty="0"/>
              <a:t>must </a:t>
            </a:r>
            <a:r>
              <a:rPr spc="75" dirty="0"/>
              <a:t>be </a:t>
            </a:r>
            <a:r>
              <a:rPr spc="15" dirty="0"/>
              <a:t>addressed </a:t>
            </a:r>
            <a:r>
              <a:rPr spc="-25" dirty="0"/>
              <a:t>for </a:t>
            </a:r>
            <a:r>
              <a:rPr spc="-830" dirty="0"/>
              <a:t> </a:t>
            </a:r>
            <a:r>
              <a:rPr spc="-100" dirty="0"/>
              <a:t>r</a:t>
            </a:r>
            <a:r>
              <a:rPr spc="15" dirty="0"/>
              <a:t>e</a:t>
            </a:r>
            <a:r>
              <a:rPr spc="-80" dirty="0"/>
              <a:t>s</a:t>
            </a:r>
            <a:r>
              <a:rPr spc="130" dirty="0"/>
              <a:t>p</a:t>
            </a:r>
            <a:r>
              <a:rPr spc="45" dirty="0"/>
              <a:t>o</a:t>
            </a:r>
            <a:r>
              <a:rPr spc="105" dirty="0"/>
              <a:t>n</a:t>
            </a:r>
            <a:r>
              <a:rPr spc="-80" dirty="0"/>
              <a:t>s</a:t>
            </a:r>
            <a:r>
              <a:rPr spc="-15" dirty="0"/>
              <a:t>i</a:t>
            </a:r>
            <a:r>
              <a:rPr spc="130" dirty="0"/>
              <a:t>b</a:t>
            </a:r>
            <a:r>
              <a:rPr spc="-15" dirty="0"/>
              <a:t>l</a:t>
            </a:r>
            <a:r>
              <a:rPr spc="15" dirty="0"/>
              <a:t>e</a:t>
            </a:r>
            <a:r>
              <a:rPr spc="-215" dirty="0"/>
              <a:t> </a:t>
            </a:r>
            <a:r>
              <a:rPr spc="-30" dirty="0"/>
              <a:t>a</a:t>
            </a:r>
            <a:r>
              <a:rPr spc="105" dirty="0"/>
              <a:t>n</a:t>
            </a:r>
            <a:r>
              <a:rPr spc="130" dirty="0"/>
              <a:t>d</a:t>
            </a:r>
            <a:r>
              <a:rPr spc="-215" dirty="0"/>
              <a:t> </a:t>
            </a:r>
            <a:r>
              <a:rPr spc="15" dirty="0"/>
              <a:t>e</a:t>
            </a:r>
            <a:r>
              <a:rPr spc="-35" dirty="0"/>
              <a:t>f</a:t>
            </a:r>
            <a:r>
              <a:rPr spc="-60" dirty="0"/>
              <a:t>f</a:t>
            </a:r>
            <a:r>
              <a:rPr spc="15" dirty="0"/>
              <a:t>e</a:t>
            </a:r>
            <a:r>
              <a:rPr spc="110" dirty="0"/>
              <a:t>c</a:t>
            </a:r>
            <a:r>
              <a:rPr spc="25" dirty="0"/>
              <a:t>t</a:t>
            </a:r>
            <a:r>
              <a:rPr spc="-15" dirty="0"/>
              <a:t>i</a:t>
            </a:r>
            <a:r>
              <a:rPr spc="-160" dirty="0"/>
              <a:t>v</a:t>
            </a:r>
            <a:r>
              <a:rPr spc="15" dirty="0"/>
              <a:t>e</a:t>
            </a:r>
            <a:r>
              <a:rPr spc="-215" dirty="0"/>
              <a:t> </a:t>
            </a:r>
            <a:r>
              <a:rPr spc="-15" dirty="0"/>
              <a:t>i</a:t>
            </a:r>
            <a:r>
              <a:rPr spc="210" dirty="0"/>
              <a:t>m</a:t>
            </a:r>
            <a:r>
              <a:rPr spc="130" dirty="0"/>
              <a:t>p</a:t>
            </a:r>
            <a:r>
              <a:rPr spc="-15" dirty="0"/>
              <a:t>l</a:t>
            </a:r>
            <a:r>
              <a:rPr spc="15" dirty="0"/>
              <a:t>e</a:t>
            </a:r>
            <a:r>
              <a:rPr spc="210" dirty="0"/>
              <a:t>m</a:t>
            </a:r>
            <a:r>
              <a:rPr spc="15" dirty="0"/>
              <a:t>e</a:t>
            </a:r>
            <a:r>
              <a:rPr spc="105" dirty="0"/>
              <a:t>n</a:t>
            </a:r>
            <a:r>
              <a:rPr spc="25" dirty="0"/>
              <a:t>t</a:t>
            </a:r>
            <a:r>
              <a:rPr spc="-30" dirty="0"/>
              <a:t>a</a:t>
            </a:r>
            <a:r>
              <a:rPr spc="25" dirty="0"/>
              <a:t>t</a:t>
            </a:r>
            <a:r>
              <a:rPr spc="-15" dirty="0"/>
              <a:t>i</a:t>
            </a:r>
            <a:r>
              <a:rPr spc="45" dirty="0"/>
              <a:t>o</a:t>
            </a:r>
            <a:r>
              <a:rPr spc="105" dirty="0"/>
              <a:t>n</a:t>
            </a:r>
            <a:r>
              <a:rPr spc="-365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919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I</a:t>
            </a:r>
            <a:r>
              <a:rPr spc="45" dirty="0"/>
              <a:t>n</a:t>
            </a:r>
            <a:r>
              <a:rPr spc="-60" dirty="0"/>
              <a:t>t</a:t>
            </a:r>
            <a:r>
              <a:rPr spc="-40" dirty="0"/>
              <a:t>r</a:t>
            </a:r>
            <a:r>
              <a:rPr spc="-20" dirty="0"/>
              <a:t>o</a:t>
            </a:r>
            <a:r>
              <a:rPr dirty="0"/>
              <a:t>d</a:t>
            </a:r>
            <a:r>
              <a:rPr spc="35" dirty="0"/>
              <a:t>u</a:t>
            </a:r>
            <a:r>
              <a:rPr spc="120" dirty="0"/>
              <a:t>c</a:t>
            </a:r>
            <a:r>
              <a:rPr spc="-60" dirty="0"/>
              <a:t>t</a:t>
            </a:r>
            <a:r>
              <a:rPr dirty="0"/>
              <a:t>i</a:t>
            </a:r>
            <a:r>
              <a:rPr spc="-20" dirty="0"/>
              <a:t>o</a:t>
            </a:r>
            <a:r>
              <a:rPr spc="4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0253" y="3326512"/>
            <a:ext cx="2141683" cy="2477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01728" y="3707512"/>
            <a:ext cx="1576496" cy="2477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53191" y="2864745"/>
            <a:ext cx="5643245" cy="116459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70"/>
              </a:spcBef>
            </a:pPr>
            <a:r>
              <a:rPr sz="2450" spc="8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90" dirty="0">
                <a:latin typeface="Verdana"/>
                <a:cs typeface="Verdana"/>
              </a:rPr>
              <a:t>: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550" i="1" spc="80" dirty="0">
                <a:latin typeface="Verdana"/>
                <a:cs typeface="Verdana"/>
              </a:rPr>
              <a:t>M</a:t>
            </a:r>
            <a:r>
              <a:rPr sz="2550" i="1" spc="60" dirty="0">
                <a:latin typeface="Verdana"/>
                <a:cs typeface="Verdana"/>
              </a:rPr>
              <a:t>a</a:t>
            </a:r>
            <a:r>
              <a:rPr sz="2550" i="1" spc="40" dirty="0">
                <a:latin typeface="Verdana"/>
                <a:cs typeface="Verdana"/>
              </a:rPr>
              <a:t>c</a:t>
            </a:r>
            <a:r>
              <a:rPr sz="2550" i="1" spc="60" dirty="0">
                <a:latin typeface="Verdana"/>
                <a:cs typeface="Verdana"/>
              </a:rPr>
              <a:t>h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15" dirty="0">
                <a:latin typeface="Verdana"/>
                <a:cs typeface="Verdana"/>
              </a:rPr>
              <a:t>L</a:t>
            </a:r>
            <a:r>
              <a:rPr sz="2550" i="1" spc="-65" dirty="0">
                <a:latin typeface="Verdana"/>
                <a:cs typeface="Verdana"/>
              </a:rPr>
              <a:t>e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-120" dirty="0">
                <a:latin typeface="Verdana"/>
                <a:cs typeface="Verdana"/>
              </a:rPr>
              <a:t>r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110" dirty="0">
                <a:latin typeface="Verdana"/>
                <a:cs typeface="Verdana"/>
              </a:rPr>
              <a:t>g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65" dirty="0">
                <a:latin typeface="Verdana"/>
                <a:cs typeface="Verdana"/>
              </a:rPr>
              <a:t>Prediction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9" y="2160276"/>
            <a:ext cx="190055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60" dirty="0">
                <a:solidFill>
                  <a:srgbClr val="FFFFFF"/>
                </a:solidFill>
              </a:rPr>
              <a:t>A</a:t>
            </a:r>
            <a:r>
              <a:rPr sz="4300" spc="70" dirty="0">
                <a:solidFill>
                  <a:srgbClr val="FFFFFF"/>
                </a:solidFill>
              </a:rPr>
              <a:t>g</a:t>
            </a:r>
            <a:r>
              <a:rPr sz="4300" spc="-145" dirty="0">
                <a:solidFill>
                  <a:srgbClr val="FFFFFF"/>
                </a:solidFill>
              </a:rPr>
              <a:t>e</a:t>
            </a:r>
            <a:r>
              <a:rPr sz="4300" spc="40" dirty="0">
                <a:solidFill>
                  <a:srgbClr val="FFFFFF"/>
                </a:solidFill>
              </a:rPr>
              <a:t>n</a:t>
            </a:r>
            <a:r>
              <a:rPr sz="4300" spc="-5" dirty="0">
                <a:solidFill>
                  <a:srgbClr val="FFFFFF"/>
                </a:solidFill>
              </a:rPr>
              <a:t>d</a:t>
            </a:r>
            <a:r>
              <a:rPr sz="4300" spc="-75" dirty="0">
                <a:solidFill>
                  <a:srgbClr val="FFFFFF"/>
                </a:solidFill>
              </a:rPr>
              <a:t>a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1062202" y="3211427"/>
            <a:ext cx="5512435" cy="4603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833119">
              <a:lnSpc>
                <a:spcPct val="102000"/>
              </a:lnSpc>
              <a:spcBef>
                <a:spcPts val="65"/>
              </a:spcBef>
            </a:pPr>
            <a:r>
              <a:rPr sz="2450" spc="1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</a:pP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Feature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Selection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Engineering </a:t>
            </a:r>
            <a:r>
              <a:rPr sz="2450" spc="-8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ms  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Model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Training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Evaluation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65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ge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mi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450">
              <a:latin typeface="Verdana"/>
              <a:cs typeface="Verdana"/>
            </a:endParaRPr>
          </a:p>
          <a:p>
            <a:pPr marL="12700" marR="1704339">
              <a:lnSpc>
                <a:spcPct val="102000"/>
              </a:lnSpc>
              <a:spcBef>
                <a:spcPts val="75"/>
              </a:spcBef>
            </a:pP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2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50" spc="1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450">
              <a:latin typeface="Verdana"/>
              <a:cs typeface="Verdana"/>
            </a:endParaRPr>
          </a:p>
          <a:p>
            <a:pPr marL="12700" marR="3482975">
              <a:lnSpc>
                <a:spcPct val="102000"/>
              </a:lnSpc>
              <a:spcBef>
                <a:spcPts val="5"/>
              </a:spcBef>
            </a:pP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ud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30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Trebuchet MS"/>
                <a:cs typeface="Trebuchet MS"/>
              </a:rPr>
              <a:t>U</a:t>
            </a:r>
            <a:r>
              <a:rPr sz="3600" spc="120" dirty="0">
                <a:latin typeface="Trebuchet MS"/>
                <a:cs typeface="Trebuchet MS"/>
              </a:rPr>
              <a:t>n</a:t>
            </a:r>
            <a:r>
              <a:rPr sz="3600" spc="100" dirty="0">
                <a:latin typeface="Trebuchet MS"/>
                <a:cs typeface="Trebuchet MS"/>
              </a:rPr>
              <a:t>d</a:t>
            </a:r>
            <a:r>
              <a:rPr sz="3600" spc="-300" dirty="0">
                <a:latin typeface="Trebuchet MS"/>
                <a:cs typeface="Trebuchet MS"/>
              </a:rPr>
              <a:t>e</a:t>
            </a:r>
            <a:r>
              <a:rPr sz="3600" spc="190" dirty="0">
                <a:latin typeface="Trebuchet MS"/>
                <a:cs typeface="Trebuchet MS"/>
              </a:rPr>
              <a:t>r</a:t>
            </a:r>
            <a:r>
              <a:rPr sz="3600" spc="145" dirty="0">
                <a:latin typeface="Trebuchet MS"/>
                <a:cs typeface="Trebuchet MS"/>
              </a:rPr>
              <a:t>s</a:t>
            </a:r>
            <a:r>
              <a:rPr sz="3600" spc="-170" dirty="0">
                <a:latin typeface="Trebuchet MS"/>
                <a:cs typeface="Trebuchet MS"/>
              </a:rPr>
              <a:t>t</a:t>
            </a:r>
            <a:r>
              <a:rPr sz="3600" spc="-10" dirty="0">
                <a:latin typeface="Trebuchet MS"/>
                <a:cs typeface="Trebuchet MS"/>
              </a:rPr>
              <a:t>a</a:t>
            </a:r>
            <a:r>
              <a:rPr sz="3600" spc="120" dirty="0">
                <a:latin typeface="Trebuchet MS"/>
                <a:cs typeface="Trebuchet MS"/>
              </a:rPr>
              <a:t>n</a:t>
            </a:r>
            <a:r>
              <a:rPr sz="3600" spc="100" dirty="0">
                <a:latin typeface="Trebuchet MS"/>
                <a:cs typeface="Trebuchet MS"/>
              </a:rPr>
              <a:t>d</a:t>
            </a:r>
            <a:r>
              <a:rPr sz="3600" spc="110" dirty="0">
                <a:latin typeface="Trebuchet MS"/>
                <a:cs typeface="Trebuchet MS"/>
              </a:rPr>
              <a:t>i</a:t>
            </a:r>
            <a:r>
              <a:rPr sz="3600" spc="100" dirty="0">
                <a:latin typeface="Trebuchet MS"/>
                <a:cs typeface="Trebuchet MS"/>
              </a:rPr>
              <a:t>n</a:t>
            </a:r>
            <a:r>
              <a:rPr sz="3600" spc="245" dirty="0">
                <a:latin typeface="Trebuchet MS"/>
                <a:cs typeface="Trebuchet MS"/>
              </a:rPr>
              <a:t>g</a:t>
            </a:r>
            <a:r>
              <a:rPr sz="3600" spc="-285" dirty="0">
                <a:latin typeface="Trebuchet MS"/>
                <a:cs typeface="Trebuchet MS"/>
              </a:rPr>
              <a:t> </a:t>
            </a:r>
            <a:r>
              <a:rPr sz="3600" spc="445" dirty="0">
                <a:latin typeface="Trebuchet MS"/>
                <a:cs typeface="Trebuchet MS"/>
              </a:rPr>
              <a:t>H</a:t>
            </a:r>
            <a:r>
              <a:rPr sz="3600" spc="-260" dirty="0">
                <a:latin typeface="Trebuchet MS"/>
                <a:cs typeface="Trebuchet MS"/>
              </a:rPr>
              <a:t>e</a:t>
            </a:r>
            <a:r>
              <a:rPr sz="3600" spc="-10" dirty="0">
                <a:latin typeface="Trebuchet MS"/>
                <a:cs typeface="Trebuchet MS"/>
              </a:rPr>
              <a:t>a</a:t>
            </a:r>
            <a:r>
              <a:rPr sz="3600" spc="19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t</a:t>
            </a:r>
            <a:r>
              <a:rPr sz="3600" spc="-285" dirty="0">
                <a:latin typeface="Trebuchet MS"/>
                <a:cs typeface="Trebuchet MS"/>
              </a:rPr>
              <a:t> </a:t>
            </a:r>
            <a:r>
              <a:rPr sz="3600" spc="605" dirty="0">
                <a:latin typeface="Trebuchet MS"/>
                <a:cs typeface="Trebuchet MS"/>
              </a:rPr>
              <a:t>D</a:t>
            </a:r>
            <a:r>
              <a:rPr sz="3600" spc="110" dirty="0">
                <a:latin typeface="Trebuchet MS"/>
                <a:cs typeface="Trebuchet MS"/>
              </a:rPr>
              <a:t>i</a:t>
            </a:r>
            <a:r>
              <a:rPr sz="3600" spc="145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e</a:t>
            </a:r>
            <a:r>
              <a:rPr sz="3600" spc="-10" dirty="0">
                <a:latin typeface="Trebuchet MS"/>
                <a:cs typeface="Trebuchet MS"/>
              </a:rPr>
              <a:t>a</a:t>
            </a:r>
            <a:r>
              <a:rPr sz="3600" spc="145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077585" cy="3987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25"/>
              </a:spcBef>
            </a:pPr>
            <a:r>
              <a:rPr sz="2450" spc="170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60" dirty="0">
                <a:latin typeface="Verdana"/>
                <a:cs typeface="Verdana"/>
              </a:rPr>
              <a:t>'</a:t>
            </a:r>
            <a:r>
              <a:rPr sz="2450" spc="-60" dirty="0">
                <a:latin typeface="Verdana"/>
                <a:cs typeface="Verdana"/>
              </a:rPr>
              <a:t>s  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11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gl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30" dirty="0">
                <a:latin typeface="Verdana"/>
                <a:cs typeface="Verdana"/>
              </a:rPr>
              <a:t>ud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60" dirty="0">
                <a:latin typeface="Verdana"/>
                <a:cs typeface="Verdana"/>
              </a:rPr>
              <a:t>h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85" dirty="0">
                <a:latin typeface="Verdana"/>
                <a:cs typeface="Verdana"/>
              </a:rPr>
              <a:t>gh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85" dirty="0">
                <a:latin typeface="Verdana"/>
                <a:cs typeface="Verdana"/>
              </a:rPr>
              <a:t>b</a:t>
            </a:r>
            <a:r>
              <a:rPr sz="2550" i="1" spc="-35" dirty="0">
                <a:latin typeface="Verdana"/>
                <a:cs typeface="Verdana"/>
              </a:rPr>
              <a:t>l</a:t>
            </a:r>
            <a:r>
              <a:rPr sz="2550" i="1" dirty="0">
                <a:latin typeface="Verdana"/>
                <a:cs typeface="Verdana"/>
              </a:rPr>
              <a:t>oo</a:t>
            </a:r>
            <a:r>
              <a:rPr sz="2550" i="1" spc="85" dirty="0">
                <a:latin typeface="Verdana"/>
                <a:cs typeface="Verdana"/>
              </a:rPr>
              <a:t>d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85" dirty="0">
                <a:latin typeface="Verdana"/>
                <a:cs typeface="Verdana"/>
              </a:rPr>
              <a:t>p</a:t>
            </a:r>
            <a:r>
              <a:rPr sz="2550" i="1" spc="-135" dirty="0">
                <a:latin typeface="Verdana"/>
                <a:cs typeface="Verdana"/>
              </a:rPr>
              <a:t>r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-120" dirty="0">
                <a:latin typeface="Verdana"/>
                <a:cs typeface="Verdana"/>
              </a:rPr>
              <a:t>ss</a:t>
            </a:r>
            <a:r>
              <a:rPr sz="2550" i="1" spc="50" dirty="0">
                <a:latin typeface="Verdana"/>
                <a:cs typeface="Verdana"/>
              </a:rPr>
              <a:t>u</a:t>
            </a:r>
            <a:r>
              <a:rPr sz="2550" i="1" spc="-135" dirty="0">
                <a:latin typeface="Verdana"/>
                <a:cs typeface="Verdana"/>
              </a:rPr>
              <a:t>r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60" dirty="0">
                <a:latin typeface="Verdana"/>
                <a:cs typeface="Verdana"/>
              </a:rPr>
              <a:t>h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65" dirty="0">
                <a:latin typeface="Verdana"/>
                <a:cs typeface="Verdana"/>
              </a:rPr>
              <a:t>gh  </a:t>
            </a:r>
            <a:r>
              <a:rPr sz="2550" i="1" spc="-60" dirty="0">
                <a:latin typeface="Verdana"/>
                <a:cs typeface="Verdana"/>
              </a:rPr>
              <a:t>cholesterol</a:t>
            </a:r>
            <a:r>
              <a:rPr sz="2450" spc="-60" dirty="0">
                <a:latin typeface="Verdana"/>
                <a:cs typeface="Verdana"/>
              </a:rPr>
              <a:t>, </a:t>
            </a:r>
            <a:r>
              <a:rPr sz="2550" i="1" spc="-30" dirty="0">
                <a:latin typeface="Verdana"/>
                <a:cs typeface="Verdana"/>
              </a:rPr>
              <a:t>smoking</a:t>
            </a:r>
            <a:r>
              <a:rPr sz="2450" spc="-30" dirty="0">
                <a:latin typeface="Verdana"/>
                <a:cs typeface="Verdana"/>
              </a:rPr>
              <a:t>, </a:t>
            </a:r>
            <a:r>
              <a:rPr sz="2550" i="1" spc="-60" dirty="0">
                <a:latin typeface="Verdana"/>
                <a:cs typeface="Verdana"/>
              </a:rPr>
              <a:t>diabetes</a:t>
            </a:r>
            <a:r>
              <a:rPr sz="2450" spc="-60" dirty="0">
                <a:latin typeface="Verdana"/>
                <a:cs typeface="Verdana"/>
              </a:rPr>
              <a:t>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90" dirty="0">
                <a:latin typeface="Verdana"/>
                <a:cs typeface="Verdana"/>
              </a:rPr>
              <a:t> </a:t>
            </a:r>
            <a:r>
              <a:rPr sz="2550" i="1" dirty="0">
                <a:latin typeface="Verdana"/>
                <a:cs typeface="Verdana"/>
              </a:rPr>
              <a:t>o</a:t>
            </a:r>
            <a:r>
              <a:rPr sz="2550" i="1" spc="85" dirty="0">
                <a:latin typeface="Verdana"/>
                <a:cs typeface="Verdana"/>
              </a:rPr>
              <a:t>b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-120" dirty="0">
                <a:latin typeface="Verdana"/>
                <a:cs typeface="Verdana"/>
              </a:rPr>
              <a:t>s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-25" dirty="0">
                <a:latin typeface="Verdana"/>
                <a:cs typeface="Verdana"/>
              </a:rPr>
              <a:t>t</a:t>
            </a:r>
            <a:r>
              <a:rPr sz="2550" i="1" spc="-170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80" dirty="0">
                <a:latin typeface="Verdana"/>
                <a:cs typeface="Verdana"/>
              </a:rPr>
              <a:t>y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35190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50" dirty="0"/>
              <a:t>Role</a:t>
            </a:r>
            <a:r>
              <a:rPr sz="4100" spc="-5" dirty="0"/>
              <a:t> </a:t>
            </a:r>
            <a:r>
              <a:rPr sz="4100" spc="105" dirty="0"/>
              <a:t>of</a:t>
            </a:r>
            <a:r>
              <a:rPr sz="4100" dirty="0"/>
              <a:t> </a:t>
            </a:r>
            <a:r>
              <a:rPr sz="4100" spc="114" dirty="0"/>
              <a:t>Machine</a:t>
            </a:r>
            <a:r>
              <a:rPr sz="4100" spc="-5" dirty="0"/>
              <a:t> </a:t>
            </a:r>
            <a:r>
              <a:rPr sz="4100" spc="95" dirty="0"/>
              <a:t>Learning</a:t>
            </a:r>
            <a:endParaRPr sz="41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0428" y="5593516"/>
            <a:ext cx="2315824" cy="308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3153" y="5593516"/>
            <a:ext cx="2461477" cy="2477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7157" y="6031666"/>
            <a:ext cx="3675085" cy="3072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3301" y="3251513"/>
            <a:ext cx="6123940" cy="4425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lang="en-US" sz="2450" spc="140" dirty="0">
                <a:latin typeface="Verdana"/>
                <a:cs typeface="Verdana"/>
              </a:rPr>
              <a:t>Ma</a:t>
            </a:r>
            <a:r>
              <a:rPr lang="en-US" sz="2450" spc="95" dirty="0">
                <a:latin typeface="Verdana"/>
                <a:cs typeface="Verdana"/>
              </a:rPr>
              <a:t>c</a:t>
            </a:r>
            <a:r>
              <a:rPr lang="en-US" sz="2450" spc="125" dirty="0">
                <a:latin typeface="Verdana"/>
                <a:cs typeface="Verdana"/>
              </a:rPr>
              <a:t>h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0" dirty="0">
                <a:latin typeface="Verdana"/>
                <a:cs typeface="Verdana"/>
              </a:rPr>
              <a:t>l</a:t>
            </a:r>
            <a:r>
              <a:rPr lang="en-US" sz="2450" spc="-5" dirty="0">
                <a:latin typeface="Verdana"/>
                <a:cs typeface="Verdana"/>
              </a:rPr>
              <a:t>e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75" dirty="0">
                <a:latin typeface="Verdana"/>
                <a:cs typeface="Verdana"/>
              </a:rPr>
              <a:t>r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170" dirty="0">
                <a:latin typeface="Verdana"/>
                <a:cs typeface="Verdana"/>
              </a:rPr>
              <a:t>g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10" dirty="0">
                <a:latin typeface="Verdana"/>
                <a:cs typeface="Verdana"/>
              </a:rPr>
              <a:t>l</a:t>
            </a:r>
            <a:r>
              <a:rPr lang="en-US" sz="2450" spc="114" dirty="0">
                <a:latin typeface="Verdana"/>
                <a:cs typeface="Verdana"/>
              </a:rPr>
              <a:t>go</a:t>
            </a:r>
            <a:r>
              <a:rPr lang="en-US" sz="2450" spc="-75" dirty="0">
                <a:latin typeface="Verdana"/>
                <a:cs typeface="Verdana"/>
              </a:rPr>
              <a:t>r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35" dirty="0">
                <a:latin typeface="Verdana"/>
                <a:cs typeface="Verdana"/>
              </a:rPr>
              <a:t>t</a:t>
            </a:r>
            <a:r>
              <a:rPr lang="en-US" sz="2450" spc="125" dirty="0">
                <a:latin typeface="Verdana"/>
                <a:cs typeface="Verdana"/>
              </a:rPr>
              <a:t>h</a:t>
            </a:r>
            <a:r>
              <a:rPr lang="en-US" sz="2450" spc="85" dirty="0">
                <a:latin typeface="Verdana"/>
                <a:cs typeface="Verdana"/>
              </a:rPr>
              <a:t>ms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114" dirty="0">
                <a:latin typeface="Verdana"/>
                <a:cs typeface="Verdana"/>
              </a:rPr>
              <a:t>c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85" dirty="0">
                <a:latin typeface="Verdana"/>
                <a:cs typeface="Verdana"/>
              </a:rPr>
              <a:t>n  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10" dirty="0">
                <a:latin typeface="Verdana"/>
                <a:cs typeface="Verdana"/>
              </a:rPr>
              <a:t>l</a:t>
            </a:r>
            <a:r>
              <a:rPr lang="en-US" sz="2450" spc="-135" dirty="0">
                <a:latin typeface="Verdana"/>
                <a:cs typeface="Verdana"/>
              </a:rPr>
              <a:t>y</a:t>
            </a:r>
            <a:r>
              <a:rPr lang="en-US" sz="2450" spc="-50" dirty="0">
                <a:latin typeface="Verdana"/>
                <a:cs typeface="Verdana"/>
              </a:rPr>
              <a:t>z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0" dirty="0">
                <a:latin typeface="Verdana"/>
                <a:cs typeface="Verdana"/>
              </a:rPr>
              <a:t>l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90" dirty="0">
                <a:latin typeface="Verdana"/>
                <a:cs typeface="Verdana"/>
              </a:rPr>
              <a:t>r</a:t>
            </a:r>
            <a:r>
              <a:rPr lang="en-US" sz="2450" spc="100" dirty="0">
                <a:latin typeface="Verdana"/>
                <a:cs typeface="Verdana"/>
              </a:rPr>
              <a:t>ge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240" dirty="0">
                <a:latin typeface="Verdana"/>
                <a:cs typeface="Verdana"/>
              </a:rPr>
              <a:t>m</a:t>
            </a:r>
            <a:r>
              <a:rPr lang="en-US" sz="2450" spc="60" dirty="0">
                <a:latin typeface="Verdana"/>
                <a:cs typeface="Verdana"/>
              </a:rPr>
              <a:t>o</a:t>
            </a:r>
            <a:r>
              <a:rPr lang="en-US" sz="2450" spc="114" dirty="0">
                <a:latin typeface="Verdana"/>
                <a:cs typeface="Verdana"/>
              </a:rPr>
              <a:t>u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35" dirty="0">
                <a:latin typeface="Verdana"/>
                <a:cs typeface="Verdana"/>
              </a:rPr>
              <a:t>t</a:t>
            </a:r>
            <a:r>
              <a:rPr lang="en-US" sz="2450" spc="-70" dirty="0">
                <a:latin typeface="Verdana"/>
                <a:cs typeface="Verdana"/>
              </a:rPr>
              <a:t>s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60" dirty="0">
                <a:latin typeface="Verdana"/>
                <a:cs typeface="Verdana"/>
              </a:rPr>
              <a:t>o</a:t>
            </a:r>
            <a:r>
              <a:rPr lang="en-US" sz="2450" spc="-25" dirty="0">
                <a:latin typeface="Verdana"/>
                <a:cs typeface="Verdana"/>
              </a:rPr>
              <a:t>f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240" dirty="0">
                <a:latin typeface="Verdana"/>
                <a:cs typeface="Verdana"/>
              </a:rPr>
              <a:t>m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150" dirty="0">
                <a:latin typeface="Verdana"/>
                <a:cs typeface="Verdana"/>
              </a:rPr>
              <a:t>d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14" dirty="0">
                <a:latin typeface="Verdana"/>
                <a:cs typeface="Verdana"/>
              </a:rPr>
              <a:t>c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10" dirty="0">
                <a:latin typeface="Verdana"/>
                <a:cs typeface="Verdana"/>
              </a:rPr>
              <a:t>l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150" dirty="0">
                <a:latin typeface="Verdana"/>
                <a:cs typeface="Verdana"/>
              </a:rPr>
              <a:t>d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35" dirty="0">
                <a:latin typeface="Verdana"/>
                <a:cs typeface="Verdana"/>
              </a:rPr>
              <a:t>t</a:t>
            </a:r>
            <a:r>
              <a:rPr lang="en-US" sz="2450" spc="-10" dirty="0">
                <a:latin typeface="Verdana"/>
                <a:cs typeface="Verdana"/>
              </a:rPr>
              <a:t>a  </a:t>
            </a:r>
            <a:r>
              <a:rPr lang="en-US" sz="2450" spc="-15" dirty="0">
                <a:latin typeface="Verdana"/>
                <a:cs typeface="Verdana"/>
              </a:rPr>
              <a:t>t</a:t>
            </a:r>
            <a:r>
              <a:rPr lang="en-US" sz="2450" spc="60" dirty="0">
                <a:latin typeface="Verdana"/>
                <a:cs typeface="Verdana"/>
              </a:rPr>
              <a:t>o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50" dirty="0">
                <a:latin typeface="Verdana"/>
                <a:cs typeface="Verdana"/>
              </a:rPr>
              <a:t>d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35" dirty="0">
                <a:latin typeface="Verdana"/>
                <a:cs typeface="Verdana"/>
              </a:rPr>
              <a:t>t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-5" dirty="0">
                <a:latin typeface="Verdana"/>
                <a:cs typeface="Verdana"/>
              </a:rPr>
              <a:t>f</a:t>
            </a:r>
            <a:r>
              <a:rPr lang="en-US" sz="2450" spc="-110" dirty="0">
                <a:latin typeface="Verdana"/>
                <a:cs typeface="Verdana"/>
              </a:rPr>
              <a:t>y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140" dirty="0">
                <a:latin typeface="Verdana"/>
                <a:cs typeface="Verdana"/>
              </a:rPr>
              <a:t>p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dirty="0">
                <a:latin typeface="Verdana"/>
                <a:cs typeface="Verdana"/>
              </a:rPr>
              <a:t>t</a:t>
            </a:r>
            <a:r>
              <a:rPr lang="en-US" sz="2450" spc="-15" dirty="0">
                <a:latin typeface="Verdana"/>
                <a:cs typeface="Verdana"/>
              </a:rPr>
              <a:t>t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-75" dirty="0">
                <a:latin typeface="Verdana"/>
                <a:cs typeface="Verdana"/>
              </a:rPr>
              <a:t>r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70" dirty="0">
                <a:latin typeface="Verdana"/>
                <a:cs typeface="Verdana"/>
              </a:rPr>
              <a:t>s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150" dirty="0">
                <a:latin typeface="Verdana"/>
                <a:cs typeface="Verdana"/>
              </a:rPr>
              <a:t>d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240" dirty="0">
                <a:latin typeface="Verdana"/>
                <a:cs typeface="Verdana"/>
              </a:rPr>
              <a:t>m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20" dirty="0">
                <a:latin typeface="Verdana"/>
                <a:cs typeface="Verdana"/>
              </a:rPr>
              <a:t>k</a:t>
            </a:r>
            <a:r>
              <a:rPr lang="en-US" sz="2450" spc="25" dirty="0">
                <a:latin typeface="Verdana"/>
                <a:cs typeface="Verdana"/>
              </a:rPr>
              <a:t>e  </a:t>
            </a:r>
            <a:r>
              <a:rPr lang="en-US" sz="2450" spc="150" dirty="0">
                <a:latin typeface="Verdana"/>
                <a:cs typeface="Verdana"/>
              </a:rPr>
              <a:t>p</a:t>
            </a:r>
            <a:r>
              <a:rPr lang="en-US" sz="2450" spc="-90" dirty="0">
                <a:latin typeface="Verdana"/>
                <a:cs typeface="Verdana"/>
              </a:rPr>
              <a:t>r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150" dirty="0">
                <a:latin typeface="Verdana"/>
                <a:cs typeface="Verdana"/>
              </a:rPr>
              <a:t>d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25" dirty="0">
                <a:latin typeface="Verdana"/>
                <a:cs typeface="Verdana"/>
              </a:rPr>
              <a:t>c</a:t>
            </a:r>
            <a:r>
              <a:rPr lang="en-US" sz="2450" spc="35" dirty="0">
                <a:latin typeface="Verdana"/>
                <a:cs typeface="Verdana"/>
              </a:rPr>
              <a:t>t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60" dirty="0">
                <a:latin typeface="Verdana"/>
                <a:cs typeface="Verdana"/>
              </a:rPr>
              <a:t>o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70" dirty="0">
                <a:latin typeface="Verdana"/>
                <a:cs typeface="Verdana"/>
              </a:rPr>
              <a:t>s</a:t>
            </a:r>
            <a:r>
              <a:rPr lang="en-US" sz="2450" spc="-370" dirty="0">
                <a:latin typeface="Verdana"/>
                <a:cs typeface="Verdana"/>
              </a:rPr>
              <a:t>.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285" dirty="0">
                <a:latin typeface="Verdana"/>
                <a:cs typeface="Verdana"/>
              </a:rPr>
              <a:t>I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35" dirty="0">
                <a:latin typeface="Verdana"/>
                <a:cs typeface="Verdana"/>
              </a:rPr>
              <a:t>t</a:t>
            </a:r>
            <a:r>
              <a:rPr lang="en-US" sz="2450" spc="125" dirty="0">
                <a:latin typeface="Verdana"/>
                <a:cs typeface="Verdana"/>
              </a:rPr>
              <a:t>h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90" dirty="0">
                <a:latin typeface="Verdana"/>
                <a:cs typeface="Verdana"/>
              </a:rPr>
              <a:t>c</a:t>
            </a:r>
            <a:r>
              <a:rPr lang="en-US" sz="2450" spc="60" dirty="0">
                <a:latin typeface="Verdana"/>
                <a:cs typeface="Verdana"/>
              </a:rPr>
              <a:t>o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15" dirty="0">
                <a:latin typeface="Verdana"/>
                <a:cs typeface="Verdana"/>
              </a:rPr>
              <a:t>t</a:t>
            </a:r>
            <a:r>
              <a:rPr lang="en-US" sz="2450" spc="-5" dirty="0">
                <a:latin typeface="Verdana"/>
                <a:cs typeface="Verdana"/>
              </a:rPr>
              <a:t>e</a:t>
            </a:r>
            <a:r>
              <a:rPr lang="en-US" sz="2450" spc="-130" dirty="0">
                <a:latin typeface="Verdana"/>
                <a:cs typeface="Verdana"/>
              </a:rPr>
              <a:t>x</a:t>
            </a:r>
            <a:r>
              <a:rPr lang="en-US" sz="2450" spc="35" dirty="0">
                <a:latin typeface="Verdana"/>
                <a:cs typeface="Verdana"/>
              </a:rPr>
              <a:t>t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60" dirty="0">
                <a:latin typeface="Verdana"/>
                <a:cs typeface="Verdana"/>
              </a:rPr>
              <a:t>o</a:t>
            </a:r>
            <a:r>
              <a:rPr lang="en-US" sz="2450" spc="-25" dirty="0">
                <a:latin typeface="Verdana"/>
                <a:cs typeface="Verdana"/>
              </a:rPr>
              <a:t>f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125" dirty="0">
                <a:latin typeface="Verdana"/>
                <a:cs typeface="Verdana"/>
              </a:rPr>
              <a:t>h</a:t>
            </a:r>
            <a:r>
              <a:rPr lang="en-US" sz="2450" spc="-5" dirty="0">
                <a:latin typeface="Verdana"/>
                <a:cs typeface="Verdana"/>
              </a:rPr>
              <a:t>e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20" dirty="0">
                <a:latin typeface="Verdana"/>
                <a:cs typeface="Verdana"/>
              </a:rPr>
              <a:t>r</a:t>
            </a:r>
            <a:r>
              <a:rPr lang="en-US" sz="2450" spc="35" dirty="0">
                <a:latin typeface="Verdana"/>
                <a:cs typeface="Verdana"/>
              </a:rPr>
              <a:t>t  </a:t>
            </a:r>
            <a:r>
              <a:rPr lang="en-US" sz="2450" spc="150" dirty="0">
                <a:latin typeface="Verdana"/>
                <a:cs typeface="Verdana"/>
              </a:rPr>
              <a:t>d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-70" dirty="0">
                <a:latin typeface="Verdana"/>
                <a:cs typeface="Verdana"/>
              </a:rPr>
              <a:t>s</a:t>
            </a:r>
            <a:r>
              <a:rPr lang="en-US" sz="2450" spc="-5" dirty="0">
                <a:latin typeface="Verdana"/>
                <a:cs typeface="Verdana"/>
              </a:rPr>
              <a:t>e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70" dirty="0">
                <a:latin typeface="Verdana"/>
                <a:cs typeface="Verdana"/>
              </a:rPr>
              <a:t>s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-370" dirty="0">
                <a:latin typeface="Verdana"/>
                <a:cs typeface="Verdana"/>
              </a:rPr>
              <a:t>,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240" dirty="0">
                <a:latin typeface="Verdana"/>
                <a:cs typeface="Verdana"/>
              </a:rPr>
              <a:t>m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95" dirty="0">
                <a:latin typeface="Verdana"/>
                <a:cs typeface="Verdana"/>
              </a:rPr>
              <a:t>c</a:t>
            </a:r>
            <a:r>
              <a:rPr lang="en-US" sz="2450" spc="125" dirty="0">
                <a:latin typeface="Verdana"/>
                <a:cs typeface="Verdana"/>
              </a:rPr>
              <a:t>h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0" dirty="0">
                <a:latin typeface="Verdana"/>
                <a:cs typeface="Verdana"/>
              </a:rPr>
              <a:t>l</a:t>
            </a:r>
            <a:r>
              <a:rPr lang="en-US" sz="2450" spc="-5" dirty="0">
                <a:latin typeface="Verdana"/>
                <a:cs typeface="Verdana"/>
              </a:rPr>
              <a:t>e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75" dirty="0">
                <a:latin typeface="Verdana"/>
                <a:cs typeface="Verdana"/>
              </a:rPr>
              <a:t>r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170" dirty="0">
                <a:latin typeface="Verdana"/>
                <a:cs typeface="Verdana"/>
              </a:rPr>
              <a:t>g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114" dirty="0">
                <a:latin typeface="Verdana"/>
                <a:cs typeface="Verdana"/>
              </a:rPr>
              <a:t>c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125" dirty="0">
                <a:latin typeface="Verdana"/>
                <a:cs typeface="Verdana"/>
              </a:rPr>
              <a:t>h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-10" dirty="0">
                <a:latin typeface="Verdana"/>
                <a:cs typeface="Verdana"/>
              </a:rPr>
              <a:t>l</a:t>
            </a:r>
            <a:r>
              <a:rPr lang="en-US" sz="2450" spc="150" dirty="0">
                <a:latin typeface="Verdana"/>
                <a:cs typeface="Verdana"/>
              </a:rPr>
              <a:t>p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85" dirty="0">
                <a:latin typeface="Verdana"/>
                <a:cs typeface="Verdana"/>
              </a:rPr>
              <a:t>n  </a:t>
            </a:r>
            <a:r>
              <a:rPr lang="en-US" sz="2450" spc="-5" dirty="0">
                <a:latin typeface="Verdana"/>
                <a:cs typeface="Nirmala Text" panose="020B0502040204020203" pitchFamily="34" charset="0"/>
              </a:rPr>
              <a:t>e</a:t>
            </a:r>
            <a:r>
              <a:rPr lang="en-US" sz="2450" spc="-15" dirty="0">
                <a:latin typeface="Verdana"/>
                <a:cs typeface="Nirmala Text" panose="020B0502040204020203" pitchFamily="34" charset="0"/>
              </a:rPr>
              <a:t>a</a:t>
            </a:r>
            <a:r>
              <a:rPr lang="en-US" sz="2450" spc="-75" dirty="0">
                <a:latin typeface="Verdana"/>
                <a:cs typeface="Nirmala Text" panose="020B0502040204020203" pitchFamily="34" charset="0"/>
              </a:rPr>
              <a:t>r</a:t>
            </a:r>
            <a:r>
              <a:rPr lang="en-US" sz="2450" spc="-10" dirty="0">
                <a:latin typeface="Verdana"/>
                <a:cs typeface="Nirmala Text" panose="020B0502040204020203" pitchFamily="34" charset="0"/>
              </a:rPr>
              <a:t>l</a:t>
            </a:r>
            <a:r>
              <a:rPr lang="en-US" sz="2450" spc="-110" dirty="0">
                <a:latin typeface="Verdana"/>
                <a:cs typeface="Nirmala Text" panose="020B0502040204020203" pitchFamily="34" charset="0"/>
              </a:rPr>
              <a:t>y</a:t>
            </a:r>
            <a:r>
              <a:rPr lang="en-US" sz="2450" spc="-215" dirty="0">
                <a:latin typeface="Verdana"/>
                <a:cs typeface="Nirmala Text" panose="020B0502040204020203" pitchFamily="34" charset="0"/>
              </a:rPr>
              <a:t> </a:t>
            </a:r>
            <a:r>
              <a:rPr lang="en-US" sz="2450" spc="150" dirty="0">
                <a:latin typeface="Verdana"/>
                <a:cs typeface="Nirmala Text" panose="020B0502040204020203" pitchFamily="34" charset="0"/>
              </a:rPr>
              <a:t>d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e</a:t>
            </a:r>
            <a:r>
              <a:rPr lang="en-US" sz="2450" spc="-15" dirty="0">
                <a:latin typeface="Verdana"/>
                <a:cs typeface="Nirmala Text" panose="020B0502040204020203" pitchFamily="34" charset="0"/>
              </a:rPr>
              <a:t>t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e</a:t>
            </a:r>
            <a:r>
              <a:rPr lang="en-US" sz="2450" spc="125" dirty="0">
                <a:latin typeface="Verdana"/>
                <a:cs typeface="Nirmala Text" panose="020B0502040204020203" pitchFamily="34" charset="0"/>
              </a:rPr>
              <a:t>c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t</a:t>
            </a:r>
            <a:r>
              <a:rPr lang="en-US" sz="2450" spc="-10" dirty="0">
                <a:latin typeface="Verdana"/>
                <a:cs typeface="Nirmala Text" panose="020B0502040204020203" pitchFamily="34" charset="0"/>
              </a:rPr>
              <a:t>i</a:t>
            </a:r>
            <a:r>
              <a:rPr lang="en-US" sz="2450" spc="60" dirty="0">
                <a:latin typeface="Verdana"/>
                <a:cs typeface="Nirmala Text" panose="020B0502040204020203" pitchFamily="34" charset="0"/>
              </a:rPr>
              <a:t>o</a:t>
            </a:r>
            <a:r>
              <a:rPr lang="en-US" sz="2450" spc="125" dirty="0">
                <a:latin typeface="Verdana"/>
                <a:cs typeface="Nirmala Text" panose="020B0502040204020203" pitchFamily="34" charset="0"/>
              </a:rPr>
              <a:t>n</a:t>
            </a:r>
            <a:r>
              <a:rPr lang="en-US" sz="2450" spc="-370" dirty="0">
                <a:latin typeface="Verdana"/>
                <a:cs typeface="Nirmala Text" panose="020B0502040204020203" pitchFamily="34" charset="0"/>
              </a:rPr>
              <a:t>,</a:t>
            </a:r>
            <a:r>
              <a:rPr lang="en-US" sz="2450" spc="-215" dirty="0">
                <a:latin typeface="Verdana"/>
                <a:cs typeface="Nirmala Text" panose="020B0502040204020203" pitchFamily="34" charset="0"/>
              </a:rPr>
              <a:t> </a:t>
            </a:r>
            <a:r>
              <a:rPr lang="en-US" sz="2450" spc="-75" dirty="0">
                <a:latin typeface="Verdana"/>
                <a:cs typeface="Nirmala Text" panose="020B0502040204020203" pitchFamily="34" charset="0"/>
              </a:rPr>
              <a:t>r</a:t>
            </a:r>
            <a:r>
              <a:rPr lang="en-US" sz="2450" spc="-10" dirty="0">
                <a:latin typeface="Verdana"/>
                <a:cs typeface="Nirmala Text" panose="020B0502040204020203" pitchFamily="34" charset="0"/>
              </a:rPr>
              <a:t>i</a:t>
            </a:r>
            <a:r>
              <a:rPr lang="en-US" sz="2450" spc="-70" dirty="0">
                <a:latin typeface="Verdana"/>
                <a:cs typeface="Nirmala Text" panose="020B0502040204020203" pitchFamily="34" charset="0"/>
              </a:rPr>
              <a:t>s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k</a:t>
            </a:r>
            <a:r>
              <a:rPr lang="en-US" sz="2450" spc="-215" dirty="0">
                <a:latin typeface="Verdana"/>
                <a:cs typeface="Nirmala Text" panose="020B0502040204020203" pitchFamily="34" charset="0"/>
              </a:rPr>
              <a:t> </a:t>
            </a:r>
            <a:r>
              <a:rPr lang="en-US" sz="2450" spc="-15" dirty="0">
                <a:latin typeface="Verdana"/>
                <a:cs typeface="Nirmala Text" panose="020B0502040204020203" pitchFamily="34" charset="0"/>
              </a:rPr>
              <a:t>a</a:t>
            </a:r>
            <a:r>
              <a:rPr lang="en-US" sz="2450" spc="-70" dirty="0">
                <a:latin typeface="Verdana"/>
                <a:cs typeface="Nirmala Text" panose="020B0502040204020203" pitchFamily="34" charset="0"/>
              </a:rPr>
              <a:t>ss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e</a:t>
            </a:r>
            <a:r>
              <a:rPr lang="en-US" sz="2450" spc="-70" dirty="0">
                <a:latin typeface="Verdana"/>
                <a:cs typeface="Nirmala Text" panose="020B0502040204020203" pitchFamily="34" charset="0"/>
              </a:rPr>
              <a:t>ss</a:t>
            </a:r>
            <a:r>
              <a:rPr lang="en-US" sz="2450" spc="240" dirty="0">
                <a:latin typeface="Verdana"/>
                <a:cs typeface="Nirmala Text" panose="020B0502040204020203" pitchFamily="34" charset="0"/>
              </a:rPr>
              <a:t>m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e</a:t>
            </a:r>
            <a:r>
              <a:rPr lang="en-US" sz="2450" spc="125" dirty="0">
                <a:latin typeface="Verdana"/>
                <a:cs typeface="Nirmala Text" panose="020B0502040204020203" pitchFamily="34" charset="0"/>
              </a:rPr>
              <a:t>n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t</a:t>
            </a:r>
            <a:r>
              <a:rPr lang="en-US" sz="2450" spc="-370" dirty="0">
                <a:latin typeface="Verdana"/>
                <a:cs typeface="Nirmala Text" panose="020B0502040204020203" pitchFamily="34" charset="0"/>
              </a:rPr>
              <a:t>,</a:t>
            </a:r>
            <a:r>
              <a:rPr lang="en-US" sz="2450" spc="-215" dirty="0">
                <a:latin typeface="Verdana"/>
                <a:cs typeface="Nirmala Text" panose="020B0502040204020203" pitchFamily="34" charset="0"/>
              </a:rPr>
              <a:t> </a:t>
            </a:r>
            <a:r>
              <a:rPr lang="en-US" sz="2450" spc="-15" dirty="0">
                <a:latin typeface="Verdana"/>
                <a:cs typeface="Nirmala Text" panose="020B0502040204020203" pitchFamily="34" charset="0"/>
              </a:rPr>
              <a:t>a</a:t>
            </a:r>
            <a:r>
              <a:rPr lang="en-US" sz="2450" spc="125" dirty="0">
                <a:latin typeface="Verdana"/>
                <a:cs typeface="Nirmala Text" panose="020B0502040204020203" pitchFamily="34" charset="0"/>
              </a:rPr>
              <a:t>n</a:t>
            </a:r>
            <a:r>
              <a:rPr lang="en-US" sz="2450" spc="114" dirty="0">
                <a:latin typeface="Verdana"/>
                <a:cs typeface="Nirmala Text" panose="020B0502040204020203" pitchFamily="34" charset="0"/>
              </a:rPr>
              <a:t>d  p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e</a:t>
            </a:r>
            <a:r>
              <a:rPr lang="en-US" sz="2450" spc="-65" dirty="0">
                <a:latin typeface="Verdana"/>
                <a:cs typeface="Nirmala Text" panose="020B0502040204020203" pitchFamily="34" charset="0"/>
              </a:rPr>
              <a:t>r</a:t>
            </a:r>
            <a:r>
              <a:rPr lang="en-US" sz="2450" spc="-70" dirty="0">
                <a:latin typeface="Verdana"/>
                <a:cs typeface="Nirmala Text" panose="020B0502040204020203" pitchFamily="34" charset="0"/>
              </a:rPr>
              <a:t>s</a:t>
            </a:r>
            <a:r>
              <a:rPr lang="en-US" sz="2450" spc="60" dirty="0">
                <a:latin typeface="Verdana"/>
                <a:cs typeface="Nirmala Text" panose="020B0502040204020203" pitchFamily="34" charset="0"/>
              </a:rPr>
              <a:t>o</a:t>
            </a:r>
            <a:r>
              <a:rPr lang="en-US" sz="2450" spc="125" dirty="0">
                <a:latin typeface="Verdana"/>
                <a:cs typeface="Nirmala Text" panose="020B0502040204020203" pitchFamily="34" charset="0"/>
              </a:rPr>
              <a:t>n</a:t>
            </a:r>
            <a:r>
              <a:rPr lang="en-US" sz="2450" spc="-15" dirty="0">
                <a:latin typeface="Verdana"/>
                <a:cs typeface="Nirmala Text" panose="020B0502040204020203" pitchFamily="34" charset="0"/>
              </a:rPr>
              <a:t>a</a:t>
            </a:r>
            <a:r>
              <a:rPr lang="en-US" sz="2450" spc="-10" dirty="0">
                <a:latin typeface="Verdana"/>
                <a:cs typeface="Nirmala Text" panose="020B0502040204020203" pitchFamily="34" charset="0"/>
              </a:rPr>
              <a:t>li</a:t>
            </a:r>
            <a:r>
              <a:rPr lang="en-US" sz="2450" spc="-50" dirty="0">
                <a:latin typeface="Verdana"/>
                <a:cs typeface="Nirmala Text" panose="020B0502040204020203" pitchFamily="34" charset="0"/>
              </a:rPr>
              <a:t>z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e</a:t>
            </a:r>
            <a:r>
              <a:rPr lang="en-US" sz="2450" spc="150" dirty="0">
                <a:latin typeface="Verdana"/>
                <a:cs typeface="Nirmala Text" panose="020B0502040204020203" pitchFamily="34" charset="0"/>
              </a:rPr>
              <a:t>d</a:t>
            </a:r>
            <a:r>
              <a:rPr lang="en-US" sz="2450" spc="-215" dirty="0">
                <a:latin typeface="Verdana"/>
                <a:cs typeface="Nirmala Text" panose="020B0502040204020203" pitchFamily="34" charset="0"/>
              </a:rPr>
              <a:t> 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t</a:t>
            </a:r>
            <a:r>
              <a:rPr lang="en-US" sz="2450" spc="-90" dirty="0">
                <a:latin typeface="Verdana"/>
                <a:cs typeface="Nirmala Text" panose="020B0502040204020203" pitchFamily="34" charset="0"/>
              </a:rPr>
              <a:t>r</a:t>
            </a:r>
            <a:r>
              <a:rPr lang="en-US" sz="2450" spc="-5" dirty="0">
                <a:latin typeface="Verdana"/>
                <a:cs typeface="Nirmala Text" panose="020B0502040204020203" pitchFamily="34" charset="0"/>
              </a:rPr>
              <a:t>e</a:t>
            </a:r>
            <a:r>
              <a:rPr lang="en-US" sz="2450" spc="-15" dirty="0">
                <a:latin typeface="Verdana"/>
                <a:cs typeface="Nirmala Text" panose="020B0502040204020203" pitchFamily="34" charset="0"/>
              </a:rPr>
              <a:t>a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t</a:t>
            </a:r>
            <a:r>
              <a:rPr lang="en-US" sz="2450" spc="240" dirty="0">
                <a:latin typeface="Verdana"/>
                <a:cs typeface="Nirmala Text" panose="020B0502040204020203" pitchFamily="34" charset="0"/>
              </a:rPr>
              <a:t>m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e</a:t>
            </a:r>
            <a:r>
              <a:rPr lang="en-US" sz="2450" spc="125" dirty="0">
                <a:latin typeface="Verdana"/>
                <a:cs typeface="Nirmala Text" panose="020B0502040204020203" pitchFamily="34" charset="0"/>
              </a:rPr>
              <a:t>n</a:t>
            </a:r>
            <a:r>
              <a:rPr lang="en-US" sz="2450" spc="35" dirty="0">
                <a:latin typeface="Verdana"/>
                <a:cs typeface="Nirmala Text" panose="020B0502040204020203" pitchFamily="34" charset="0"/>
              </a:rPr>
              <a:t>t</a:t>
            </a:r>
            <a:r>
              <a:rPr lang="en-US" sz="2450" spc="-370" dirty="0">
                <a:latin typeface="Verdana"/>
                <a:cs typeface="Verdana"/>
              </a:rPr>
              <a:t>.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285" dirty="0">
                <a:latin typeface="Verdana"/>
                <a:cs typeface="Verdana"/>
              </a:rPr>
              <a:t>I</a:t>
            </a:r>
            <a:r>
              <a:rPr lang="en-US" sz="2450" spc="35" dirty="0">
                <a:latin typeface="Verdana"/>
                <a:cs typeface="Verdana"/>
              </a:rPr>
              <a:t>t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114" dirty="0">
                <a:latin typeface="Verdana"/>
                <a:cs typeface="Verdana"/>
              </a:rPr>
              <a:t>c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70" dirty="0">
                <a:latin typeface="Verdana"/>
                <a:cs typeface="Verdana"/>
              </a:rPr>
              <a:t>ss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-70" dirty="0">
                <a:latin typeface="Verdana"/>
                <a:cs typeface="Verdana"/>
              </a:rPr>
              <a:t>s</a:t>
            </a:r>
            <a:r>
              <a:rPr lang="en-US" sz="2450" spc="35" dirty="0">
                <a:latin typeface="Verdana"/>
                <a:cs typeface="Verdana"/>
              </a:rPr>
              <a:t>t  </a:t>
            </a:r>
            <a:r>
              <a:rPr lang="en-US" sz="2450" spc="125" dirty="0">
                <a:latin typeface="Verdana"/>
                <a:cs typeface="Verdana"/>
              </a:rPr>
              <a:t>h</a:t>
            </a:r>
            <a:r>
              <a:rPr lang="en-US" sz="2450" spc="-5" dirty="0">
                <a:latin typeface="Verdana"/>
                <a:cs typeface="Verdana"/>
              </a:rPr>
              <a:t>e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10" dirty="0">
                <a:latin typeface="Verdana"/>
                <a:cs typeface="Verdana"/>
              </a:rPr>
              <a:t>l</a:t>
            </a:r>
            <a:r>
              <a:rPr lang="en-US" sz="2450" spc="35" dirty="0">
                <a:latin typeface="Verdana"/>
                <a:cs typeface="Verdana"/>
              </a:rPr>
              <a:t>t</a:t>
            </a:r>
            <a:r>
              <a:rPr lang="en-US" sz="2450" spc="125" dirty="0">
                <a:latin typeface="Verdana"/>
                <a:cs typeface="Verdana"/>
              </a:rPr>
              <a:t>h</a:t>
            </a:r>
            <a:r>
              <a:rPr lang="en-US" sz="2450" spc="114" dirty="0">
                <a:latin typeface="Verdana"/>
                <a:cs typeface="Verdana"/>
              </a:rPr>
              <a:t>c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90" dirty="0">
                <a:latin typeface="Verdana"/>
                <a:cs typeface="Verdana"/>
              </a:rPr>
              <a:t>r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150" dirty="0">
                <a:latin typeface="Verdana"/>
                <a:cs typeface="Verdana"/>
              </a:rPr>
              <a:t>p</a:t>
            </a:r>
            <a:r>
              <a:rPr lang="en-US" sz="2450" spc="-90" dirty="0">
                <a:latin typeface="Verdana"/>
                <a:cs typeface="Verdana"/>
              </a:rPr>
              <a:t>r</a:t>
            </a:r>
            <a:r>
              <a:rPr lang="en-US" sz="2450" spc="60" dirty="0">
                <a:latin typeface="Verdana"/>
                <a:cs typeface="Verdana"/>
              </a:rPr>
              <a:t>o</a:t>
            </a:r>
            <a:r>
              <a:rPr lang="en-US" sz="2450" spc="-50" dirty="0">
                <a:latin typeface="Verdana"/>
                <a:cs typeface="Verdana"/>
              </a:rPr>
              <a:t>f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-70" dirty="0">
                <a:latin typeface="Verdana"/>
                <a:cs typeface="Verdana"/>
              </a:rPr>
              <a:t>ss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60" dirty="0">
                <a:latin typeface="Verdana"/>
                <a:cs typeface="Verdana"/>
              </a:rPr>
              <a:t>o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10" dirty="0">
                <a:latin typeface="Verdana"/>
                <a:cs typeface="Verdana"/>
              </a:rPr>
              <a:t>l</a:t>
            </a:r>
            <a:r>
              <a:rPr lang="en-US" sz="2450" spc="-70" dirty="0">
                <a:latin typeface="Verdana"/>
                <a:cs typeface="Verdana"/>
              </a:rPr>
              <a:t>s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95" dirty="0">
                <a:latin typeface="Verdana"/>
                <a:cs typeface="Verdana"/>
              </a:rPr>
              <a:t>ma</a:t>
            </a:r>
            <a:r>
              <a:rPr lang="en-US" sz="2450" spc="50" dirty="0">
                <a:latin typeface="Verdana"/>
                <a:cs typeface="Verdana"/>
              </a:rPr>
              <a:t>k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120" dirty="0">
                <a:latin typeface="Verdana"/>
                <a:cs typeface="Verdana"/>
              </a:rPr>
              <a:t>g  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50" dirty="0">
                <a:latin typeface="Verdana"/>
                <a:cs typeface="Verdana"/>
              </a:rPr>
              <a:t>f</a:t>
            </a:r>
            <a:r>
              <a:rPr lang="en-US" sz="2450" spc="60" dirty="0">
                <a:latin typeface="Verdana"/>
                <a:cs typeface="Verdana"/>
              </a:rPr>
              <a:t>o</a:t>
            </a:r>
            <a:r>
              <a:rPr lang="en-US" sz="2450" spc="-75" dirty="0">
                <a:latin typeface="Verdana"/>
                <a:cs typeface="Verdana"/>
              </a:rPr>
              <a:t>r</a:t>
            </a:r>
            <a:r>
              <a:rPr lang="en-US" sz="2450" spc="240" dirty="0">
                <a:latin typeface="Verdana"/>
                <a:cs typeface="Verdana"/>
              </a:rPr>
              <a:t>m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150" dirty="0">
                <a:latin typeface="Verdana"/>
                <a:cs typeface="Verdana"/>
              </a:rPr>
              <a:t>d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150" dirty="0">
                <a:latin typeface="Verdana"/>
                <a:cs typeface="Verdana"/>
              </a:rPr>
              <a:t>d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114" dirty="0">
                <a:latin typeface="Verdana"/>
                <a:cs typeface="Verdana"/>
              </a:rPr>
              <a:t>c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-70" dirty="0">
                <a:latin typeface="Verdana"/>
                <a:cs typeface="Verdana"/>
              </a:rPr>
              <a:t>s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60" dirty="0">
                <a:latin typeface="Verdana"/>
                <a:cs typeface="Verdana"/>
              </a:rPr>
              <a:t>o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-70" dirty="0">
                <a:latin typeface="Verdana"/>
                <a:cs typeface="Verdana"/>
              </a:rPr>
              <a:t>s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150" dirty="0">
                <a:latin typeface="Verdana"/>
                <a:cs typeface="Verdana"/>
              </a:rPr>
              <a:t>d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95" dirty="0">
                <a:latin typeface="Verdana"/>
                <a:cs typeface="Verdana"/>
              </a:rPr>
              <a:t>mp</a:t>
            </a:r>
            <a:r>
              <a:rPr lang="en-US" sz="2450" spc="-90" dirty="0">
                <a:latin typeface="Verdana"/>
                <a:cs typeface="Verdana"/>
              </a:rPr>
              <a:t>r</a:t>
            </a:r>
            <a:r>
              <a:rPr lang="en-US" sz="2450" spc="20" dirty="0">
                <a:latin typeface="Verdana"/>
                <a:cs typeface="Verdana"/>
              </a:rPr>
              <a:t>o</a:t>
            </a:r>
            <a:r>
              <a:rPr lang="en-US" sz="2450" spc="-110" dirty="0">
                <a:latin typeface="Verdana"/>
                <a:cs typeface="Verdana"/>
              </a:rPr>
              <a:t>v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120" dirty="0">
                <a:latin typeface="Verdana"/>
                <a:cs typeface="Verdana"/>
              </a:rPr>
              <a:t>g  </a:t>
            </a:r>
            <a:r>
              <a:rPr lang="en-US" sz="2450" spc="140" dirty="0">
                <a:latin typeface="Verdana"/>
                <a:cs typeface="Verdana"/>
              </a:rPr>
              <a:t>p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35" dirty="0">
                <a:latin typeface="Verdana"/>
                <a:cs typeface="Verdana"/>
              </a:rPr>
              <a:t>t</a:t>
            </a:r>
            <a:r>
              <a:rPr lang="en-US" sz="2450" spc="-10" dirty="0">
                <a:latin typeface="Verdana"/>
                <a:cs typeface="Verdana"/>
              </a:rPr>
              <a:t>i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125" dirty="0">
                <a:latin typeface="Verdana"/>
                <a:cs typeface="Verdana"/>
              </a:rPr>
              <a:t>n</a:t>
            </a:r>
            <a:r>
              <a:rPr lang="en-US" sz="2450" spc="35" dirty="0">
                <a:latin typeface="Verdana"/>
                <a:cs typeface="Verdana"/>
              </a:rPr>
              <a:t>t</a:t>
            </a:r>
            <a:r>
              <a:rPr lang="en-US" sz="2450" spc="-215" dirty="0">
                <a:latin typeface="Verdana"/>
                <a:cs typeface="Verdana"/>
              </a:rPr>
              <a:t> </a:t>
            </a:r>
            <a:r>
              <a:rPr lang="en-US" sz="2450" spc="114" dirty="0">
                <a:latin typeface="Verdana"/>
                <a:cs typeface="Verdana"/>
              </a:rPr>
              <a:t>c</a:t>
            </a:r>
            <a:r>
              <a:rPr lang="en-US" sz="2450" spc="-15" dirty="0">
                <a:latin typeface="Verdana"/>
                <a:cs typeface="Verdana"/>
              </a:rPr>
              <a:t>a</a:t>
            </a:r>
            <a:r>
              <a:rPr lang="en-US" sz="2450" spc="-90" dirty="0">
                <a:latin typeface="Verdana"/>
                <a:cs typeface="Verdana"/>
              </a:rPr>
              <a:t>r</a:t>
            </a:r>
            <a:r>
              <a:rPr lang="en-US" sz="2450" spc="35" dirty="0">
                <a:latin typeface="Verdana"/>
                <a:cs typeface="Verdana"/>
              </a:rPr>
              <a:t>e</a:t>
            </a:r>
            <a:r>
              <a:rPr lang="en-US" sz="2450" spc="-370" dirty="0">
                <a:latin typeface="Verdana"/>
                <a:cs typeface="Verdana"/>
              </a:rPr>
              <a:t>.</a:t>
            </a:r>
            <a:endParaRPr lang="en-US"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624268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25" dirty="0"/>
              <a:t>Data</a:t>
            </a:r>
            <a:r>
              <a:rPr sz="3050" spc="10" dirty="0"/>
              <a:t> </a:t>
            </a:r>
            <a:r>
              <a:rPr sz="3050" spc="45" dirty="0"/>
              <a:t>Collection</a:t>
            </a:r>
            <a:r>
              <a:rPr sz="3050" spc="25" dirty="0"/>
              <a:t> </a:t>
            </a:r>
            <a:r>
              <a:rPr sz="3050" spc="5" dirty="0"/>
              <a:t>and</a:t>
            </a:r>
            <a:r>
              <a:rPr sz="3050" spc="25" dirty="0"/>
              <a:t> </a:t>
            </a:r>
            <a:r>
              <a:rPr sz="3050" spc="15" dirty="0"/>
              <a:t>Preprocessing</a:t>
            </a:r>
            <a:endParaRPr sz="3050"/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6073140" cy="3460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55" dirty="0">
                <a:latin typeface="Verdana"/>
                <a:cs typeface="Verdana"/>
              </a:rPr>
              <a:t>Collecting </a:t>
            </a:r>
            <a:r>
              <a:rPr sz="2450" spc="-10" dirty="0">
                <a:latin typeface="Verdana"/>
                <a:cs typeface="Verdana"/>
              </a:rPr>
              <a:t>relevant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30" dirty="0">
                <a:latin typeface="Verdana"/>
                <a:cs typeface="Verdana"/>
              </a:rPr>
              <a:t>high-quality </a:t>
            </a:r>
            <a:r>
              <a:rPr sz="2450" spc="3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crucial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for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accurate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predictions.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30" dirty="0">
                <a:latin typeface="Verdana"/>
                <a:cs typeface="Verdana"/>
              </a:rPr>
              <a:t>ud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5" dirty="0">
                <a:latin typeface="Verdana"/>
                <a:cs typeface="Verdana"/>
              </a:rPr>
              <a:t>b  </a:t>
            </a:r>
            <a:r>
              <a:rPr sz="2450" spc="-55" dirty="0">
                <a:latin typeface="Verdana"/>
                <a:cs typeface="Verdana"/>
              </a:rPr>
              <a:t>results,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lifestyle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information.</a:t>
            </a:r>
            <a:endParaRPr sz="2450">
              <a:latin typeface="Verdana"/>
              <a:cs typeface="Verdana"/>
            </a:endParaRPr>
          </a:p>
          <a:p>
            <a:pPr marL="12700" marR="139065">
              <a:lnSpc>
                <a:spcPct val="100600"/>
              </a:lnSpc>
              <a:spcBef>
                <a:spcPts val="40"/>
              </a:spcBef>
            </a:pPr>
            <a:r>
              <a:rPr sz="2450" spc="235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550" i="1" spc="85" dirty="0">
                <a:latin typeface="Verdana"/>
                <a:cs typeface="Verdana"/>
              </a:rPr>
              <a:t>d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40" dirty="0">
                <a:latin typeface="Verdana"/>
                <a:cs typeface="Verdana"/>
              </a:rPr>
              <a:t>c</a:t>
            </a:r>
            <a:r>
              <a:rPr sz="2550" i="1" spc="-35" dirty="0">
                <a:latin typeface="Verdana"/>
                <a:cs typeface="Verdana"/>
              </a:rPr>
              <a:t>l</a:t>
            </a:r>
            <a:r>
              <a:rPr sz="2550" i="1" spc="-65" dirty="0">
                <a:latin typeface="Verdana"/>
                <a:cs typeface="Verdana"/>
              </a:rPr>
              <a:t>e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110" dirty="0">
                <a:latin typeface="Verdana"/>
                <a:cs typeface="Verdana"/>
              </a:rPr>
              <a:t>g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-85" dirty="0">
                <a:latin typeface="Verdana"/>
                <a:cs typeface="Verdana"/>
              </a:rPr>
              <a:t>f</a:t>
            </a:r>
            <a:r>
              <a:rPr sz="2550" i="1" spc="-65" dirty="0">
                <a:latin typeface="Verdana"/>
                <a:cs typeface="Verdana"/>
              </a:rPr>
              <a:t>e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30" dirty="0">
                <a:latin typeface="Verdana"/>
                <a:cs typeface="Verdana"/>
              </a:rPr>
              <a:t>u</a:t>
            </a:r>
            <a:r>
              <a:rPr sz="2550" i="1" spc="-55" dirty="0">
                <a:latin typeface="Verdana"/>
                <a:cs typeface="Verdana"/>
              </a:rPr>
              <a:t>r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-120" dirty="0">
                <a:latin typeface="Verdana"/>
                <a:cs typeface="Verdana"/>
              </a:rPr>
              <a:t>s</a:t>
            </a:r>
            <a:r>
              <a:rPr sz="2550" i="1" spc="60" dirty="0">
                <a:latin typeface="Verdana"/>
                <a:cs typeface="Verdana"/>
              </a:rPr>
              <a:t>c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-35" dirty="0">
                <a:latin typeface="Verdana"/>
                <a:cs typeface="Verdana"/>
              </a:rPr>
              <a:t>li</a:t>
            </a:r>
            <a:r>
              <a:rPr sz="2550" i="1" spc="65" dirty="0">
                <a:latin typeface="Verdana"/>
                <a:cs typeface="Verdana"/>
              </a:rPr>
              <a:t>n</a:t>
            </a:r>
            <a:r>
              <a:rPr sz="2550" i="1" spc="110" dirty="0">
                <a:latin typeface="Verdana"/>
                <a:cs typeface="Verdana"/>
              </a:rPr>
              <a:t>g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550" i="1" spc="60" dirty="0">
                <a:latin typeface="Verdana"/>
                <a:cs typeface="Verdana"/>
              </a:rPr>
              <a:t>h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85" dirty="0">
                <a:latin typeface="Verdana"/>
                <a:cs typeface="Verdana"/>
              </a:rPr>
              <a:t>d</a:t>
            </a:r>
            <a:r>
              <a:rPr sz="2550" i="1" spc="-35" dirty="0">
                <a:latin typeface="Verdana"/>
                <a:cs typeface="Verdana"/>
              </a:rPr>
              <a:t>li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110" dirty="0">
                <a:latin typeface="Verdana"/>
                <a:cs typeface="Verdana"/>
              </a:rPr>
              <a:t>g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140" dirty="0">
                <a:latin typeface="Verdana"/>
                <a:cs typeface="Verdana"/>
              </a:rPr>
              <a:t>m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-120" dirty="0">
                <a:latin typeface="Verdana"/>
                <a:cs typeface="Verdana"/>
              </a:rPr>
              <a:t>ss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110" dirty="0">
                <a:latin typeface="Verdana"/>
                <a:cs typeface="Verdana"/>
              </a:rPr>
              <a:t>g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-210" dirty="0">
                <a:latin typeface="Verdana"/>
                <a:cs typeface="Verdana"/>
              </a:rPr>
              <a:t>v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-35" dirty="0">
                <a:latin typeface="Verdana"/>
                <a:cs typeface="Verdana"/>
              </a:rPr>
              <a:t>l</a:t>
            </a:r>
            <a:r>
              <a:rPr sz="2550" i="1" spc="50" dirty="0">
                <a:latin typeface="Verdana"/>
                <a:cs typeface="Verdana"/>
              </a:rPr>
              <a:t>u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-120" dirty="0">
                <a:latin typeface="Verdana"/>
                <a:cs typeface="Verdana"/>
              </a:rPr>
              <a:t>s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25" dirty="0">
                <a:latin typeface="Verdana"/>
                <a:cs typeface="Verdana"/>
              </a:rPr>
              <a:t>uali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go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85" dirty="0">
                <a:latin typeface="Verdana"/>
                <a:cs typeface="Verdana"/>
              </a:rPr>
              <a:t>ms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229" y="1610369"/>
            <a:ext cx="620966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20" dirty="0"/>
              <a:t>Feature</a:t>
            </a:r>
            <a:r>
              <a:rPr sz="3050" spc="25" dirty="0"/>
              <a:t> </a:t>
            </a:r>
            <a:r>
              <a:rPr sz="3050" spc="20" dirty="0"/>
              <a:t>Selection</a:t>
            </a:r>
            <a:r>
              <a:rPr sz="3050" spc="25" dirty="0"/>
              <a:t> </a:t>
            </a:r>
            <a:r>
              <a:rPr sz="3050" spc="5" dirty="0"/>
              <a:t>and</a:t>
            </a:r>
            <a:r>
              <a:rPr sz="3050" spc="25" dirty="0"/>
              <a:t> </a:t>
            </a:r>
            <a:r>
              <a:rPr sz="3050" spc="35" dirty="0"/>
              <a:t>Engineering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1665243" y="2884528"/>
            <a:ext cx="6013450" cy="4425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971550" algn="r">
              <a:lnSpc>
                <a:spcPct val="116799"/>
              </a:lnSpc>
              <a:spcBef>
                <a:spcPts val="110"/>
              </a:spcBef>
            </a:pP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45" dirty="0">
                <a:latin typeface="Verdana"/>
                <a:cs typeface="Verdana"/>
              </a:rPr>
              <a:t>gh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95" dirty="0">
                <a:latin typeface="Verdana"/>
                <a:cs typeface="Verdana"/>
              </a:rPr>
              <a:t>mp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55" dirty="0">
                <a:latin typeface="Verdana"/>
                <a:cs typeface="Verdana"/>
              </a:rPr>
              <a:t>prediction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accuracy.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Relevant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features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30" dirty="0">
                <a:latin typeface="Verdana"/>
                <a:cs typeface="Verdana"/>
              </a:rPr>
              <a:t>ud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oo</a:t>
            </a:r>
            <a:r>
              <a:rPr sz="2450" spc="114" dirty="0">
                <a:latin typeface="Verdana"/>
                <a:cs typeface="Verdana"/>
              </a:rPr>
              <a:t>d  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80" dirty="0">
                <a:latin typeface="Verdana"/>
                <a:cs typeface="Verdana"/>
              </a:rPr>
              <a:t>x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F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80" dirty="0">
                <a:latin typeface="Verdana"/>
                <a:cs typeface="Verdana"/>
              </a:rPr>
              <a:t>gi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75" dirty="0">
                <a:latin typeface="Verdana"/>
                <a:cs typeface="Verdana"/>
              </a:rPr>
              <a:t>ue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85" dirty="0">
                <a:latin typeface="Verdana"/>
                <a:cs typeface="Verdana"/>
              </a:rPr>
              <a:t>d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spc="140" dirty="0">
                <a:latin typeface="Verdana"/>
                <a:cs typeface="Verdana"/>
              </a:rPr>
              <a:t>m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120" dirty="0">
                <a:latin typeface="Verdana"/>
                <a:cs typeface="Verdana"/>
              </a:rPr>
              <a:t>s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dirty="0">
                <a:latin typeface="Verdana"/>
                <a:cs typeface="Verdana"/>
              </a:rPr>
              <a:t>o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-35" dirty="0">
                <a:latin typeface="Verdana"/>
                <a:cs typeface="Verdana"/>
              </a:rPr>
              <a:t>li</a:t>
            </a:r>
            <a:r>
              <a:rPr sz="2550" i="1" spc="-25" dirty="0">
                <a:latin typeface="Verdana"/>
                <a:cs typeface="Verdana"/>
              </a:rPr>
              <a:t>t</a:t>
            </a:r>
            <a:r>
              <a:rPr sz="2550" i="1" spc="-125" dirty="0">
                <a:latin typeface="Verdana"/>
                <a:cs typeface="Verdana"/>
              </a:rPr>
              <a:t>y  </a:t>
            </a:r>
            <a:r>
              <a:rPr sz="2550" i="1" spc="-135" dirty="0">
                <a:latin typeface="Verdana"/>
                <a:cs typeface="Verdana"/>
              </a:rPr>
              <a:t>r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85" dirty="0">
                <a:latin typeface="Verdana"/>
                <a:cs typeface="Verdana"/>
              </a:rPr>
              <a:t>d</a:t>
            </a:r>
            <a:r>
              <a:rPr sz="2550" i="1" spc="60" dirty="0">
                <a:latin typeface="Verdana"/>
                <a:cs typeface="Verdana"/>
              </a:rPr>
              <a:t>uc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dirty="0">
                <a:latin typeface="Verdana"/>
                <a:cs typeface="Verdana"/>
              </a:rPr>
              <a:t>o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-85" dirty="0">
                <a:latin typeface="Verdana"/>
                <a:cs typeface="Verdana"/>
              </a:rPr>
              <a:t>f</a:t>
            </a:r>
            <a:r>
              <a:rPr sz="2550" i="1" spc="-65" dirty="0">
                <a:latin typeface="Verdana"/>
                <a:cs typeface="Verdana"/>
              </a:rPr>
              <a:t>e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30" dirty="0">
                <a:latin typeface="Verdana"/>
                <a:cs typeface="Verdana"/>
              </a:rPr>
              <a:t>u</a:t>
            </a:r>
            <a:r>
              <a:rPr sz="2550" i="1" spc="-55" dirty="0">
                <a:latin typeface="Verdana"/>
                <a:cs typeface="Verdana"/>
              </a:rPr>
              <a:t>r</a:t>
            </a:r>
            <a:r>
              <a:rPr sz="2550" i="1" spc="-25" dirty="0">
                <a:latin typeface="Verdana"/>
                <a:cs typeface="Verdana"/>
              </a:rPr>
              <a:t>e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550" i="1" spc="-65" dirty="0">
                <a:latin typeface="Verdana"/>
                <a:cs typeface="Verdana"/>
              </a:rPr>
              <a:t>e</a:t>
            </a:r>
            <a:r>
              <a:rPr sz="2550" i="1" spc="-190" dirty="0">
                <a:latin typeface="Verdana"/>
                <a:cs typeface="Verdana"/>
              </a:rPr>
              <a:t>x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125" dirty="0">
                <a:latin typeface="Verdana"/>
                <a:cs typeface="Verdana"/>
              </a:rPr>
              <a:t>r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70" dirty="0">
                <a:latin typeface="Verdana"/>
                <a:cs typeface="Verdana"/>
              </a:rPr>
              <a:t>c</a:t>
            </a:r>
            <a:r>
              <a:rPr sz="2550" i="1" dirty="0">
                <a:latin typeface="Verdana"/>
                <a:cs typeface="Verdana"/>
              </a:rPr>
              <a:t>t</a:t>
            </a:r>
            <a:r>
              <a:rPr sz="2550" i="1" spc="-35" dirty="0">
                <a:latin typeface="Verdana"/>
                <a:cs typeface="Verdana"/>
              </a:rPr>
              <a:t>i</a:t>
            </a:r>
            <a:r>
              <a:rPr sz="2550" i="1" dirty="0">
                <a:latin typeface="Verdana"/>
                <a:cs typeface="Verdana"/>
              </a:rPr>
              <a:t>o</a:t>
            </a:r>
            <a:r>
              <a:rPr sz="2550" i="1" spc="60" dirty="0">
                <a:latin typeface="Verdana"/>
                <a:cs typeface="Verdana"/>
              </a:rPr>
              <a:t>n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05" dirty="0">
                <a:latin typeface="Verdana"/>
                <a:cs typeface="Verdana"/>
              </a:rPr>
              <a:t>p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90" dirty="0">
                <a:latin typeface="Verdana"/>
                <a:cs typeface="Verdana"/>
              </a:rPr>
              <a:t>mat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-45" dirty="0">
                <a:latin typeface="Verdana"/>
                <a:cs typeface="Verdana"/>
              </a:rPr>
              <a:t>features.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9" y="2131701"/>
            <a:ext cx="5584190" cy="50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50" spc="45" dirty="0">
                <a:solidFill>
                  <a:srgbClr val="FFFFFF"/>
                </a:solidFill>
              </a:rPr>
              <a:t>Machine</a:t>
            </a:r>
            <a:r>
              <a:rPr sz="3150" spc="15" dirty="0">
                <a:solidFill>
                  <a:srgbClr val="FFFFFF"/>
                </a:solidFill>
              </a:rPr>
              <a:t> </a:t>
            </a:r>
            <a:r>
              <a:rPr sz="3150" spc="35" dirty="0">
                <a:solidFill>
                  <a:srgbClr val="FFFFFF"/>
                </a:solidFill>
              </a:rPr>
              <a:t>Learning</a:t>
            </a:r>
            <a:r>
              <a:rPr sz="3150" spc="-105" dirty="0">
                <a:solidFill>
                  <a:srgbClr val="FFFFFF"/>
                </a:solidFill>
              </a:rPr>
              <a:t> </a:t>
            </a:r>
            <a:r>
              <a:rPr sz="3150" spc="25" dirty="0">
                <a:solidFill>
                  <a:srgbClr val="FFFFFF"/>
                </a:solidFill>
              </a:rPr>
              <a:t>Algorithms</a:t>
            </a:r>
            <a:endParaRPr sz="3150"/>
          </a:p>
        </p:txBody>
      </p:sp>
      <p:sp>
        <p:nvSpPr>
          <p:cNvPr id="4" name="object 4"/>
          <p:cNvSpPr txBox="1"/>
          <p:nvPr/>
        </p:nvSpPr>
        <p:spPr>
          <a:xfrm>
            <a:off x="11062202" y="3211427"/>
            <a:ext cx="5587365" cy="38411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75"/>
              </a:spcBef>
            </a:pP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550" i="1" spc="-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i="1" spc="-15" dirty="0">
                <a:solidFill>
                  <a:srgbClr val="FFFFFF"/>
                </a:solidFill>
                <a:latin typeface="Verdana"/>
                <a:cs typeface="Verdana"/>
              </a:rPr>
              <a:t>gis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i="1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i="1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5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i="1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i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i="1" spc="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50" i="1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i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i="1" spc="-12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550" i="1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i="1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i="1" spc="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i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i="1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50" i="1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i="1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i="1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i="1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i="1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i="1" spc="-2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550" i="1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6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550" i="1" spc="-1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i="1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i="1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i="1" spc="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i="1" spc="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5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i="1" spc="-8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i="1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i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i="1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i="1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i="1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i="1" spc="7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2550" i="1" spc="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i="1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i="1" spc="-2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550" i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i="1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50" i="1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i="1" spc="-8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550" i="1" spc="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50" i="1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i="1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50" i="1" spc="6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i="1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i="1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i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i="1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i="1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i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i="1" spc="-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50" i="1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i="1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i="1" spc="-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i="1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i="1" spc="-2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550" i="1" spc="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i="1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i="1" spc="-5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550" i="1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456565">
              <a:lnSpc>
                <a:spcPts val="3000"/>
              </a:lnSpc>
            </a:pP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gt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450">
              <a:latin typeface="Verdana"/>
              <a:cs typeface="Verdana"/>
            </a:endParaRPr>
          </a:p>
          <a:p>
            <a:pPr marL="12700" marR="1115060">
              <a:lnSpc>
                <a:spcPts val="3000"/>
              </a:lnSpc>
              <a:spcBef>
                <a:spcPts val="70"/>
              </a:spcBef>
            </a:pP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d  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9" y="2131701"/>
            <a:ext cx="564705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15" dirty="0">
                <a:solidFill>
                  <a:srgbClr val="FFFFFF"/>
                </a:solidFill>
              </a:rPr>
              <a:t>Model</a:t>
            </a:r>
            <a:r>
              <a:rPr sz="3100" spc="-45" dirty="0">
                <a:solidFill>
                  <a:srgbClr val="FFFFFF"/>
                </a:solidFill>
              </a:rPr>
              <a:t> </a:t>
            </a:r>
            <a:r>
              <a:rPr sz="3100" spc="20" dirty="0">
                <a:solidFill>
                  <a:srgbClr val="FFFFFF"/>
                </a:solidFill>
              </a:rPr>
              <a:t>Training</a:t>
            </a:r>
            <a:r>
              <a:rPr sz="3100" spc="25" dirty="0">
                <a:solidFill>
                  <a:srgbClr val="FFFFFF"/>
                </a:solidFill>
              </a:rPr>
              <a:t> </a:t>
            </a:r>
            <a:r>
              <a:rPr sz="3100" spc="-10" dirty="0">
                <a:solidFill>
                  <a:srgbClr val="FFFFFF"/>
                </a:solidFill>
              </a:rPr>
              <a:t>and</a:t>
            </a:r>
            <a:r>
              <a:rPr sz="3100" spc="25" dirty="0">
                <a:solidFill>
                  <a:srgbClr val="FFFFFF"/>
                </a:solidFill>
              </a:rPr>
              <a:t> </a:t>
            </a:r>
            <a:r>
              <a:rPr sz="3100" spc="-10" dirty="0">
                <a:solidFill>
                  <a:srgbClr val="FFFFFF"/>
                </a:solidFill>
              </a:rPr>
              <a:t>Evaluation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11062202" y="3211427"/>
            <a:ext cx="5554980" cy="38411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  i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training data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evaluated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550" i="1" spc="-7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550" i="1" spc="-50" dirty="0">
                <a:solidFill>
                  <a:srgbClr val="FFFFFF"/>
                </a:solidFill>
                <a:latin typeface="Verdana"/>
                <a:cs typeface="Verdana"/>
              </a:rPr>
              <a:t>precision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550" i="1" spc="-90" dirty="0">
                <a:solidFill>
                  <a:srgbClr val="FFFFFF"/>
                </a:solidFill>
                <a:latin typeface="Verdana"/>
                <a:cs typeface="Verdana"/>
              </a:rPr>
              <a:t>recall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550" i="1" spc="-300" dirty="0">
                <a:solidFill>
                  <a:srgbClr val="FFFFFF"/>
                </a:solidFill>
                <a:latin typeface="Verdana"/>
                <a:cs typeface="Verdana"/>
              </a:rPr>
              <a:t>F1 </a:t>
            </a:r>
            <a:r>
              <a:rPr sz="2550" i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i="1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i="1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50" i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i="1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i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generalization.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696</Words>
  <Application>Microsoft Office PowerPoint</Application>
  <PresentationFormat>Custom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Cambria</vt:lpstr>
      <vt:lpstr>Trebuchet MS</vt:lpstr>
      <vt:lpstr>Verdana</vt:lpstr>
      <vt:lpstr>Office Theme</vt:lpstr>
      <vt:lpstr>PowerPoint Presentation</vt:lpstr>
      <vt:lpstr>Introduction</vt:lpstr>
      <vt:lpstr>Agenda</vt:lpstr>
      <vt:lpstr>Understanding Heart Disease</vt:lpstr>
      <vt:lpstr>Role of Machine Learning</vt:lpstr>
      <vt:lpstr>Data Collection and Preprocessing</vt:lpstr>
      <vt:lpstr>Feature Selection and Engineering</vt:lpstr>
      <vt:lpstr>Machine Learning Algorithms</vt:lpstr>
      <vt:lpstr>Model Training and Evaluation</vt:lpstr>
      <vt:lpstr>Performance Metrics</vt:lpstr>
      <vt:lpstr>Challenges and Limitations</vt:lpstr>
      <vt:lpstr>Real-World Applications</vt:lpstr>
      <vt:lpstr>Future Directions</vt:lpstr>
      <vt:lpstr>Case Studies</vt:lpstr>
      <vt:lpstr> CODE IMPLEMENTATION: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Tarun Magendran</cp:lastModifiedBy>
  <cp:revision>1</cp:revision>
  <dcterms:created xsi:type="dcterms:W3CDTF">2023-10-28T20:10:55Z</dcterms:created>
  <dcterms:modified xsi:type="dcterms:W3CDTF">2023-10-28T20:18:58Z</dcterms:modified>
</cp:coreProperties>
</file>