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258" r:id="rId3"/>
    <p:sldId id="257" r:id="rId4"/>
    <p:sldId id="273" r:id="rId5"/>
    <p:sldId id="264" r:id="rId6"/>
    <p:sldId id="265" r:id="rId7"/>
    <p:sldId id="261"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D8D01D-FBCB-4CE9-A4D9-7B70572F0507}"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68490-C518-419F-893C-35DDFF6BBC29}" type="slidenum">
              <a:rPr lang="en-IN" smtClean="0"/>
              <a:t>‹#›</a:t>
            </a:fld>
            <a:endParaRPr lang="en-IN"/>
          </a:p>
        </p:txBody>
      </p:sp>
    </p:spTree>
    <p:extLst>
      <p:ext uri="{BB962C8B-B14F-4D97-AF65-F5344CB8AC3E}">
        <p14:creationId xmlns:p14="http://schemas.microsoft.com/office/powerpoint/2010/main" val="56823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186D-626F-B828-91D8-E063E13B43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A48148-CFD8-C888-113C-EDE6F51309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88ABA5-B0C7-A31B-3E4A-F0C95E98FED9}"/>
              </a:ext>
            </a:extLst>
          </p:cNvPr>
          <p:cNvSpPr>
            <a:spLocks noGrp="1"/>
          </p:cNvSpPr>
          <p:nvPr>
            <p:ph type="dt" sz="half" idx="10"/>
          </p:nvPr>
        </p:nvSpPr>
        <p:spPr/>
        <p:txBody>
          <a:bodyPr/>
          <a:lstStyle/>
          <a:p>
            <a:fld id="{6DBA6455-B1DA-478A-83D4-259C238C737C}" type="datetime1">
              <a:rPr lang="en-IN" smtClean="0"/>
              <a:t>16-04-2024</a:t>
            </a:fld>
            <a:endParaRPr lang="en-IN"/>
          </a:p>
        </p:txBody>
      </p:sp>
      <p:sp>
        <p:nvSpPr>
          <p:cNvPr id="5" name="Footer Placeholder 4">
            <a:extLst>
              <a:ext uri="{FF2B5EF4-FFF2-40B4-BE49-F238E27FC236}">
                <a16:creationId xmlns:a16="http://schemas.microsoft.com/office/drawing/2014/main" id="{7BFA9D67-5C7C-4DCA-D22C-F861AEBAD70E}"/>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6" name="Slide Number Placeholder 5">
            <a:extLst>
              <a:ext uri="{FF2B5EF4-FFF2-40B4-BE49-F238E27FC236}">
                <a16:creationId xmlns:a16="http://schemas.microsoft.com/office/drawing/2014/main" id="{A02F5424-3E07-07B6-8983-C57B64E24A59}"/>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2503101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0BDE-79F3-E859-C651-1969B7B47F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0BD317-7B66-CE60-8775-3FEF123191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6BC2E-F942-F7B8-4A74-1544FD95B113}"/>
              </a:ext>
            </a:extLst>
          </p:cNvPr>
          <p:cNvSpPr>
            <a:spLocks noGrp="1"/>
          </p:cNvSpPr>
          <p:nvPr>
            <p:ph type="dt" sz="half" idx="10"/>
          </p:nvPr>
        </p:nvSpPr>
        <p:spPr/>
        <p:txBody>
          <a:bodyPr/>
          <a:lstStyle/>
          <a:p>
            <a:fld id="{6B03C0F3-204B-47CD-B366-A274B01D44F4}" type="datetime1">
              <a:rPr lang="en-IN" smtClean="0"/>
              <a:t>16-04-2024</a:t>
            </a:fld>
            <a:endParaRPr lang="en-IN"/>
          </a:p>
        </p:txBody>
      </p:sp>
      <p:sp>
        <p:nvSpPr>
          <p:cNvPr id="5" name="Footer Placeholder 4">
            <a:extLst>
              <a:ext uri="{FF2B5EF4-FFF2-40B4-BE49-F238E27FC236}">
                <a16:creationId xmlns:a16="http://schemas.microsoft.com/office/drawing/2014/main" id="{797DFE65-8745-332E-247A-19161FF4D91E}"/>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6" name="Slide Number Placeholder 5">
            <a:extLst>
              <a:ext uri="{FF2B5EF4-FFF2-40B4-BE49-F238E27FC236}">
                <a16:creationId xmlns:a16="http://schemas.microsoft.com/office/drawing/2014/main" id="{F4ECA984-AD96-3971-F5E1-2F6D18275BC3}"/>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1843365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E36A8-46B4-FE8B-36C7-0C0DDA8B88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67D21F-16C4-3C12-6988-70C73CDD5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628BC-DB61-FF25-E306-EF0E771706BE}"/>
              </a:ext>
            </a:extLst>
          </p:cNvPr>
          <p:cNvSpPr>
            <a:spLocks noGrp="1"/>
          </p:cNvSpPr>
          <p:nvPr>
            <p:ph type="dt" sz="half" idx="10"/>
          </p:nvPr>
        </p:nvSpPr>
        <p:spPr/>
        <p:txBody>
          <a:bodyPr/>
          <a:lstStyle/>
          <a:p>
            <a:fld id="{F8410531-E618-4B34-A584-0D404FF25D2F}" type="datetime1">
              <a:rPr lang="en-IN" smtClean="0"/>
              <a:t>16-04-2024</a:t>
            </a:fld>
            <a:endParaRPr lang="en-IN"/>
          </a:p>
        </p:txBody>
      </p:sp>
      <p:sp>
        <p:nvSpPr>
          <p:cNvPr id="5" name="Footer Placeholder 4">
            <a:extLst>
              <a:ext uri="{FF2B5EF4-FFF2-40B4-BE49-F238E27FC236}">
                <a16:creationId xmlns:a16="http://schemas.microsoft.com/office/drawing/2014/main" id="{AFE796A8-8943-0A2E-E3DA-D97747286790}"/>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6" name="Slide Number Placeholder 5">
            <a:extLst>
              <a:ext uri="{FF2B5EF4-FFF2-40B4-BE49-F238E27FC236}">
                <a16:creationId xmlns:a16="http://schemas.microsoft.com/office/drawing/2014/main" id="{6A0A8005-32B2-2AC8-1D54-BA28F3B64AE7}"/>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174441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306D-7C88-BB71-6C55-E9296F9F44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F52998-44D1-34D8-4C14-43339D0659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B0DFBB-AA9C-7D98-6801-77A599988194}"/>
              </a:ext>
            </a:extLst>
          </p:cNvPr>
          <p:cNvSpPr>
            <a:spLocks noGrp="1"/>
          </p:cNvSpPr>
          <p:nvPr>
            <p:ph type="dt" sz="half" idx="10"/>
          </p:nvPr>
        </p:nvSpPr>
        <p:spPr/>
        <p:txBody>
          <a:bodyPr/>
          <a:lstStyle/>
          <a:p>
            <a:fld id="{C8C6F0EC-4C36-43D5-8C8B-23054D110462}" type="datetime1">
              <a:rPr lang="en-IN" smtClean="0"/>
              <a:t>16-04-2024</a:t>
            </a:fld>
            <a:endParaRPr lang="en-IN"/>
          </a:p>
        </p:txBody>
      </p:sp>
      <p:sp>
        <p:nvSpPr>
          <p:cNvPr id="5" name="Footer Placeholder 4">
            <a:extLst>
              <a:ext uri="{FF2B5EF4-FFF2-40B4-BE49-F238E27FC236}">
                <a16:creationId xmlns:a16="http://schemas.microsoft.com/office/drawing/2014/main" id="{3851AF48-BA72-F9E6-718B-839415AF0205}"/>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6" name="Slide Number Placeholder 5">
            <a:extLst>
              <a:ext uri="{FF2B5EF4-FFF2-40B4-BE49-F238E27FC236}">
                <a16:creationId xmlns:a16="http://schemas.microsoft.com/office/drawing/2014/main" id="{D6C0395D-AA59-6AAD-E5A6-B43228D0C7E4}"/>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318549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E462-F70E-FBB2-FF5D-6822AEE47C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F80ABC-FE5D-6B50-1C60-A0DC2AEB9C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CE932A-C3A2-406C-F31C-806AE1175B60}"/>
              </a:ext>
            </a:extLst>
          </p:cNvPr>
          <p:cNvSpPr>
            <a:spLocks noGrp="1"/>
          </p:cNvSpPr>
          <p:nvPr>
            <p:ph type="dt" sz="half" idx="10"/>
          </p:nvPr>
        </p:nvSpPr>
        <p:spPr/>
        <p:txBody>
          <a:bodyPr/>
          <a:lstStyle/>
          <a:p>
            <a:fld id="{749CB5B3-A94C-4B7D-AC1D-D3CE1F0A5151}" type="datetime1">
              <a:rPr lang="en-IN" smtClean="0"/>
              <a:t>16-04-2024</a:t>
            </a:fld>
            <a:endParaRPr lang="en-IN"/>
          </a:p>
        </p:txBody>
      </p:sp>
      <p:sp>
        <p:nvSpPr>
          <p:cNvPr id="5" name="Footer Placeholder 4">
            <a:extLst>
              <a:ext uri="{FF2B5EF4-FFF2-40B4-BE49-F238E27FC236}">
                <a16:creationId xmlns:a16="http://schemas.microsoft.com/office/drawing/2014/main" id="{737837E2-E4A3-7581-2644-AA35EF5345CD}"/>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6" name="Slide Number Placeholder 5">
            <a:extLst>
              <a:ext uri="{FF2B5EF4-FFF2-40B4-BE49-F238E27FC236}">
                <a16:creationId xmlns:a16="http://schemas.microsoft.com/office/drawing/2014/main" id="{B78F8FE0-B78B-6709-BE55-DE00BC990201}"/>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1255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3F4C-853B-3765-DA74-DE6542B8FF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7522A2-48F2-0730-2A46-BB9CB244F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1998AA-BCA6-6D87-9A03-81049C4560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1237DE-D2B9-D691-66EB-3FCF0CFE2C2B}"/>
              </a:ext>
            </a:extLst>
          </p:cNvPr>
          <p:cNvSpPr>
            <a:spLocks noGrp="1"/>
          </p:cNvSpPr>
          <p:nvPr>
            <p:ph type="dt" sz="half" idx="10"/>
          </p:nvPr>
        </p:nvSpPr>
        <p:spPr/>
        <p:txBody>
          <a:bodyPr/>
          <a:lstStyle/>
          <a:p>
            <a:fld id="{87FDE9D7-735B-46E4-BF46-07CB3DA122AA}" type="datetime1">
              <a:rPr lang="en-IN" smtClean="0"/>
              <a:t>16-04-2024</a:t>
            </a:fld>
            <a:endParaRPr lang="en-IN"/>
          </a:p>
        </p:txBody>
      </p:sp>
      <p:sp>
        <p:nvSpPr>
          <p:cNvPr id="6" name="Footer Placeholder 5">
            <a:extLst>
              <a:ext uri="{FF2B5EF4-FFF2-40B4-BE49-F238E27FC236}">
                <a16:creationId xmlns:a16="http://schemas.microsoft.com/office/drawing/2014/main" id="{18E6C1E9-19DD-16FB-BB77-5A8545EAC906}"/>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7" name="Slide Number Placeholder 6">
            <a:extLst>
              <a:ext uri="{FF2B5EF4-FFF2-40B4-BE49-F238E27FC236}">
                <a16:creationId xmlns:a16="http://schemas.microsoft.com/office/drawing/2014/main" id="{B097C583-504A-C173-4782-CB56E7782D9E}"/>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270675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2C14-59A1-8342-4B72-7388658EC8B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D0D2DC-08AC-7D9D-E547-594758D4B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2313F-AE0D-E4FB-7916-6485165F51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E9A66F-CEEF-7CDE-0E48-84484B5F9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8EC83-34A1-0517-8397-8FF2B6FE6C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884D44-0979-98B1-3AD8-03B61B69E1B2}"/>
              </a:ext>
            </a:extLst>
          </p:cNvPr>
          <p:cNvSpPr>
            <a:spLocks noGrp="1"/>
          </p:cNvSpPr>
          <p:nvPr>
            <p:ph type="dt" sz="half" idx="10"/>
          </p:nvPr>
        </p:nvSpPr>
        <p:spPr/>
        <p:txBody>
          <a:bodyPr/>
          <a:lstStyle/>
          <a:p>
            <a:fld id="{C6AC4D2A-51F7-49B6-AE16-CDEE488EDB39}" type="datetime1">
              <a:rPr lang="en-IN" smtClean="0"/>
              <a:t>16-04-2024</a:t>
            </a:fld>
            <a:endParaRPr lang="en-IN"/>
          </a:p>
        </p:txBody>
      </p:sp>
      <p:sp>
        <p:nvSpPr>
          <p:cNvPr id="8" name="Footer Placeholder 7">
            <a:extLst>
              <a:ext uri="{FF2B5EF4-FFF2-40B4-BE49-F238E27FC236}">
                <a16:creationId xmlns:a16="http://schemas.microsoft.com/office/drawing/2014/main" id="{378AF924-D0C2-459B-5820-E41420A5F7DB}"/>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9" name="Slide Number Placeholder 8">
            <a:extLst>
              <a:ext uri="{FF2B5EF4-FFF2-40B4-BE49-F238E27FC236}">
                <a16:creationId xmlns:a16="http://schemas.microsoft.com/office/drawing/2014/main" id="{3B694266-856E-2AAD-E7B6-2D27283DB49E}"/>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3513025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94A7-2B7A-B63C-8EF0-75D74FB2B7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9DA4E2-C9FC-3A31-CF4A-053D5760FB26}"/>
              </a:ext>
            </a:extLst>
          </p:cNvPr>
          <p:cNvSpPr>
            <a:spLocks noGrp="1"/>
          </p:cNvSpPr>
          <p:nvPr>
            <p:ph type="dt" sz="half" idx="10"/>
          </p:nvPr>
        </p:nvSpPr>
        <p:spPr/>
        <p:txBody>
          <a:bodyPr/>
          <a:lstStyle/>
          <a:p>
            <a:fld id="{68421855-7534-4155-A796-0D0E90E01D2A}" type="datetime1">
              <a:rPr lang="en-IN" smtClean="0"/>
              <a:t>16-04-2024</a:t>
            </a:fld>
            <a:endParaRPr lang="en-IN"/>
          </a:p>
        </p:txBody>
      </p:sp>
      <p:sp>
        <p:nvSpPr>
          <p:cNvPr id="4" name="Footer Placeholder 3">
            <a:extLst>
              <a:ext uri="{FF2B5EF4-FFF2-40B4-BE49-F238E27FC236}">
                <a16:creationId xmlns:a16="http://schemas.microsoft.com/office/drawing/2014/main" id="{359234BE-5DB9-C18A-313A-6EDED541536A}"/>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5" name="Slide Number Placeholder 4">
            <a:extLst>
              <a:ext uri="{FF2B5EF4-FFF2-40B4-BE49-F238E27FC236}">
                <a16:creationId xmlns:a16="http://schemas.microsoft.com/office/drawing/2014/main" id="{339D7921-2CC9-DF77-1F34-AB81DC3F3028}"/>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101433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0FAE1-009D-F3FD-F1E0-1877959BCAD7}"/>
              </a:ext>
            </a:extLst>
          </p:cNvPr>
          <p:cNvSpPr>
            <a:spLocks noGrp="1"/>
          </p:cNvSpPr>
          <p:nvPr>
            <p:ph type="dt" sz="half" idx="10"/>
          </p:nvPr>
        </p:nvSpPr>
        <p:spPr/>
        <p:txBody>
          <a:bodyPr/>
          <a:lstStyle/>
          <a:p>
            <a:fld id="{827EA5B5-F9C1-44A7-A904-AF26B9413BFB}" type="datetime1">
              <a:rPr lang="en-IN" smtClean="0"/>
              <a:t>16-04-2024</a:t>
            </a:fld>
            <a:endParaRPr lang="en-IN"/>
          </a:p>
        </p:txBody>
      </p:sp>
      <p:sp>
        <p:nvSpPr>
          <p:cNvPr id="3" name="Footer Placeholder 2">
            <a:extLst>
              <a:ext uri="{FF2B5EF4-FFF2-40B4-BE49-F238E27FC236}">
                <a16:creationId xmlns:a16="http://schemas.microsoft.com/office/drawing/2014/main" id="{48F45302-B19E-C36B-7316-2E0ABDB12FAD}"/>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4" name="Slide Number Placeholder 3">
            <a:extLst>
              <a:ext uri="{FF2B5EF4-FFF2-40B4-BE49-F238E27FC236}">
                <a16:creationId xmlns:a16="http://schemas.microsoft.com/office/drawing/2014/main" id="{788ED93E-1528-1513-C095-AD2A52488BBB}"/>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245339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E156-BDE6-B627-B247-E9E6C3D5B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D2EB76-58EF-8896-3C7F-D3D4FE338D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2629FC-A756-29A2-2D1F-DA9C0F224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D5603E-C40B-0459-372C-1388BB1B282A}"/>
              </a:ext>
            </a:extLst>
          </p:cNvPr>
          <p:cNvSpPr>
            <a:spLocks noGrp="1"/>
          </p:cNvSpPr>
          <p:nvPr>
            <p:ph type="dt" sz="half" idx="10"/>
          </p:nvPr>
        </p:nvSpPr>
        <p:spPr/>
        <p:txBody>
          <a:bodyPr/>
          <a:lstStyle/>
          <a:p>
            <a:fld id="{BA781BE6-0A0C-42C3-B6E2-C79181FA2FFA}" type="datetime1">
              <a:rPr lang="en-IN" smtClean="0"/>
              <a:t>16-04-2024</a:t>
            </a:fld>
            <a:endParaRPr lang="en-IN"/>
          </a:p>
        </p:txBody>
      </p:sp>
      <p:sp>
        <p:nvSpPr>
          <p:cNvPr id="6" name="Footer Placeholder 5">
            <a:extLst>
              <a:ext uri="{FF2B5EF4-FFF2-40B4-BE49-F238E27FC236}">
                <a16:creationId xmlns:a16="http://schemas.microsoft.com/office/drawing/2014/main" id="{1F77DA63-752F-E3B4-525A-B3E8606395A9}"/>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7" name="Slide Number Placeholder 6">
            <a:extLst>
              <a:ext uri="{FF2B5EF4-FFF2-40B4-BE49-F238E27FC236}">
                <a16:creationId xmlns:a16="http://schemas.microsoft.com/office/drawing/2014/main" id="{E3990DD9-D2FA-B4B8-CC39-4B620896775B}"/>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377909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B04D-9B46-C31A-E2F1-42FA2E22D1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D1E12D-DBE4-E673-9E83-D6C8B2ABDF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1CA91E-58E6-29DF-8AD8-DF87BB108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0B7354-06C9-FA31-ABC8-825C87010D48}"/>
              </a:ext>
            </a:extLst>
          </p:cNvPr>
          <p:cNvSpPr>
            <a:spLocks noGrp="1"/>
          </p:cNvSpPr>
          <p:nvPr>
            <p:ph type="dt" sz="half" idx="10"/>
          </p:nvPr>
        </p:nvSpPr>
        <p:spPr/>
        <p:txBody>
          <a:bodyPr/>
          <a:lstStyle/>
          <a:p>
            <a:fld id="{5769FE86-8FD9-4799-933A-870A3A6168F3}" type="datetime1">
              <a:rPr lang="en-IN" smtClean="0"/>
              <a:t>16-04-2024</a:t>
            </a:fld>
            <a:endParaRPr lang="en-IN"/>
          </a:p>
        </p:txBody>
      </p:sp>
      <p:sp>
        <p:nvSpPr>
          <p:cNvPr id="6" name="Footer Placeholder 5">
            <a:extLst>
              <a:ext uri="{FF2B5EF4-FFF2-40B4-BE49-F238E27FC236}">
                <a16:creationId xmlns:a16="http://schemas.microsoft.com/office/drawing/2014/main" id="{29E77CA9-ADAB-94BD-0DA1-1149E0148B74}"/>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7" name="Slide Number Placeholder 6">
            <a:extLst>
              <a:ext uri="{FF2B5EF4-FFF2-40B4-BE49-F238E27FC236}">
                <a16:creationId xmlns:a16="http://schemas.microsoft.com/office/drawing/2014/main" id="{F84A465C-8160-86F9-5904-232D78113584}"/>
              </a:ext>
            </a:extLst>
          </p:cNvPr>
          <p:cNvSpPr>
            <a:spLocks noGrp="1"/>
          </p:cNvSpPr>
          <p:nvPr>
            <p:ph type="sldNum" sz="quarter" idx="12"/>
          </p:nvPr>
        </p:nvSpPr>
        <p:spPr/>
        <p:txBody>
          <a:bodyPr/>
          <a:lstStyle/>
          <a:p>
            <a:fld id="{50DA0D12-E8AE-44C9-9116-8B3FC7C4738F}" type="slidenum">
              <a:rPr lang="en-IN" smtClean="0"/>
              <a:t>‹#›</a:t>
            </a:fld>
            <a:endParaRPr lang="en-IN"/>
          </a:p>
        </p:txBody>
      </p:sp>
    </p:spTree>
    <p:extLst>
      <p:ext uri="{BB962C8B-B14F-4D97-AF65-F5344CB8AC3E}">
        <p14:creationId xmlns:p14="http://schemas.microsoft.com/office/powerpoint/2010/main" val="291251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04436-3FE6-B827-21B3-F2A596AB1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06343E-CBBD-65AF-89A9-FB27258DCB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BDF6AB-7513-6AD7-F3D3-4747EE262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1F10F-AA28-42B9-AEB5-E2CF0BE781D6}" type="datetime1">
              <a:rPr lang="en-IN" smtClean="0"/>
              <a:t>16-04-2024</a:t>
            </a:fld>
            <a:endParaRPr lang="en-IN"/>
          </a:p>
        </p:txBody>
      </p:sp>
      <p:sp>
        <p:nvSpPr>
          <p:cNvPr id="5" name="Footer Placeholder 4">
            <a:extLst>
              <a:ext uri="{FF2B5EF4-FFF2-40B4-BE49-F238E27FC236}">
                <a16:creationId xmlns:a16="http://schemas.microsoft.com/office/drawing/2014/main" id="{3B63600E-322C-1B84-8139-D0E778437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Centurion University of Technology and Management, Andhra Pradesh</a:t>
            </a:r>
            <a:endParaRPr lang="en-IN"/>
          </a:p>
        </p:txBody>
      </p:sp>
      <p:sp>
        <p:nvSpPr>
          <p:cNvPr id="6" name="Slide Number Placeholder 5">
            <a:extLst>
              <a:ext uri="{FF2B5EF4-FFF2-40B4-BE49-F238E27FC236}">
                <a16:creationId xmlns:a16="http://schemas.microsoft.com/office/drawing/2014/main" id="{69388AE8-F9EA-48A0-2B19-D8D879C604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A0D12-E8AE-44C9-9116-8B3FC7C4738F}" type="slidenum">
              <a:rPr lang="en-IN" smtClean="0"/>
              <a:t>‹#›</a:t>
            </a:fld>
            <a:endParaRPr lang="en-IN"/>
          </a:p>
        </p:txBody>
      </p:sp>
    </p:spTree>
    <p:extLst>
      <p:ext uri="{BB962C8B-B14F-4D97-AF65-F5344CB8AC3E}">
        <p14:creationId xmlns:p14="http://schemas.microsoft.com/office/powerpoint/2010/main" val="424218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3D7BA-C03C-64C3-A753-F3DD2E2A2B81}"/>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0158EC44-B1B5-6E9D-7E95-78FAA6CA2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451" y="181861"/>
            <a:ext cx="617317" cy="98146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6FF7F45-2A76-18D3-9BD6-6659B2027C55}"/>
              </a:ext>
            </a:extLst>
          </p:cNvPr>
          <p:cNvSpPr txBox="1"/>
          <p:nvPr/>
        </p:nvSpPr>
        <p:spPr>
          <a:xfrm>
            <a:off x="2191871" y="380205"/>
            <a:ext cx="7808258"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APPLIED DATA SCIENCE PROJECT</a:t>
            </a:r>
            <a:endParaRPr lang="en-IN"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361E43-0D83-D61F-436A-41DA4032D3BE}"/>
              </a:ext>
            </a:extLst>
          </p:cNvPr>
          <p:cNvSpPr txBox="1"/>
          <p:nvPr/>
        </p:nvSpPr>
        <p:spPr>
          <a:xfrm>
            <a:off x="2850776" y="964980"/>
            <a:ext cx="666974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CUDA 2209 </a:t>
            </a:r>
            <a:endParaRPr lang="en-IN" sz="28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8B228C5-8531-FBDA-2907-3C14C745922B}"/>
              </a:ext>
            </a:extLst>
          </p:cNvPr>
          <p:cNvSpPr txBox="1"/>
          <p:nvPr/>
        </p:nvSpPr>
        <p:spPr>
          <a:xfrm>
            <a:off x="251013" y="2002817"/>
            <a:ext cx="11510682" cy="1200329"/>
          </a:xfrm>
          <a:prstGeom prst="rect">
            <a:avLst/>
          </a:prstGeom>
          <a:noFill/>
        </p:spPr>
        <p:txBody>
          <a:bodyPr wrap="square" rtlCol="0">
            <a:spAutoFit/>
          </a:bodyPr>
          <a:lstStyle/>
          <a:p>
            <a:pPr algn="ctr"/>
            <a:r>
              <a:rPr lang="en-US" sz="3600" b="0" i="0" u="none" strike="noStrike" dirty="0">
                <a:solidFill>
                  <a:srgbClr val="000000"/>
                </a:solidFill>
                <a:effectLst/>
                <a:latin typeface="Times New Roman" panose="02020603050405020304" pitchFamily="18" charset="0"/>
              </a:rPr>
              <a:t>Fees Dashboard Using</a:t>
            </a:r>
          </a:p>
          <a:p>
            <a:pPr algn="ctr"/>
            <a:r>
              <a:rPr lang="en-US" sz="3600" dirty="0">
                <a:solidFill>
                  <a:srgbClr val="000000"/>
                </a:solidFill>
                <a:latin typeface="Times New Roman" panose="02020603050405020304" pitchFamily="18" charset="0"/>
                <a:cs typeface="Times New Roman" panose="02020603050405020304" pitchFamily="18" charset="0"/>
              </a:rPr>
              <a:t>Python </a:t>
            </a:r>
            <a:r>
              <a:rPr lang="en-US" sz="3600" dirty="0" err="1">
                <a:solidFill>
                  <a:srgbClr val="000000"/>
                </a:solidFill>
                <a:latin typeface="Times New Roman" panose="02020603050405020304" pitchFamily="18" charset="0"/>
                <a:cs typeface="Times New Roman" panose="02020603050405020304" pitchFamily="18" charset="0"/>
              </a:rPr>
              <a:t>Streamlit</a:t>
            </a:r>
            <a:endParaRPr lang="en-IN" sz="3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7C491AB-C06C-6FC8-57B7-EF63D376945E}"/>
              </a:ext>
            </a:extLst>
          </p:cNvPr>
          <p:cNvSpPr txBox="1"/>
          <p:nvPr/>
        </p:nvSpPr>
        <p:spPr>
          <a:xfrm>
            <a:off x="7005918" y="4138694"/>
            <a:ext cx="4670612"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Vadada Supreethi		211801380036</a:t>
            </a:r>
          </a:p>
          <a:p>
            <a:r>
              <a:rPr lang="en-US" dirty="0">
                <a:latin typeface="Times New Roman" panose="02020603050405020304" pitchFamily="18" charset="0"/>
                <a:cs typeface="Times New Roman" panose="02020603050405020304" pitchFamily="18" charset="0"/>
              </a:rPr>
              <a:t>N Venkata Akhil		211801370093</a:t>
            </a:r>
          </a:p>
          <a:p>
            <a:r>
              <a:rPr lang="en-US" dirty="0">
                <a:latin typeface="Times New Roman" panose="02020603050405020304" pitchFamily="18" charset="0"/>
                <a:cs typeface="Times New Roman" panose="02020603050405020304" pitchFamily="18" charset="0"/>
              </a:rPr>
              <a:t>T Tarun Kumar 		211801370085</a:t>
            </a:r>
          </a:p>
          <a:p>
            <a:r>
              <a:rPr lang="en-US" dirty="0">
                <a:latin typeface="Times New Roman" panose="02020603050405020304" pitchFamily="18" charset="0"/>
                <a:cs typeface="Times New Roman" panose="02020603050405020304" pitchFamily="18" charset="0"/>
              </a:rPr>
              <a:t>B Harshini		211801370027</a:t>
            </a:r>
          </a:p>
          <a:p>
            <a:r>
              <a:rPr lang="en-US" dirty="0">
                <a:latin typeface="Times New Roman" panose="02020603050405020304" pitchFamily="18" charset="0"/>
                <a:cs typeface="Times New Roman" panose="02020603050405020304" pitchFamily="18" charset="0"/>
              </a:rPr>
              <a:t>B Harini 			211801370026</a:t>
            </a:r>
          </a:p>
          <a:p>
            <a:r>
              <a:rPr lang="en-US" dirty="0" err="1">
                <a:latin typeface="Times New Roman" panose="02020603050405020304" pitchFamily="18" charset="0"/>
                <a:cs typeface="Times New Roman" panose="02020603050405020304" pitchFamily="18" charset="0"/>
              </a:rPr>
              <a:t>K.Nikhil</a:t>
            </a:r>
            <a:r>
              <a:rPr lang="en-US">
                <a:latin typeface="Times New Roman" panose="02020603050405020304" pitchFamily="18" charset="0"/>
                <a:cs typeface="Times New Roman" panose="02020603050405020304" pitchFamily="18" charset="0"/>
              </a:rPr>
              <a:t>			211801370111</a:t>
            </a:r>
            <a:endParaRPr lang="en-US"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68E87D4-8EC2-C152-0093-241211992251}"/>
              </a:ext>
            </a:extLst>
          </p:cNvPr>
          <p:cNvSpPr txBox="1"/>
          <p:nvPr/>
        </p:nvSpPr>
        <p:spPr>
          <a:xfrm>
            <a:off x="515470" y="4598005"/>
            <a:ext cx="6092720" cy="151374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Guided By</a:t>
            </a:r>
          </a:p>
          <a:p>
            <a:r>
              <a:rPr lang="en-US" sz="1400" dirty="0">
                <a:latin typeface="Times New Roman" panose="02020603050405020304" pitchFamily="18" charset="0"/>
                <a:cs typeface="Times New Roman" panose="02020603050405020304" pitchFamily="18" charset="0"/>
              </a:rPr>
              <a:t>Mr. Amit Kumar, </a:t>
            </a:r>
          </a:p>
          <a:p>
            <a:pPr>
              <a:lnSpc>
                <a:spcPct val="150000"/>
              </a:lnSpc>
            </a:pPr>
            <a:r>
              <a:rPr lang="en-US" sz="1400" spc="139" dirty="0">
                <a:latin typeface="Times New Roman" panose="02020603050405020304" pitchFamily="18" charset="0"/>
                <a:cs typeface="Times New Roman" panose="02020603050405020304" pitchFamily="18" charset="0"/>
              </a:rPr>
              <a:t>Assistant Professor,</a:t>
            </a:r>
          </a:p>
          <a:p>
            <a:pPr>
              <a:lnSpc>
                <a:spcPct val="150000"/>
              </a:lnSpc>
            </a:pPr>
            <a:r>
              <a:rPr lang="en-US" sz="1400" spc="139" dirty="0">
                <a:latin typeface="Times New Roman" panose="02020603050405020304" pitchFamily="18" charset="0"/>
                <a:cs typeface="Times New Roman" panose="02020603050405020304" pitchFamily="18" charset="0"/>
              </a:rPr>
              <a:t>Department of computer science and Engineering</a:t>
            </a:r>
          </a:p>
          <a:p>
            <a:pPr>
              <a:lnSpc>
                <a:spcPct val="110000"/>
              </a:lnSpc>
              <a:spcBef>
                <a:spcPts val="0"/>
              </a:spcBef>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456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EDE47-27EF-5E17-2215-0753723C24B4}"/>
              </a:ext>
            </a:extLst>
          </p:cNvPr>
          <p:cNvSpPr>
            <a:spLocks noGrp="1"/>
          </p:cNvSpPr>
          <p:nvPr>
            <p:ph idx="1"/>
          </p:nvPr>
        </p:nvSpPr>
        <p:spPr>
          <a:xfrm>
            <a:off x="753359" y="1080907"/>
            <a:ext cx="10515600" cy="4351338"/>
          </a:xfrm>
        </p:spPr>
        <p:txBody>
          <a:bodyPr>
            <a:normAutofit/>
          </a:bodyPr>
          <a:lstStyle/>
          <a:p>
            <a:pPr marL="0" indent="0" algn="ctr">
              <a:buNone/>
            </a:pPr>
            <a:endParaRPr lang="en-US" sz="4800" dirty="0">
              <a:latin typeface="Times New Roman" panose="02020603050405020304" pitchFamily="18" charset="0"/>
              <a:cs typeface="Times New Roman" panose="02020603050405020304" pitchFamily="18" charset="0"/>
            </a:endParaRPr>
          </a:p>
          <a:p>
            <a:pPr marL="0" indent="0" algn="ctr">
              <a:buNone/>
            </a:pPr>
            <a:endParaRPr lang="en-US" sz="4800" dirty="0">
              <a:latin typeface="Times New Roman" panose="02020603050405020304" pitchFamily="18" charset="0"/>
              <a:cs typeface="Times New Roman" panose="02020603050405020304" pitchFamily="18" charset="0"/>
            </a:endParaRPr>
          </a:p>
          <a:p>
            <a:pPr marL="0" indent="0" algn="ctr">
              <a:buNone/>
            </a:pPr>
            <a:r>
              <a:rPr lang="en-US" sz="4800" dirty="0">
                <a:latin typeface="Times New Roman" panose="02020603050405020304" pitchFamily="18" charset="0"/>
                <a:cs typeface="Times New Roman" panose="02020603050405020304" pitchFamily="18" charset="0"/>
              </a:rPr>
              <a:t>THANKYOU</a:t>
            </a:r>
            <a:endParaRPr lang="en-IN" sz="4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FBF95F2-8AAF-FD9F-0CC7-EBD98DF739BD}"/>
              </a:ext>
            </a:extLst>
          </p:cNvPr>
          <p:cNvSpPr>
            <a:spLocks noGrp="1"/>
          </p:cNvSpPr>
          <p:nvPr>
            <p:ph type="dt" sz="half" idx="10"/>
          </p:nvPr>
        </p:nvSpPr>
        <p:spPr/>
        <p:txBody>
          <a:bodyPr/>
          <a:lstStyle/>
          <a:p>
            <a:fld id="{C8C6F0EC-4C36-43D5-8C8B-23054D110462}" type="datetime1">
              <a:rPr lang="en-IN" smtClean="0"/>
              <a:t>16-04-2024</a:t>
            </a:fld>
            <a:endParaRPr lang="en-IN"/>
          </a:p>
        </p:txBody>
      </p:sp>
      <p:sp>
        <p:nvSpPr>
          <p:cNvPr id="5" name="Footer Placeholder 4">
            <a:extLst>
              <a:ext uri="{FF2B5EF4-FFF2-40B4-BE49-F238E27FC236}">
                <a16:creationId xmlns:a16="http://schemas.microsoft.com/office/drawing/2014/main" id="{4226A234-688F-7E03-0C9F-4ABD274DE4B6}"/>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6" name="Slide Number Placeholder 5">
            <a:extLst>
              <a:ext uri="{FF2B5EF4-FFF2-40B4-BE49-F238E27FC236}">
                <a16:creationId xmlns:a16="http://schemas.microsoft.com/office/drawing/2014/main" id="{3A243F9F-9E12-3978-EAE8-BAAF9355FED8}"/>
              </a:ext>
            </a:extLst>
          </p:cNvPr>
          <p:cNvSpPr>
            <a:spLocks noGrp="1"/>
          </p:cNvSpPr>
          <p:nvPr>
            <p:ph type="sldNum" sz="quarter" idx="12"/>
          </p:nvPr>
        </p:nvSpPr>
        <p:spPr/>
        <p:txBody>
          <a:bodyPr/>
          <a:lstStyle/>
          <a:p>
            <a:fld id="{50DA0D12-E8AE-44C9-9116-8B3FC7C4738F}" type="slidenum">
              <a:rPr lang="en-IN" smtClean="0"/>
              <a:t>10</a:t>
            </a:fld>
            <a:endParaRPr lang="en-IN"/>
          </a:p>
        </p:txBody>
      </p:sp>
      <p:pic>
        <p:nvPicPr>
          <p:cNvPr id="2" name="Picture 2">
            <a:extLst>
              <a:ext uri="{FF2B5EF4-FFF2-40B4-BE49-F238E27FC236}">
                <a16:creationId xmlns:a16="http://schemas.microsoft.com/office/drawing/2014/main" id="{0BA36C12-40E9-8414-9950-A9EEACA51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1642" y="304409"/>
            <a:ext cx="617317" cy="98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83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F573-1BA7-13D3-30D8-083B731F60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643BBAD-E128-4894-941E-9E8887F1152F}"/>
              </a:ext>
            </a:extLst>
          </p:cNvPr>
          <p:cNvSpPr txBox="1"/>
          <p:nvPr/>
        </p:nvSpPr>
        <p:spPr>
          <a:xfrm>
            <a:off x="3594846" y="701660"/>
            <a:ext cx="500230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OBJECTIVE</a:t>
            </a:r>
            <a:endParaRPr lang="en-IN" sz="2400" b="1"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3A956EA-3893-0B42-3A4F-37DC53B04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451" y="181861"/>
            <a:ext cx="617317" cy="981464"/>
          </a:xfrm>
          <a:prstGeom prst="rect">
            <a:avLst/>
          </a:prstGeom>
          <a:noFill/>
          <a:extLst>
            <a:ext uri="{909E8E84-426E-40DD-AFC4-6F175D3DCCD1}">
              <a14:hiddenFill xmlns:a14="http://schemas.microsoft.com/office/drawing/2010/main">
                <a:solidFill>
                  <a:srgbClr val="FFFFFF"/>
                </a:solidFill>
              </a14:hiddenFill>
            </a:ext>
          </a:extLst>
        </p:spPr>
      </p:pic>
      <p:sp>
        <p:nvSpPr>
          <p:cNvPr id="10" name="Date Placeholder 9">
            <a:extLst>
              <a:ext uri="{FF2B5EF4-FFF2-40B4-BE49-F238E27FC236}">
                <a16:creationId xmlns:a16="http://schemas.microsoft.com/office/drawing/2014/main" id="{76ACFBE6-AAE1-3A57-C794-1F7500254DC8}"/>
              </a:ext>
            </a:extLst>
          </p:cNvPr>
          <p:cNvSpPr>
            <a:spLocks noGrp="1"/>
          </p:cNvSpPr>
          <p:nvPr>
            <p:ph type="dt" sz="half" idx="10"/>
          </p:nvPr>
        </p:nvSpPr>
        <p:spPr/>
        <p:txBody>
          <a:bodyPr/>
          <a:lstStyle/>
          <a:p>
            <a:fld id="{A5402785-876F-4F7C-8704-0D56B5C7C4AE}" type="datetime1">
              <a:rPr lang="en-IN" smtClean="0"/>
              <a:t>16-04-2024</a:t>
            </a:fld>
            <a:endParaRPr lang="en-IN"/>
          </a:p>
        </p:txBody>
      </p:sp>
      <p:sp>
        <p:nvSpPr>
          <p:cNvPr id="11" name="Footer Placeholder 10">
            <a:extLst>
              <a:ext uri="{FF2B5EF4-FFF2-40B4-BE49-F238E27FC236}">
                <a16:creationId xmlns:a16="http://schemas.microsoft.com/office/drawing/2014/main" id="{D434476C-12E6-57E5-3C96-1F296EB7B5A4}"/>
              </a:ext>
            </a:extLst>
          </p:cNvPr>
          <p:cNvSpPr>
            <a:spLocks noGrp="1"/>
          </p:cNvSpPr>
          <p:nvPr>
            <p:ph type="ftr" sz="quarter" idx="11"/>
          </p:nvPr>
        </p:nvSpPr>
        <p:spPr>
          <a:xfrm>
            <a:off x="3809999" y="6356350"/>
            <a:ext cx="4572000" cy="365125"/>
          </a:xfrm>
        </p:spPr>
        <p:txBody>
          <a:bodyPr/>
          <a:lstStyle/>
          <a:p>
            <a:r>
              <a:rPr lang="en-US" dirty="0">
                <a:latin typeface="Times New Roman" panose="02020603050405020304" pitchFamily="18" charset="0"/>
                <a:cs typeface="Times New Roman" panose="02020603050405020304" pitchFamily="18" charset="0"/>
              </a:rPr>
              <a:t>Centurion University of Technology and Management, Andhra Pradesh</a:t>
            </a:r>
            <a:endParaRPr lang="en-IN" dirty="0">
              <a:latin typeface="Times New Roman" panose="02020603050405020304" pitchFamily="18" charset="0"/>
              <a:cs typeface="Times New Roman" panose="02020603050405020304" pitchFamily="18" charset="0"/>
            </a:endParaRPr>
          </a:p>
        </p:txBody>
      </p:sp>
      <p:sp>
        <p:nvSpPr>
          <p:cNvPr id="12" name="Slide Number Placeholder 11">
            <a:extLst>
              <a:ext uri="{FF2B5EF4-FFF2-40B4-BE49-F238E27FC236}">
                <a16:creationId xmlns:a16="http://schemas.microsoft.com/office/drawing/2014/main" id="{747812F8-9D41-FBF9-4823-B1A40F8470AB}"/>
              </a:ext>
            </a:extLst>
          </p:cNvPr>
          <p:cNvSpPr>
            <a:spLocks noGrp="1"/>
          </p:cNvSpPr>
          <p:nvPr>
            <p:ph type="sldNum" sz="quarter" idx="12"/>
          </p:nvPr>
        </p:nvSpPr>
        <p:spPr/>
        <p:txBody>
          <a:bodyPr/>
          <a:lstStyle/>
          <a:p>
            <a:fld id="{50DA0D12-E8AE-44C9-9116-8B3FC7C4738F}" type="slidenum">
              <a:rPr lang="en-IN" smtClean="0"/>
              <a:t>2</a:t>
            </a:fld>
            <a:endParaRPr lang="en-IN"/>
          </a:p>
        </p:txBody>
      </p:sp>
      <p:sp>
        <p:nvSpPr>
          <p:cNvPr id="4" name="TextBox 3">
            <a:extLst>
              <a:ext uri="{FF2B5EF4-FFF2-40B4-BE49-F238E27FC236}">
                <a16:creationId xmlns:a16="http://schemas.microsoft.com/office/drawing/2014/main" id="{85CAE0D4-9291-8859-F91A-55189EE07AA9}"/>
              </a:ext>
            </a:extLst>
          </p:cNvPr>
          <p:cNvSpPr txBox="1"/>
          <p:nvPr/>
        </p:nvSpPr>
        <p:spPr>
          <a:xfrm>
            <a:off x="207792" y="1791168"/>
            <a:ext cx="11609810" cy="3612592"/>
          </a:xfrm>
          <a:prstGeom prst="rect">
            <a:avLst/>
          </a:prstGeom>
          <a:noFill/>
        </p:spPr>
        <p:txBody>
          <a:bodyPr wrap="square" rtlCol="0">
            <a:spAutoFit/>
          </a:bodyPr>
          <a:lstStyle/>
          <a:p>
            <a:pPr marL="171450" indent="-1714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Centralization of Fee Management: </a:t>
            </a:r>
            <a:r>
              <a:rPr lang="en-US" sz="1400" dirty="0">
                <a:latin typeface="Times New Roman" panose="02020603050405020304" pitchFamily="18" charset="0"/>
                <a:cs typeface="Times New Roman" panose="02020603050405020304" pitchFamily="18" charset="0"/>
              </a:rPr>
              <a:t>Create a centralized platform for fee-related activities, consolidating disparate processes into a unified system to enhance efficiency and accessibility.</a:t>
            </a:r>
          </a:p>
          <a:p>
            <a:pPr marL="171450" indent="-171450" algn="just">
              <a:lnSpc>
                <a:spcPct val="150000"/>
              </a:lnSpc>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171450" indent="-1714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Enhanced Transparency: </a:t>
            </a:r>
            <a:r>
              <a:rPr lang="en-US" sz="1400" dirty="0">
                <a:latin typeface="Times New Roman" panose="02020603050405020304" pitchFamily="18" charset="0"/>
                <a:cs typeface="Times New Roman" panose="02020603050405020304" pitchFamily="18" charset="0"/>
              </a:rPr>
              <a:t>Improve transparency in fee management by providing real-time access to fee information, and upcoming due dates for students and administrators.</a:t>
            </a:r>
          </a:p>
          <a:p>
            <a:pPr algn="just">
              <a:lnSpc>
                <a:spcPct val="150000"/>
              </a:lnSpc>
            </a:pPr>
            <a:endParaRPr lang="en-US" sz="1400" b="1" dirty="0">
              <a:latin typeface="Times New Roman" panose="02020603050405020304" pitchFamily="18" charset="0"/>
              <a:cs typeface="Times New Roman" panose="02020603050405020304" pitchFamily="18" charset="0"/>
            </a:endParaRPr>
          </a:p>
          <a:p>
            <a:pPr marL="171450" indent="-1714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Security and Data Privacy:</a:t>
            </a:r>
            <a:r>
              <a:rPr lang="en-US" sz="1400" dirty="0">
                <a:latin typeface="Times New Roman" panose="02020603050405020304" pitchFamily="18" charset="0"/>
                <a:cs typeface="Times New Roman" panose="02020603050405020304" pitchFamily="18" charset="0"/>
              </a:rPr>
              <a:t> Implement robust security measures to safeguard sensitive user information, ensuring compliance with data privacy regulations and instilling user confidence in the system.</a:t>
            </a:r>
          </a:p>
          <a:p>
            <a:pPr marL="171450" indent="-171450" algn="just">
              <a:lnSpc>
                <a:spcPct val="150000"/>
              </a:lnSpc>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171450" indent="-171450"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Interactive Fee Status Visualization: </a:t>
            </a:r>
            <a:r>
              <a:rPr lang="en-US" sz="1400" dirty="0">
                <a:latin typeface="Times New Roman" panose="02020603050405020304" pitchFamily="18" charset="0"/>
                <a:cs typeface="Times New Roman" panose="02020603050405020304" pitchFamily="18" charset="0"/>
              </a:rPr>
              <a:t>Utilized </a:t>
            </a:r>
            <a:r>
              <a:rPr lang="en-US" sz="1400" dirty="0" err="1">
                <a:latin typeface="Times New Roman" panose="02020603050405020304" pitchFamily="18" charset="0"/>
                <a:cs typeface="Times New Roman" panose="02020603050405020304" pitchFamily="18" charset="0"/>
              </a:rPr>
              <a:t>Streamlit</a:t>
            </a:r>
            <a:r>
              <a:rPr lang="en-US" sz="1400" dirty="0">
                <a:latin typeface="Times New Roman" panose="02020603050405020304" pitchFamily="18" charset="0"/>
                <a:cs typeface="Times New Roman" panose="02020603050405020304" pitchFamily="18" charset="0"/>
              </a:rPr>
              <a:t> to create interactive graphs and visualizations depicting students' fee statuses, including details on due fees, paid fees, and categorization by fee types such as academic fees, transport fees, hostel fees, etc. </a:t>
            </a:r>
            <a:endParaRPr lang="en-IN" sz="1400" dirty="0"/>
          </a:p>
        </p:txBody>
      </p:sp>
    </p:spTree>
    <p:extLst>
      <p:ext uri="{BB962C8B-B14F-4D97-AF65-F5344CB8AC3E}">
        <p14:creationId xmlns:p14="http://schemas.microsoft.com/office/powerpoint/2010/main" val="67940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9BF6E-055D-C48C-EEC9-DF2D5EA964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2594340-77B7-97F9-FBE0-CFCBE6E1CE5D}"/>
              </a:ext>
            </a:extLst>
          </p:cNvPr>
          <p:cNvSpPr txBox="1"/>
          <p:nvPr/>
        </p:nvSpPr>
        <p:spPr>
          <a:xfrm>
            <a:off x="3594846" y="701660"/>
            <a:ext cx="500230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6EA1C1-7559-0FCF-2302-69501E25C777}"/>
              </a:ext>
            </a:extLst>
          </p:cNvPr>
          <p:cNvSpPr txBox="1"/>
          <p:nvPr/>
        </p:nvSpPr>
        <p:spPr>
          <a:xfrm>
            <a:off x="788893" y="2299891"/>
            <a:ext cx="10564907" cy="2181175"/>
          </a:xfrm>
          <a:prstGeom prst="rect">
            <a:avLst/>
          </a:prstGeom>
          <a:noFill/>
        </p:spPr>
        <p:txBody>
          <a:bodyPr wrap="square" rtlCol="0">
            <a:spAutoFit/>
          </a:bodyPr>
          <a:lstStyle/>
          <a:p>
            <a:pPr algn="just">
              <a:lnSpc>
                <a:spcPct val="200000"/>
              </a:lnSpc>
            </a:pPr>
            <a:r>
              <a:rPr lang="en-US" sz="1400" dirty="0">
                <a:latin typeface="Times New Roman" panose="02020603050405020304" pitchFamily="18" charset="0"/>
                <a:cs typeface="Times New Roman" panose="02020603050405020304" pitchFamily="18" charset="0"/>
              </a:rPr>
              <a:t>The Fee Dashboard project aims to revolutionize fee management processes through the implementation of an efficient web-based </a:t>
            </a:r>
            <a:r>
              <a:rPr lang="en-US" sz="1400" dirty="0" err="1">
                <a:latin typeface="Times New Roman" panose="02020603050405020304" pitchFamily="18" charset="0"/>
                <a:cs typeface="Times New Roman" panose="02020603050405020304" pitchFamily="18" charset="0"/>
              </a:rPr>
              <a:t>application.Prior</a:t>
            </a:r>
            <a:r>
              <a:rPr lang="en-US" sz="1400" dirty="0">
                <a:latin typeface="Times New Roman" panose="02020603050405020304" pitchFamily="18" charset="0"/>
                <a:cs typeface="Times New Roman" panose="02020603050405020304" pitchFamily="18" charset="0"/>
              </a:rPr>
              <a:t> to the implementation of the Fee Dashboard, fee management processes were manual and prone to delays. The project was initiated to address these challenges by centralizing and automating fee-related activities. </a:t>
            </a:r>
          </a:p>
          <a:p>
            <a:pPr algn="just">
              <a:lnSpc>
                <a:spcPct val="200000"/>
              </a:lnSpc>
            </a:pPr>
            <a:r>
              <a:rPr lang="en-US" sz="1400" dirty="0">
                <a:latin typeface="Times New Roman" panose="02020603050405020304" pitchFamily="18" charset="0"/>
                <a:cs typeface="Times New Roman" panose="02020603050405020304" pitchFamily="18" charset="0"/>
              </a:rPr>
              <a:t>By addressing current inefficiencies and enhancing transparency, the Dynamic Fee Dashboard aims to streamline fee management processes, reduce administrative overhead, and improve the overall user experience for users and administrators alike.</a:t>
            </a:r>
          </a:p>
        </p:txBody>
      </p:sp>
      <p:pic>
        <p:nvPicPr>
          <p:cNvPr id="1026" name="Picture 2">
            <a:extLst>
              <a:ext uri="{FF2B5EF4-FFF2-40B4-BE49-F238E27FC236}">
                <a16:creationId xmlns:a16="http://schemas.microsoft.com/office/drawing/2014/main" id="{57537367-5805-201B-83B1-29FE741261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451" y="181861"/>
            <a:ext cx="617317" cy="981464"/>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8">
            <a:extLst>
              <a:ext uri="{FF2B5EF4-FFF2-40B4-BE49-F238E27FC236}">
                <a16:creationId xmlns:a16="http://schemas.microsoft.com/office/drawing/2014/main" id="{6F3379BE-A5AB-D9D4-5028-4885905F25F3}"/>
              </a:ext>
            </a:extLst>
          </p:cNvPr>
          <p:cNvSpPr>
            <a:spLocks noGrp="1"/>
          </p:cNvSpPr>
          <p:nvPr>
            <p:ph type="dt" sz="half" idx="10"/>
          </p:nvPr>
        </p:nvSpPr>
        <p:spPr/>
        <p:txBody>
          <a:bodyPr/>
          <a:lstStyle/>
          <a:p>
            <a:fld id="{DF9606F2-40AF-4D38-9678-52A3A7545688}" type="datetime1">
              <a:rPr lang="en-IN" smtClean="0"/>
              <a:t>16-04-2024</a:t>
            </a:fld>
            <a:endParaRPr lang="en-IN"/>
          </a:p>
        </p:txBody>
      </p:sp>
      <p:sp>
        <p:nvSpPr>
          <p:cNvPr id="10" name="Footer Placeholder 9">
            <a:extLst>
              <a:ext uri="{FF2B5EF4-FFF2-40B4-BE49-F238E27FC236}">
                <a16:creationId xmlns:a16="http://schemas.microsoft.com/office/drawing/2014/main" id="{4CECCB3A-20EA-9F71-ECB5-11255294E193}"/>
              </a:ext>
            </a:extLst>
          </p:cNvPr>
          <p:cNvSpPr>
            <a:spLocks noGrp="1"/>
          </p:cNvSpPr>
          <p:nvPr>
            <p:ph type="ftr" sz="quarter" idx="11"/>
          </p:nvPr>
        </p:nvSpPr>
        <p:spPr>
          <a:xfrm>
            <a:off x="3816724" y="6356350"/>
            <a:ext cx="4558552" cy="365125"/>
          </a:xfrm>
        </p:spPr>
        <p:txBody>
          <a:bodyPr/>
          <a:lstStyle/>
          <a:p>
            <a:r>
              <a:rPr lang="en-US" dirty="0">
                <a:latin typeface="Times New Roman" panose="02020603050405020304" pitchFamily="18" charset="0"/>
                <a:cs typeface="Times New Roman" panose="02020603050405020304" pitchFamily="18" charset="0"/>
              </a:rPr>
              <a:t>Centurion University of Technology and Management, Andhra Pradesh</a:t>
            </a:r>
            <a:endParaRPr lang="en-IN" dirty="0">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9955464E-7961-A566-CF70-20D25C84E0ED}"/>
              </a:ext>
            </a:extLst>
          </p:cNvPr>
          <p:cNvSpPr>
            <a:spLocks noGrp="1"/>
          </p:cNvSpPr>
          <p:nvPr>
            <p:ph type="sldNum" sz="quarter" idx="12"/>
          </p:nvPr>
        </p:nvSpPr>
        <p:spPr/>
        <p:txBody>
          <a:bodyPr/>
          <a:lstStyle/>
          <a:p>
            <a:fld id="{50DA0D12-E8AE-44C9-9116-8B3FC7C4738F}" type="slidenum">
              <a:rPr lang="en-IN" smtClean="0"/>
              <a:t>3</a:t>
            </a:fld>
            <a:endParaRPr lang="en-IN"/>
          </a:p>
        </p:txBody>
      </p:sp>
    </p:spTree>
    <p:extLst>
      <p:ext uri="{BB962C8B-B14F-4D97-AF65-F5344CB8AC3E}">
        <p14:creationId xmlns:p14="http://schemas.microsoft.com/office/powerpoint/2010/main" val="66833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C7BC-0006-D2AA-B821-8CFB857E616D}"/>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SCOPE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38295-FB3D-9402-497D-3275C7D7CA34}"/>
              </a:ext>
            </a:extLst>
          </p:cNvPr>
          <p:cNvSpPr>
            <a:spLocks noGrp="1"/>
          </p:cNvSpPr>
          <p:nvPr>
            <p:ph idx="1"/>
          </p:nvPr>
        </p:nvSpPr>
        <p:spPr>
          <a:xfrm>
            <a:off x="1307183" y="2168164"/>
            <a:ext cx="9577633" cy="3886250"/>
          </a:xfrm>
        </p:spPr>
        <p:txBody>
          <a:bodyPr>
            <a:norm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scope of the Dynamic Fee Dashboard project encompasses the development and implementation of a web-based application tailored for efficient fee management.</a:t>
            </a:r>
          </a:p>
          <a:p>
            <a:pPr algn="just">
              <a:lnSpc>
                <a:spcPct val="150000"/>
              </a:lnSpc>
            </a:pPr>
            <a:r>
              <a:rPr lang="en-US" sz="1400" dirty="0">
                <a:latin typeface="Times New Roman" panose="02020603050405020304" pitchFamily="18" charset="0"/>
                <a:cs typeface="Times New Roman" panose="02020603050405020304" pitchFamily="18" charset="0"/>
              </a:rPr>
              <a:t> The project includes user registration, login/logout functionality, dashboards for users and administrators, robust search and filter capabilities, comprehensive reporting tools, and seamless integration with existing university systems.</a:t>
            </a:r>
          </a:p>
          <a:p>
            <a:pPr algn="just">
              <a:lnSpc>
                <a:spcPct val="150000"/>
              </a:lnSpc>
            </a:pPr>
            <a:r>
              <a:rPr lang="en-IN" sz="1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project aims to address current challenges related to manual fee management, providing a scalable and user-friendly solution that enhances transparency, reduces administrative overhead, and improves the overall fee management process.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C635A77-AFCD-B874-C880-9C5C31CE4686}"/>
              </a:ext>
            </a:extLst>
          </p:cNvPr>
          <p:cNvSpPr>
            <a:spLocks noGrp="1"/>
          </p:cNvSpPr>
          <p:nvPr>
            <p:ph type="dt" sz="half" idx="10"/>
          </p:nvPr>
        </p:nvSpPr>
        <p:spPr/>
        <p:txBody>
          <a:bodyPr/>
          <a:lstStyle/>
          <a:p>
            <a:fld id="{C8C6F0EC-4C36-43D5-8C8B-23054D110462}" type="datetime1">
              <a:rPr lang="en-IN" smtClean="0"/>
              <a:t>16-04-2024</a:t>
            </a:fld>
            <a:endParaRPr lang="en-IN"/>
          </a:p>
        </p:txBody>
      </p:sp>
      <p:sp>
        <p:nvSpPr>
          <p:cNvPr id="5" name="Footer Placeholder 4">
            <a:extLst>
              <a:ext uri="{FF2B5EF4-FFF2-40B4-BE49-F238E27FC236}">
                <a16:creationId xmlns:a16="http://schemas.microsoft.com/office/drawing/2014/main" id="{99F50300-D368-1CA5-2A16-2FFFE2465159}"/>
              </a:ext>
            </a:extLst>
          </p:cNvPr>
          <p:cNvSpPr>
            <a:spLocks noGrp="1"/>
          </p:cNvSpPr>
          <p:nvPr>
            <p:ph type="ftr" sz="quarter" idx="11"/>
          </p:nvPr>
        </p:nvSpPr>
        <p:spPr/>
        <p:txBody>
          <a:bodyPr/>
          <a:lstStyle/>
          <a:p>
            <a:r>
              <a:rPr lang="en-US"/>
              <a:t>Centurion University of Technology and Management, Andhra Pradesh</a:t>
            </a:r>
            <a:endParaRPr lang="en-IN"/>
          </a:p>
        </p:txBody>
      </p:sp>
      <p:sp>
        <p:nvSpPr>
          <p:cNvPr id="6" name="Slide Number Placeholder 5">
            <a:extLst>
              <a:ext uri="{FF2B5EF4-FFF2-40B4-BE49-F238E27FC236}">
                <a16:creationId xmlns:a16="http://schemas.microsoft.com/office/drawing/2014/main" id="{E5A4C269-CA48-EE49-FA45-3C7F9A49CAF6}"/>
              </a:ext>
            </a:extLst>
          </p:cNvPr>
          <p:cNvSpPr>
            <a:spLocks noGrp="1"/>
          </p:cNvSpPr>
          <p:nvPr>
            <p:ph type="sldNum" sz="quarter" idx="12"/>
          </p:nvPr>
        </p:nvSpPr>
        <p:spPr/>
        <p:txBody>
          <a:bodyPr/>
          <a:lstStyle/>
          <a:p>
            <a:fld id="{50DA0D12-E8AE-44C9-9116-8B3FC7C4738F}" type="slidenum">
              <a:rPr lang="en-IN" smtClean="0"/>
              <a:t>4</a:t>
            </a:fld>
            <a:endParaRPr lang="en-IN"/>
          </a:p>
        </p:txBody>
      </p:sp>
      <p:pic>
        <p:nvPicPr>
          <p:cNvPr id="7" name="Picture 2">
            <a:extLst>
              <a:ext uri="{FF2B5EF4-FFF2-40B4-BE49-F238E27FC236}">
                <a16:creationId xmlns:a16="http://schemas.microsoft.com/office/drawing/2014/main" id="{FEB0B317-8B2F-C01C-5AE6-D6D3F0782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451" y="181861"/>
            <a:ext cx="617317" cy="98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671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25B3-85F8-1040-2E2F-A013F72BC733}"/>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FUNCTIONAL REQUIREMENTS</a:t>
            </a:r>
          </a:p>
        </p:txBody>
      </p:sp>
      <p:sp>
        <p:nvSpPr>
          <p:cNvPr id="3" name="Content Placeholder 2">
            <a:extLst>
              <a:ext uri="{FF2B5EF4-FFF2-40B4-BE49-F238E27FC236}">
                <a16:creationId xmlns:a16="http://schemas.microsoft.com/office/drawing/2014/main" id="{41BB961B-368D-B5B3-9828-B32CE552AAA0}"/>
              </a:ext>
            </a:extLst>
          </p:cNvPr>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User Management:</a:t>
            </a:r>
          </a:p>
          <a:p>
            <a:pPr marL="0" indent="0" algn="just">
              <a:buNone/>
            </a:pPr>
            <a:r>
              <a:rPr lang="en-US" sz="1800" dirty="0">
                <a:latin typeface="Times New Roman" panose="02020603050405020304" pitchFamily="18" charset="0"/>
                <a:cs typeface="Times New Roman" panose="02020603050405020304" pitchFamily="18" charset="0"/>
              </a:rPr>
              <a:t>            1. Registration, login/logout functionality for administrators.</a:t>
            </a:r>
          </a:p>
          <a:p>
            <a:pPr marL="0" indent="0" algn="just">
              <a:buNone/>
            </a:pPr>
            <a:r>
              <a:rPr lang="en-US" sz="1800" dirty="0">
                <a:latin typeface="Times New Roman" panose="02020603050405020304" pitchFamily="18" charset="0"/>
                <a:cs typeface="Times New Roman" panose="02020603050405020304" pitchFamily="18" charset="0"/>
              </a:rPr>
              <a:t>            2. Secure handling of user credentials.</a:t>
            </a:r>
          </a:p>
          <a:p>
            <a:pPr marL="0" indent="0" algn="just">
              <a:buNone/>
            </a:pPr>
            <a:r>
              <a:rPr lang="en-US" sz="1800" dirty="0">
                <a:latin typeface="Times New Roman" panose="02020603050405020304" pitchFamily="18" charset="0"/>
                <a:cs typeface="Times New Roman" panose="02020603050405020304" pitchFamily="18" charset="0"/>
              </a:rPr>
              <a:t>            3. Role-based access control to ensure appropriate permissions.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Dashboard Views:</a:t>
            </a:r>
          </a:p>
          <a:p>
            <a:pPr marL="0" indent="0" algn="just">
              <a:buNone/>
            </a:pPr>
            <a:r>
              <a:rPr lang="en-US" sz="1800" dirty="0">
                <a:latin typeface="Times New Roman" panose="02020603050405020304" pitchFamily="18" charset="0"/>
                <a:cs typeface="Times New Roman" panose="02020603050405020304" pitchFamily="18" charset="0"/>
              </a:rPr>
              <a:t>            1. Personalized dashboard for administrators displaying fee-related data visualization.</a:t>
            </a:r>
          </a:p>
          <a:p>
            <a:pPr marL="0" indent="0" algn="just">
              <a:buNone/>
            </a:pPr>
            <a:r>
              <a:rPr lang="en-US" sz="1800" dirty="0">
                <a:latin typeface="Times New Roman" panose="02020603050405020304" pitchFamily="18" charset="0"/>
                <a:cs typeface="Times New Roman" panose="02020603050405020304" pitchFamily="18" charset="0"/>
              </a:rPr>
              <a:t>            2. Visualization of fee payment statuses, including paid, pending, and overdue fees.</a:t>
            </a:r>
          </a:p>
          <a:p>
            <a:pPr marL="0" indent="0" algn="just">
              <a:buNone/>
            </a:pPr>
            <a:r>
              <a:rPr lang="en-US" sz="1800" dirty="0">
                <a:latin typeface="Times New Roman" panose="02020603050405020304" pitchFamily="18" charset="0"/>
                <a:cs typeface="Times New Roman" panose="02020603050405020304" pitchFamily="18" charset="0"/>
              </a:rPr>
              <a:t>            3. Ability to filter and sort data based on various parameters such as course, semester, and                     	  student details.</a:t>
            </a:r>
          </a:p>
          <a:p>
            <a:pPr marL="0" indent="0" algn="just">
              <a:buNone/>
            </a:pPr>
            <a:r>
              <a:rPr lang="en-US" sz="1800" dirty="0">
                <a:latin typeface="Times New Roman" panose="02020603050405020304" pitchFamily="18" charset="0"/>
                <a:cs typeface="Times New Roman" panose="02020603050405020304" pitchFamily="18" charset="0"/>
              </a:rPr>
              <a:t>            4. Real-time updates to reflect changes in fee statuses and student information.</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C54DFD6E-52D5-6E10-9218-280E02AE3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451" y="181861"/>
            <a:ext cx="617317" cy="98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19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E05A-4D7D-CA4B-67E3-6F7C41C6331B}"/>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NON-FUNCTIONAL REQUIREMTS</a:t>
            </a:r>
          </a:p>
        </p:txBody>
      </p:sp>
      <p:sp>
        <p:nvSpPr>
          <p:cNvPr id="3" name="Content Placeholder 2">
            <a:extLst>
              <a:ext uri="{FF2B5EF4-FFF2-40B4-BE49-F238E27FC236}">
                <a16:creationId xmlns:a16="http://schemas.microsoft.com/office/drawing/2014/main" id="{07D17CE5-CDA1-D0BF-7975-E4C9738A8EF0}"/>
              </a:ext>
            </a:extLst>
          </p:cNvPr>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Performance:</a:t>
            </a:r>
          </a:p>
          <a:p>
            <a:pPr marL="0" indent="0" algn="just">
              <a:buNone/>
            </a:pPr>
            <a:r>
              <a:rPr lang="en-US" sz="1800" dirty="0">
                <a:latin typeface="Times New Roman" panose="02020603050405020304" pitchFamily="18" charset="0"/>
                <a:cs typeface="Times New Roman" panose="02020603050405020304" pitchFamily="18" charset="0"/>
              </a:rPr>
              <a:t>        1. Response times and data loading times capped at optimal levels to ensure a seamless user 	experience.</a:t>
            </a:r>
          </a:p>
          <a:p>
            <a:pPr marL="0" indent="0" algn="just">
              <a:buNone/>
            </a:pPr>
            <a:r>
              <a:rPr lang="en-US" sz="1800" dirty="0">
                <a:latin typeface="Times New Roman" panose="02020603050405020304" pitchFamily="18" charset="0"/>
                <a:cs typeface="Times New Roman" panose="02020603050405020304" pitchFamily="18" charset="0"/>
              </a:rPr>
              <a:t>        2. Efficient handling of large datasets to maintain responsiveness.</a:t>
            </a:r>
          </a:p>
          <a:p>
            <a:pPr algn="just"/>
            <a:r>
              <a:rPr lang="en-US" sz="1800" b="1" dirty="0">
                <a:latin typeface="Times New Roman" panose="02020603050405020304" pitchFamily="18" charset="0"/>
                <a:cs typeface="Times New Roman" panose="02020603050405020304" pitchFamily="18" charset="0"/>
              </a:rPr>
              <a:t>Security:</a:t>
            </a:r>
          </a:p>
          <a:p>
            <a:pPr marL="0" indent="0" algn="just">
              <a:buNone/>
            </a:pPr>
            <a:r>
              <a:rPr lang="en-US" sz="1800" dirty="0">
                <a:latin typeface="Times New Roman" panose="02020603050405020304" pitchFamily="18" charset="0"/>
                <a:cs typeface="Times New Roman" panose="02020603050405020304" pitchFamily="18" charset="0"/>
              </a:rPr>
              <a:t>        1. Access control measures, including role-based permissions, to restrict unauthorized access.</a:t>
            </a:r>
          </a:p>
          <a:p>
            <a:pPr algn="just"/>
            <a:r>
              <a:rPr lang="en-US" sz="1800" b="1" dirty="0">
                <a:latin typeface="Times New Roman" panose="02020603050405020304" pitchFamily="18" charset="0"/>
                <a:cs typeface="Times New Roman" panose="02020603050405020304" pitchFamily="18" charset="0"/>
              </a:rPr>
              <a:t>Usability:</a:t>
            </a:r>
          </a:p>
          <a:p>
            <a:pPr marL="0" indent="0" algn="just">
              <a:buNone/>
            </a:pPr>
            <a:r>
              <a:rPr lang="en-US" sz="1800" dirty="0">
                <a:latin typeface="Times New Roman" panose="02020603050405020304" pitchFamily="18" charset="0"/>
                <a:cs typeface="Times New Roman" panose="02020603050405020304" pitchFamily="18" charset="0"/>
              </a:rPr>
              <a:t>        1. User-centric design principles applied to ensure clarity, simplicity, and ease of navigation.</a:t>
            </a:r>
          </a:p>
          <a:p>
            <a:pPr algn="just"/>
            <a:r>
              <a:rPr lang="en-US" sz="1800" b="1" dirty="0">
                <a:latin typeface="Times New Roman" panose="02020603050405020304" pitchFamily="18" charset="0"/>
                <a:cs typeface="Times New Roman" panose="02020603050405020304" pitchFamily="18" charset="0"/>
              </a:rPr>
              <a:t>Maintainability:</a:t>
            </a:r>
          </a:p>
          <a:p>
            <a:pPr marL="0" indent="0" algn="just">
              <a:buNone/>
            </a:pPr>
            <a:r>
              <a:rPr lang="en-US" sz="1800" dirty="0">
                <a:latin typeface="Times New Roman" panose="02020603050405020304" pitchFamily="18" charset="0"/>
                <a:cs typeface="Times New Roman" panose="02020603050405020304" pitchFamily="18" charset="0"/>
              </a:rPr>
              <a:t>        1. Adherence to coding standards and best practices to maintain a clear and organized codebase.</a:t>
            </a:r>
          </a:p>
          <a:p>
            <a:pPr marL="0" indent="0" algn="just">
              <a:buNone/>
            </a:pPr>
            <a:r>
              <a:rPr lang="en-US" sz="1800" dirty="0">
                <a:latin typeface="Times New Roman" panose="02020603050405020304" pitchFamily="18" charset="0"/>
                <a:cs typeface="Times New Roman" panose="02020603050405020304" pitchFamily="18" charset="0"/>
              </a:rPr>
              <a:t>        2.Detailed technical documentation provided for future reference and modifications.</a:t>
            </a: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5C00417-3A8D-4570-C122-139512BD0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451" y="181861"/>
            <a:ext cx="617317" cy="98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37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C2C8D-38B6-00DE-CF26-32F97C5A9F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03D65B-9449-33B7-138E-7E8B4FB403D7}"/>
              </a:ext>
            </a:extLst>
          </p:cNvPr>
          <p:cNvSpPr txBox="1"/>
          <p:nvPr/>
        </p:nvSpPr>
        <p:spPr>
          <a:xfrm>
            <a:off x="3594846" y="701660"/>
            <a:ext cx="500230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REQUIREMENT SPECIFICATION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A696662-46BC-8F36-1420-4AF6FE586009}"/>
              </a:ext>
            </a:extLst>
          </p:cNvPr>
          <p:cNvSpPr txBox="1"/>
          <p:nvPr/>
        </p:nvSpPr>
        <p:spPr>
          <a:xfrm>
            <a:off x="897531" y="1892191"/>
            <a:ext cx="4464147" cy="3787575"/>
          </a:xfrm>
          <a:prstGeom prst="rect">
            <a:avLst/>
          </a:prstGeom>
          <a:noFill/>
        </p:spPr>
        <p:txBody>
          <a:bodyPr wrap="square" rtlCol="0">
            <a:spAutoFit/>
          </a:bodyPr>
          <a:lstStyle/>
          <a:p>
            <a:pPr algn="l">
              <a:lnSpc>
                <a:spcPct val="150000"/>
              </a:lnSpc>
            </a:pPr>
            <a:r>
              <a:rPr lang="en-US" b="1" i="0" dirty="0">
                <a:effectLst/>
                <a:latin typeface="Times New Roman" panose="02020603050405020304" pitchFamily="18" charset="0"/>
                <a:cs typeface="Times New Roman" panose="02020603050405020304" pitchFamily="18" charset="0"/>
              </a:rPr>
              <a:t>Hardware Requirements :</a:t>
            </a:r>
          </a:p>
          <a:p>
            <a:pPr algn="l">
              <a:lnSpc>
                <a:spcPct val="150000"/>
              </a:lnSpc>
            </a:pPr>
            <a:endParaRPr lang="en-US" sz="1600" i="0" dirty="0">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Windows OS.</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Memory (RAM):8GB RAM.</a:t>
            </a: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Stable Network Connection.</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Web browser for testing application.</a:t>
            </a:r>
            <a:endParaRPr lang="en-US" sz="160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160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160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1600" i="0" dirty="0">
              <a:effectLst/>
              <a:latin typeface="Times New Roman" panose="02020603050405020304" pitchFamily="18" charset="0"/>
              <a:cs typeface="Times New Roman" panose="02020603050405020304" pitchFamily="18" charset="0"/>
            </a:endParaRPr>
          </a:p>
          <a:p>
            <a:pPr algn="l">
              <a:lnSpc>
                <a:spcPct val="150000"/>
              </a:lnSpc>
            </a:pPr>
            <a:endParaRPr lang="en-US" sz="1600" i="0" dirty="0">
              <a:effectLs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51C2C8CC-63D7-3829-EDD3-10BB75428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7451" y="181861"/>
            <a:ext cx="617317" cy="981464"/>
          </a:xfrm>
          <a:prstGeom prst="rect">
            <a:avLst/>
          </a:prstGeom>
          <a:noFill/>
          <a:extLst>
            <a:ext uri="{909E8E84-426E-40DD-AFC4-6F175D3DCCD1}">
              <a14:hiddenFill xmlns:a14="http://schemas.microsoft.com/office/drawing/2010/main">
                <a:solidFill>
                  <a:srgbClr val="FFFFFF"/>
                </a:solidFill>
              </a14:hiddenFill>
            </a:ext>
          </a:extLst>
        </p:spPr>
      </p:pic>
      <p:sp>
        <p:nvSpPr>
          <p:cNvPr id="8" name="Date Placeholder 7">
            <a:extLst>
              <a:ext uri="{FF2B5EF4-FFF2-40B4-BE49-F238E27FC236}">
                <a16:creationId xmlns:a16="http://schemas.microsoft.com/office/drawing/2014/main" id="{6FAE2D44-D2EB-A38F-352A-DEC648D1012A}"/>
              </a:ext>
            </a:extLst>
          </p:cNvPr>
          <p:cNvSpPr>
            <a:spLocks noGrp="1"/>
          </p:cNvSpPr>
          <p:nvPr>
            <p:ph type="dt" sz="half" idx="10"/>
          </p:nvPr>
        </p:nvSpPr>
        <p:spPr/>
        <p:txBody>
          <a:bodyPr/>
          <a:lstStyle/>
          <a:p>
            <a:fld id="{7BA19AAF-CC3A-4603-9DE3-F9300330743B}" type="datetime1">
              <a:rPr lang="en-IN" smtClean="0"/>
              <a:t>16-04-2024</a:t>
            </a:fld>
            <a:endParaRPr lang="en-IN" dirty="0"/>
          </a:p>
        </p:txBody>
      </p:sp>
      <p:sp>
        <p:nvSpPr>
          <p:cNvPr id="9" name="Footer Placeholder 8">
            <a:extLst>
              <a:ext uri="{FF2B5EF4-FFF2-40B4-BE49-F238E27FC236}">
                <a16:creationId xmlns:a16="http://schemas.microsoft.com/office/drawing/2014/main" id="{97E823FA-1589-C942-1BB5-FAECD61E3230}"/>
              </a:ext>
            </a:extLst>
          </p:cNvPr>
          <p:cNvSpPr>
            <a:spLocks noGrp="1"/>
          </p:cNvSpPr>
          <p:nvPr>
            <p:ph type="ftr" sz="quarter" idx="11"/>
          </p:nvPr>
        </p:nvSpPr>
        <p:spPr>
          <a:xfrm>
            <a:off x="3682252" y="6356350"/>
            <a:ext cx="4827494" cy="365125"/>
          </a:xfrm>
        </p:spPr>
        <p:txBody>
          <a:bodyPr/>
          <a:lstStyle/>
          <a:p>
            <a:r>
              <a:rPr lang="en-US" dirty="0">
                <a:latin typeface="Times New Roman" panose="02020603050405020304" pitchFamily="18" charset="0"/>
                <a:cs typeface="Times New Roman" panose="02020603050405020304" pitchFamily="18" charset="0"/>
              </a:rPr>
              <a:t>Centurion University of Technology and Management, Andhra Pradesh</a:t>
            </a:r>
            <a:endParaRPr lang="en-IN" dirty="0">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F395E551-D5E9-42C9-FBA0-2FBE125751E4}"/>
              </a:ext>
            </a:extLst>
          </p:cNvPr>
          <p:cNvSpPr>
            <a:spLocks noGrp="1"/>
          </p:cNvSpPr>
          <p:nvPr>
            <p:ph type="sldNum" sz="quarter" idx="12"/>
          </p:nvPr>
        </p:nvSpPr>
        <p:spPr/>
        <p:txBody>
          <a:bodyPr/>
          <a:lstStyle/>
          <a:p>
            <a:fld id="{50DA0D12-E8AE-44C9-9116-8B3FC7C4738F}" type="slidenum">
              <a:rPr lang="en-IN" smtClean="0"/>
              <a:t>7</a:t>
            </a:fld>
            <a:endParaRPr lang="en-IN"/>
          </a:p>
        </p:txBody>
      </p:sp>
      <p:sp>
        <p:nvSpPr>
          <p:cNvPr id="5" name="TextBox 4">
            <a:extLst>
              <a:ext uri="{FF2B5EF4-FFF2-40B4-BE49-F238E27FC236}">
                <a16:creationId xmlns:a16="http://schemas.microsoft.com/office/drawing/2014/main" id="{B4D9BA2A-8EC9-705A-819A-B672E76F1954}"/>
              </a:ext>
            </a:extLst>
          </p:cNvPr>
          <p:cNvSpPr txBox="1"/>
          <p:nvPr/>
        </p:nvSpPr>
        <p:spPr>
          <a:xfrm>
            <a:off x="6302642" y="1892191"/>
            <a:ext cx="4234809" cy="2397066"/>
          </a:xfrm>
          <a:prstGeom prst="rect">
            <a:avLst/>
          </a:prstGeom>
          <a:noFill/>
        </p:spPr>
        <p:txBody>
          <a:bodyPr wrap="square">
            <a:spAutoFit/>
          </a:bodyPr>
          <a:lstStyle/>
          <a:p>
            <a:pPr algn="l">
              <a:lnSpc>
                <a:spcPct val="150000"/>
              </a:lnSpc>
            </a:pPr>
            <a:r>
              <a:rPr lang="en-US" b="1" i="0" dirty="0">
                <a:effectLst/>
                <a:latin typeface="Times New Roman" panose="02020603050405020304" pitchFamily="18" charset="0"/>
                <a:cs typeface="Times New Roman" panose="02020603050405020304" pitchFamily="18" charset="0"/>
              </a:rPr>
              <a:t>Software Requirements : </a:t>
            </a:r>
          </a:p>
          <a:p>
            <a:pPr algn="l">
              <a:lnSpc>
                <a:spcPct val="150000"/>
              </a:lnSpc>
            </a:pPr>
            <a:endParaRPr lang="en-US" b="1" i="0" dirty="0">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Visual Studios.</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HTML and CSS.</a:t>
            </a:r>
          </a:p>
          <a:p>
            <a:pPr marL="285750" indent="-285750">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Python with </a:t>
            </a:r>
            <a:r>
              <a:rPr lang="en-IN" sz="1600" dirty="0" err="1">
                <a:latin typeface="Times New Roman" panose="02020603050405020304" pitchFamily="18" charset="0"/>
                <a:cs typeface="Times New Roman" panose="02020603050405020304" pitchFamily="18" charset="0"/>
              </a:rPr>
              <a:t>Streamlit</a:t>
            </a:r>
            <a:r>
              <a:rPr lang="en-IN" sz="1600" dirty="0">
                <a:latin typeface="Times New Roman" panose="02020603050405020304" pitchFamily="18" charset="0"/>
                <a:cs typeface="Times New Roman" panose="02020603050405020304" pitchFamily="18" charset="0"/>
              </a:rPr>
              <a:t>.</a:t>
            </a:r>
            <a:endParaRPr lang="en-US" sz="160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18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448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A4F6-3DE0-79A3-E564-1A3CE2B56965}"/>
              </a:ext>
            </a:extLst>
          </p:cNvPr>
          <p:cNvSpPr>
            <a:spLocks noGrp="1"/>
          </p:cNvSpPr>
          <p:nvPr>
            <p:ph type="title"/>
          </p:nvPr>
        </p:nvSpPr>
        <p:spPr>
          <a:xfrm>
            <a:off x="838199" y="108291"/>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FLOW CHART</a:t>
            </a:r>
          </a:p>
        </p:txBody>
      </p:sp>
      <p:pic>
        <p:nvPicPr>
          <p:cNvPr id="3" name="Picture 2">
            <a:extLst>
              <a:ext uri="{FF2B5EF4-FFF2-40B4-BE49-F238E27FC236}">
                <a16:creationId xmlns:a16="http://schemas.microsoft.com/office/drawing/2014/main" id="{D1A54808-D66D-9894-E6A6-B9C8A48632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922" y="1099596"/>
            <a:ext cx="6582155" cy="5650113"/>
          </a:xfrm>
          <a:prstGeom prst="rect">
            <a:avLst/>
          </a:prstGeom>
        </p:spPr>
      </p:pic>
      <p:sp>
        <p:nvSpPr>
          <p:cNvPr id="5" name="Freeform 3">
            <a:extLst>
              <a:ext uri="{FF2B5EF4-FFF2-40B4-BE49-F238E27FC236}">
                <a16:creationId xmlns:a16="http://schemas.microsoft.com/office/drawing/2014/main" id="{67B620E5-4F43-1247-BF9F-0E4AA28BEEFD}"/>
              </a:ext>
            </a:extLst>
          </p:cNvPr>
          <p:cNvSpPr/>
          <p:nvPr/>
        </p:nvSpPr>
        <p:spPr>
          <a:xfrm>
            <a:off x="10916239" y="230582"/>
            <a:ext cx="716438" cy="1070317"/>
          </a:xfrm>
          <a:custGeom>
            <a:avLst/>
            <a:gdLst/>
            <a:ahLst/>
            <a:cxnLst/>
            <a:rect l="l" t="t" r="r" b="b"/>
            <a:pathLst>
              <a:path w="1690199" h="2560301">
                <a:moveTo>
                  <a:pt x="0" y="0"/>
                </a:moveTo>
                <a:lnTo>
                  <a:pt x="1690198" y="0"/>
                </a:lnTo>
                <a:lnTo>
                  <a:pt x="1690198" y="2560301"/>
                </a:lnTo>
                <a:lnTo>
                  <a:pt x="0" y="2560301"/>
                </a:lnTo>
                <a:lnTo>
                  <a:pt x="0" y="0"/>
                </a:lnTo>
                <a:close/>
              </a:path>
            </a:pathLst>
          </a:custGeom>
          <a:blipFill>
            <a:blip r:embed="rId3"/>
            <a:stretch>
              <a:fillRect/>
            </a:stretch>
          </a:blipFill>
        </p:spPr>
      </p:sp>
    </p:spTree>
    <p:extLst>
      <p:ext uri="{BB962C8B-B14F-4D97-AF65-F5344CB8AC3E}">
        <p14:creationId xmlns:p14="http://schemas.microsoft.com/office/powerpoint/2010/main" val="284843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E7F6-54FD-6530-ECCF-9E565E6AAEC5}"/>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6837440-3885-9BB1-054D-6FADADBA88E8}"/>
              </a:ext>
            </a:extLst>
          </p:cNvPr>
          <p:cNvSpPr>
            <a:spLocks noGrp="1"/>
          </p:cNvSpPr>
          <p:nvPr>
            <p:ph idx="1"/>
          </p:nvPr>
        </p:nvSpPr>
        <p:spPr>
          <a:xfrm>
            <a:off x="1706252" y="2070721"/>
            <a:ext cx="8606672" cy="2850070"/>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The Dynamic Fee Dashboard project has successfully addressed challenges in fee management through centralization and automation. By providing real-time fee information and personalized dashboards, transparency and efficiency have been greatly enhanced. Leveraging technologies like </a:t>
            </a:r>
            <a:r>
              <a:rPr lang="en-US" sz="1400" dirty="0" err="1">
                <a:latin typeface="Times New Roman" panose="02020603050405020304" pitchFamily="18" charset="0"/>
                <a:cs typeface="Times New Roman" panose="02020603050405020304" pitchFamily="18" charset="0"/>
              </a:rPr>
              <a:t>Streamlit</a:t>
            </a:r>
            <a:r>
              <a:rPr lang="en-US" sz="1400" dirty="0">
                <a:latin typeface="Times New Roman" panose="02020603050405020304" pitchFamily="18" charset="0"/>
                <a:cs typeface="Times New Roman" panose="02020603050405020304" pitchFamily="18" charset="0"/>
              </a:rPr>
              <a:t> for visualization ensures scalability and future adaptability. This project stands as a testament to innovation, user-centric design, and continuous improvement. Moving forward, ongoing enhancements will further optimize fee management processes, solidifying the project's impact and value for Centurion University. Gratitude is extended to all stakeholders and team members for their invaluable contributions to the project's success.</a:t>
            </a:r>
            <a:endParaRPr lang="en-IN" sz="1400" dirty="0">
              <a:latin typeface="Times New Roman" panose="02020603050405020304" pitchFamily="18" charset="0"/>
              <a:cs typeface="Times New Roman" panose="02020603050405020304" pitchFamily="18" charset="0"/>
            </a:endParaRPr>
          </a:p>
        </p:txBody>
      </p:sp>
      <p:sp>
        <p:nvSpPr>
          <p:cNvPr id="5" name="Freeform 3">
            <a:extLst>
              <a:ext uri="{FF2B5EF4-FFF2-40B4-BE49-F238E27FC236}">
                <a16:creationId xmlns:a16="http://schemas.microsoft.com/office/drawing/2014/main" id="{C452773E-8926-6841-B87D-D2BF647BC455}"/>
              </a:ext>
            </a:extLst>
          </p:cNvPr>
          <p:cNvSpPr/>
          <p:nvPr/>
        </p:nvSpPr>
        <p:spPr>
          <a:xfrm>
            <a:off x="11076495" y="257077"/>
            <a:ext cx="678730" cy="1053249"/>
          </a:xfrm>
          <a:custGeom>
            <a:avLst/>
            <a:gdLst/>
            <a:ahLst/>
            <a:cxnLst/>
            <a:rect l="l" t="t" r="r" b="b"/>
            <a:pathLst>
              <a:path w="1690199" h="2560301">
                <a:moveTo>
                  <a:pt x="0" y="0"/>
                </a:moveTo>
                <a:lnTo>
                  <a:pt x="1690198" y="0"/>
                </a:lnTo>
                <a:lnTo>
                  <a:pt x="1690198" y="2560301"/>
                </a:lnTo>
                <a:lnTo>
                  <a:pt x="0" y="2560301"/>
                </a:lnTo>
                <a:lnTo>
                  <a:pt x="0" y="0"/>
                </a:lnTo>
                <a:close/>
              </a:path>
            </a:pathLst>
          </a:custGeom>
          <a:blipFill>
            <a:blip r:embed="rId2"/>
            <a:stretch>
              <a:fillRect/>
            </a:stretch>
          </a:blipFill>
        </p:spPr>
      </p:sp>
    </p:spTree>
    <p:extLst>
      <p:ext uri="{BB962C8B-B14F-4D97-AF65-F5344CB8AC3E}">
        <p14:creationId xmlns:p14="http://schemas.microsoft.com/office/powerpoint/2010/main" val="213839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793</Words>
  <Application>Microsoft Office PowerPoint</Application>
  <PresentationFormat>Widescreen</PresentationFormat>
  <Paragraphs>88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SCOPE</vt:lpstr>
      <vt:lpstr>FUNCTIONAL REQUIREMENTS</vt:lpstr>
      <vt:lpstr>NON-FUNCTIONAL REQUIREMTS</vt:lpstr>
      <vt:lpstr>PowerPoint Presentation</vt:lpstr>
      <vt:lpstr>FLOW CHART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Akhil Nishtala</dc:creator>
  <cp:lastModifiedBy>TALLOJU TARUNKUMAR</cp:lastModifiedBy>
  <cp:revision>18</cp:revision>
  <dcterms:created xsi:type="dcterms:W3CDTF">2024-03-06T14:00:57Z</dcterms:created>
  <dcterms:modified xsi:type="dcterms:W3CDTF">2024-04-16T18:16:52Z</dcterms:modified>
</cp:coreProperties>
</file>