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0" r:id="rId1"/>
  </p:sldMasterIdLst>
  <p:sldIdLst>
    <p:sldId id="256" r:id="rId2"/>
    <p:sldId id="273" r:id="rId3"/>
    <p:sldId id="257" r:id="rId4"/>
    <p:sldId id="258" r:id="rId5"/>
    <p:sldId id="259" r:id="rId6"/>
    <p:sldId id="260" r:id="rId7"/>
    <p:sldId id="261" r:id="rId8"/>
    <p:sldId id="275" r:id="rId9"/>
    <p:sldId id="276" r:id="rId10"/>
    <p:sldId id="268" r:id="rId11"/>
    <p:sldId id="270" r:id="rId12"/>
    <p:sldId id="277" r:id="rId13"/>
    <p:sldId id="278" r:id="rId14"/>
    <p:sldId id="280" r:id="rId15"/>
    <p:sldId id="279" r:id="rId16"/>
    <p:sldId id="269" r:id="rId17"/>
    <p:sldId id="281"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autoAdjust="0"/>
  </p:normalViewPr>
  <p:slideViewPr>
    <p:cSldViewPr snapToGrid="0">
      <p:cViewPr varScale="1">
        <p:scale>
          <a:sx n="88" d="100"/>
          <a:sy n="88" d="100"/>
        </p:scale>
        <p:origin x="-456" y="-77"/>
      </p:cViewPr>
      <p:guideLst>
        <p:guide orient="horz" pos="2160"/>
        <p:guide pos="3840"/>
      </p:guideLst>
    </p:cSldViewPr>
  </p:slideViewPr>
  <p:outlineViewPr>
    <p:cViewPr>
      <p:scale>
        <a:sx n="33" d="100"/>
        <a:sy n="33" d="100"/>
      </p:scale>
      <p:origin x="0" y="22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B61BEF0D-F0BB-DE4B-95CE-6DB70DBA9567}" type="datetimeFigureOut">
              <a:rPr lang="en-US" smtClean="0"/>
              <a:pPr/>
              <a:t>9/2/2018</a:t>
            </a:fld>
            <a:endParaRPr lang="en-US" dirty="0"/>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D57F1E4F-1CFF-5643-939E-217C01CDF565}" type="slidenum">
              <a:rPr lang="en-US" smtClean="0"/>
              <a:pPr/>
              <a:t>‹#›</a:t>
            </a:fld>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34DBA4-2968-49A2-B329-CFEB198CCA02}"/>
              </a:ext>
            </a:extLst>
          </p:cNvPr>
          <p:cNvSpPr>
            <a:spLocks noGrp="1"/>
          </p:cNvSpPr>
          <p:nvPr>
            <p:ph type="ctrTitle"/>
          </p:nvPr>
        </p:nvSpPr>
        <p:spPr>
          <a:xfrm>
            <a:off x="1700212" y="751302"/>
            <a:ext cx="8791575" cy="2207558"/>
          </a:xfrm>
        </p:spPr>
        <p:txBody>
          <a:bodyPr>
            <a:normAutofit/>
          </a:bodyPr>
          <a:lstStyle/>
          <a:p>
            <a:pPr marL="182880" indent="0">
              <a:buNone/>
            </a:pPr>
            <a:r>
              <a:rPr lang="en-US" sz="5400" dirty="0" smtClean="0">
                <a:effectLst>
                  <a:outerShdw blurRad="38100" dist="38100" dir="2700000" algn="tl">
                    <a:srgbClr val="000000">
                      <a:alpha val="43137"/>
                    </a:srgbClr>
                  </a:outerShdw>
                </a:effectLst>
                <a:cs typeface="Arial" pitchFamily="34" charset="0"/>
              </a:rPr>
              <a:t>Sign Language Application</a:t>
            </a:r>
            <a:r>
              <a:rPr lang="en-US" sz="5400" dirty="0" smtClean="0">
                <a:latin typeface="Arial" pitchFamily="34" charset="0"/>
                <a:cs typeface="Arial" pitchFamily="34" charset="0"/>
              </a:rPr>
              <a:t/>
            </a:r>
            <a:br>
              <a:rPr lang="en-US" sz="5400" dirty="0" smtClean="0">
                <a:latin typeface="Arial" pitchFamily="34" charset="0"/>
                <a:cs typeface="Arial" pitchFamily="34" charset="0"/>
              </a:rPr>
            </a:br>
            <a:endParaRPr lang="en-US" sz="5400" dirty="0">
              <a:latin typeface="Arial" pitchFamily="34" charset="0"/>
              <a:cs typeface="Arial" pitchFamily="34" charset="0"/>
            </a:endParaRPr>
          </a:p>
        </p:txBody>
      </p:sp>
      <p:sp>
        <p:nvSpPr>
          <p:cNvPr id="3" name="Subtitle 2">
            <a:extLst>
              <a:ext uri="{FF2B5EF4-FFF2-40B4-BE49-F238E27FC236}">
                <a16:creationId xmlns="" xmlns:a16="http://schemas.microsoft.com/office/drawing/2014/main" id="{CF9DCA5A-C068-41DD-ACBF-EB09163F35AB}"/>
              </a:ext>
            </a:extLst>
          </p:cNvPr>
          <p:cNvSpPr>
            <a:spLocks noGrp="1"/>
          </p:cNvSpPr>
          <p:nvPr>
            <p:ph type="subTitle" idx="1"/>
          </p:nvPr>
        </p:nvSpPr>
        <p:spPr>
          <a:xfrm>
            <a:off x="1581372" y="3354408"/>
            <a:ext cx="9120409" cy="1699022"/>
          </a:xfrm>
        </p:spPr>
        <p:txBody>
          <a:bodyPr>
            <a:noAutofit/>
          </a:bodyPr>
          <a:lstStyle/>
          <a:p>
            <a:r>
              <a:rPr lang="en-US" sz="2400" dirty="0">
                <a:effectLst>
                  <a:outerShdw blurRad="38100" dist="38100" dir="2700000" algn="tl">
                    <a:srgbClr val="000000">
                      <a:alpha val="43137"/>
                    </a:srgbClr>
                  </a:outerShdw>
                </a:effectLst>
                <a:cs typeface="Arial" pitchFamily="34" charset="0"/>
              </a:rPr>
              <a:t>Submitted </a:t>
            </a:r>
            <a:r>
              <a:rPr lang="en-US" sz="2400" dirty="0" smtClean="0">
                <a:effectLst>
                  <a:outerShdw blurRad="38100" dist="38100" dir="2700000" algn="tl">
                    <a:srgbClr val="000000">
                      <a:alpha val="43137"/>
                    </a:srgbClr>
                  </a:outerShdw>
                </a:effectLst>
                <a:cs typeface="Arial" pitchFamily="34" charset="0"/>
              </a:rPr>
              <a:t>By</a:t>
            </a:r>
            <a:r>
              <a:rPr lang="en-US" sz="2400" dirty="0">
                <a:effectLst>
                  <a:outerShdw blurRad="38100" dist="38100" dir="2700000" algn="tl">
                    <a:srgbClr val="000000">
                      <a:alpha val="43137"/>
                    </a:srgbClr>
                  </a:outerShdw>
                </a:effectLst>
                <a:cs typeface="Arial" pitchFamily="34" charset="0"/>
              </a:rPr>
              <a:t>: </a:t>
            </a:r>
            <a:r>
              <a:rPr lang="en-US" sz="2400" dirty="0" err="1" smtClean="0">
                <a:effectLst>
                  <a:outerShdw blurRad="38100" dist="38100" dir="2700000" algn="tl">
                    <a:srgbClr val="000000">
                      <a:alpha val="43137"/>
                    </a:srgbClr>
                  </a:outerShdw>
                </a:effectLst>
                <a:cs typeface="Arial" pitchFamily="34" charset="0"/>
              </a:rPr>
              <a:t>Bapanapalli</a:t>
            </a:r>
            <a:r>
              <a:rPr lang="en-US" sz="2400" dirty="0" smtClean="0">
                <a:effectLst>
                  <a:outerShdw blurRad="38100" dist="38100" dir="2700000" algn="tl">
                    <a:srgbClr val="000000">
                      <a:alpha val="43137"/>
                    </a:srgbClr>
                  </a:outerShdw>
                </a:effectLst>
                <a:cs typeface="Arial" pitchFamily="34" charset="0"/>
              </a:rPr>
              <a:t> </a:t>
            </a:r>
            <a:r>
              <a:rPr lang="en-US" sz="2400" dirty="0" err="1" smtClean="0">
                <a:effectLst>
                  <a:outerShdw blurRad="38100" dist="38100" dir="2700000" algn="tl">
                    <a:srgbClr val="000000">
                      <a:alpha val="43137"/>
                    </a:srgbClr>
                  </a:outerShdw>
                </a:effectLst>
                <a:cs typeface="Arial" pitchFamily="34" charset="0"/>
              </a:rPr>
              <a:t>Tarun</a:t>
            </a:r>
            <a:r>
              <a:rPr lang="en-US" sz="2400" dirty="0" smtClean="0">
                <a:effectLst>
                  <a:outerShdw blurRad="38100" dist="38100" dir="2700000" algn="tl">
                    <a:srgbClr val="000000">
                      <a:alpha val="43137"/>
                    </a:srgbClr>
                  </a:outerShdw>
                </a:effectLst>
                <a:cs typeface="Arial" pitchFamily="34" charset="0"/>
              </a:rPr>
              <a:t> </a:t>
            </a:r>
            <a:r>
              <a:rPr lang="en-US" sz="2400" dirty="0" err="1" smtClean="0">
                <a:effectLst>
                  <a:outerShdw blurRad="38100" dist="38100" dir="2700000" algn="tl">
                    <a:srgbClr val="000000">
                      <a:alpha val="43137"/>
                    </a:srgbClr>
                  </a:outerShdw>
                </a:effectLst>
                <a:cs typeface="Arial" pitchFamily="34" charset="0"/>
              </a:rPr>
              <a:t>Sai</a:t>
            </a:r>
            <a:r>
              <a:rPr lang="en-US" sz="2400" dirty="0" smtClean="0">
                <a:effectLst>
                  <a:outerShdw blurRad="38100" dist="38100" dir="2700000" algn="tl">
                    <a:srgbClr val="000000">
                      <a:alpha val="43137"/>
                    </a:srgbClr>
                  </a:outerShdw>
                </a:effectLst>
                <a:cs typeface="Arial" pitchFamily="34" charset="0"/>
              </a:rPr>
              <a:t> Kumar (</a:t>
            </a:r>
            <a:r>
              <a:rPr lang="en-US" dirty="0" smtClean="0">
                <a:effectLst>
                  <a:outerShdw blurRad="38100" dist="38100" dir="2700000" algn="tl">
                    <a:srgbClr val="000000">
                      <a:alpha val="43137"/>
                    </a:srgbClr>
                  </a:outerShdw>
                </a:effectLst>
                <a:latin typeface="Arial" pitchFamily="34" charset="0"/>
                <a:cs typeface="Arial" pitchFamily="34" charset="0"/>
              </a:rPr>
              <a:t>36110146</a:t>
            </a:r>
            <a:r>
              <a:rPr lang="en-US" sz="2400" dirty="0" smtClean="0">
                <a:effectLst>
                  <a:outerShdw blurRad="38100" dist="38100" dir="2700000" algn="tl">
                    <a:srgbClr val="000000">
                      <a:alpha val="43137"/>
                    </a:srgbClr>
                  </a:outerShdw>
                </a:effectLst>
                <a:cs typeface="Arial" pitchFamily="34" charset="0"/>
              </a:rPr>
              <a:t>)</a:t>
            </a:r>
            <a:endParaRPr lang="en-US" sz="2400" dirty="0">
              <a:effectLst>
                <a:outerShdw blurRad="38100" dist="38100" dir="2700000" algn="tl">
                  <a:srgbClr val="000000">
                    <a:alpha val="43137"/>
                  </a:srgbClr>
                </a:outerShdw>
              </a:effectLst>
              <a:cs typeface="Arial" pitchFamily="34" charset="0"/>
            </a:endParaRPr>
          </a:p>
          <a:p>
            <a:r>
              <a:rPr lang="en-US" sz="2400" dirty="0" smtClean="0">
                <a:effectLst>
                  <a:outerShdw blurRad="38100" dist="38100" dir="2700000" algn="tl">
                    <a:srgbClr val="000000">
                      <a:alpha val="43137"/>
                    </a:srgbClr>
                  </a:outerShdw>
                </a:effectLst>
                <a:cs typeface="Arial" pitchFamily="34" charset="0"/>
              </a:rPr>
              <a:t>Project Guide: Mrs. Mercy </a:t>
            </a:r>
            <a:r>
              <a:rPr lang="en-US" sz="2400" dirty="0">
                <a:effectLst>
                  <a:outerShdw blurRad="38100" dist="38100" dir="2700000" algn="tl">
                    <a:srgbClr val="000000">
                      <a:alpha val="43137"/>
                    </a:srgbClr>
                  </a:outerShdw>
                </a:effectLst>
                <a:cs typeface="Arial" pitchFamily="34" charset="0"/>
              </a:rPr>
              <a:t>P</a:t>
            </a:r>
            <a:r>
              <a:rPr lang="en-US" sz="2400" dirty="0" smtClean="0">
                <a:effectLst>
                  <a:outerShdw blurRad="38100" dist="38100" dir="2700000" algn="tl">
                    <a:srgbClr val="000000">
                      <a:alpha val="43137"/>
                    </a:srgbClr>
                  </a:outerShdw>
                </a:effectLst>
                <a:cs typeface="Arial" pitchFamily="34" charset="0"/>
              </a:rPr>
              <a:t>aul </a:t>
            </a:r>
            <a:r>
              <a:rPr lang="en-US" sz="2400" dirty="0" err="1" smtClean="0">
                <a:effectLst>
                  <a:outerShdw blurRad="38100" dist="38100" dir="2700000" algn="tl">
                    <a:srgbClr val="000000">
                      <a:alpha val="43137"/>
                    </a:srgbClr>
                  </a:outerShdw>
                </a:effectLst>
                <a:cs typeface="Arial" pitchFamily="34" charset="0"/>
              </a:rPr>
              <a:t>Selvan</a:t>
            </a:r>
            <a:r>
              <a:rPr lang="en-US" sz="2400" dirty="0" smtClean="0">
                <a:effectLst>
                  <a:outerShdw blurRad="38100" dist="38100" dir="2700000" algn="tl">
                    <a:srgbClr val="000000">
                      <a:alpha val="43137"/>
                    </a:srgbClr>
                  </a:outerShdw>
                </a:effectLst>
                <a:cs typeface="Arial" pitchFamily="34" charset="0"/>
              </a:rPr>
              <a:t>, M.E., Ph.D.,</a:t>
            </a:r>
            <a:endParaRPr lang="en-US" sz="2400" dirty="0">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199384369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7" y="2104845"/>
            <a:ext cx="9877777" cy="4356340"/>
          </a:xfrm>
        </p:spPr>
        <p:txBody>
          <a:bodyPr>
            <a:normAutofit/>
          </a:bodyPr>
          <a:lstStyle/>
          <a:p>
            <a:pPr>
              <a:buFont typeface="Wingdings" pitchFamily="2" charset="2"/>
              <a:buChar char="§"/>
            </a:pPr>
            <a:r>
              <a:rPr lang="en-IN" b="1" dirty="0">
                <a:solidFill>
                  <a:schemeClr val="tx1"/>
                </a:solidFill>
                <a:effectLst>
                  <a:outerShdw blurRad="38100" dist="38100" dir="2700000" algn="tl">
                    <a:srgbClr val="000000">
                      <a:alpha val="43137"/>
                    </a:srgbClr>
                  </a:outerShdw>
                </a:effectLst>
              </a:rPr>
              <a:t>LOGIN</a:t>
            </a:r>
          </a:p>
          <a:p>
            <a:pPr marL="301943" lvl="1" indent="0" algn="just">
              <a:buNone/>
            </a:pPr>
            <a:r>
              <a:rPr lang="en-IN" dirty="0" smtClean="0">
                <a:solidFill>
                  <a:schemeClr val="tx1"/>
                </a:solidFill>
              </a:rPr>
              <a:t>	First </a:t>
            </a:r>
            <a:r>
              <a:rPr lang="en-IN" dirty="0">
                <a:solidFill>
                  <a:schemeClr val="tx1"/>
                </a:solidFill>
              </a:rPr>
              <a:t>M</a:t>
            </a:r>
            <a:r>
              <a:rPr lang="en-IN" dirty="0" smtClean="0">
                <a:solidFill>
                  <a:schemeClr val="tx1"/>
                </a:solidFill>
              </a:rPr>
              <a:t>odule </a:t>
            </a:r>
            <a:r>
              <a:rPr lang="en-IN" dirty="0">
                <a:solidFill>
                  <a:schemeClr val="tx1"/>
                </a:solidFill>
              </a:rPr>
              <a:t>is used to help the </a:t>
            </a:r>
            <a:r>
              <a:rPr lang="en-IN" dirty="0" smtClean="0">
                <a:solidFill>
                  <a:schemeClr val="tx1"/>
                </a:solidFill>
              </a:rPr>
              <a:t>User </a:t>
            </a:r>
            <a:r>
              <a:rPr lang="en-IN" dirty="0">
                <a:solidFill>
                  <a:schemeClr val="tx1"/>
                </a:solidFill>
              </a:rPr>
              <a:t>to install the application in </a:t>
            </a:r>
            <a:r>
              <a:rPr lang="en-IN" dirty="0" smtClean="0">
                <a:solidFill>
                  <a:schemeClr val="tx1"/>
                </a:solidFill>
              </a:rPr>
              <a:t>their Smart </a:t>
            </a:r>
            <a:r>
              <a:rPr lang="en-IN" dirty="0">
                <a:solidFill>
                  <a:schemeClr val="tx1"/>
                </a:solidFill>
              </a:rPr>
              <a:t>phones. Once the user installs the application it asks the user to enter their user name, password and confirm password. If both the password matches the user registration gets </a:t>
            </a:r>
            <a:r>
              <a:rPr lang="en-IN" dirty="0" smtClean="0">
                <a:solidFill>
                  <a:schemeClr val="tx1"/>
                </a:solidFill>
              </a:rPr>
              <a:t>successful and now </a:t>
            </a:r>
            <a:r>
              <a:rPr lang="en-IN" dirty="0">
                <a:solidFill>
                  <a:schemeClr val="tx1"/>
                </a:solidFill>
              </a:rPr>
              <a:t>the user is taken to the </a:t>
            </a:r>
            <a:r>
              <a:rPr lang="en-IN" dirty="0" smtClean="0">
                <a:solidFill>
                  <a:schemeClr val="tx1"/>
                </a:solidFill>
              </a:rPr>
              <a:t>Home Page </a:t>
            </a:r>
            <a:r>
              <a:rPr lang="en-IN" dirty="0">
                <a:solidFill>
                  <a:schemeClr val="tx1"/>
                </a:solidFill>
              </a:rPr>
              <a:t>where the ASL keyboard is displayed.</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SIGN TO TEXT</a:t>
            </a:r>
          </a:p>
          <a:p>
            <a:pPr marL="301943" lvl="1" indent="0" algn="just">
              <a:buNone/>
            </a:pPr>
            <a:r>
              <a:rPr lang="en-IN" dirty="0" smtClean="0">
                <a:solidFill>
                  <a:schemeClr val="tx1"/>
                </a:solidFill>
              </a:rPr>
              <a:t>	Second Module comprises the Sign Language input, which is displayed as the keyboard on the mobile screen.</a:t>
            </a:r>
            <a:r>
              <a:rPr lang="en-IN" b="1" dirty="0" smtClean="0">
                <a:solidFill>
                  <a:schemeClr val="tx1"/>
                </a:solidFill>
              </a:rPr>
              <a:t> American Sign Language</a:t>
            </a:r>
            <a:r>
              <a:rPr lang="en-IN" dirty="0" smtClean="0">
                <a:solidFill>
                  <a:schemeClr val="tx1"/>
                </a:solidFill>
              </a:rPr>
              <a:t> (</a:t>
            </a:r>
            <a:r>
              <a:rPr lang="en-IN" b="1" dirty="0" smtClean="0">
                <a:solidFill>
                  <a:schemeClr val="tx1"/>
                </a:solidFill>
              </a:rPr>
              <a:t>ASL</a:t>
            </a:r>
            <a:r>
              <a:rPr lang="en-IN" dirty="0" smtClean="0">
                <a:solidFill>
                  <a:schemeClr val="tx1"/>
                </a:solidFill>
              </a:rPr>
              <a:t>) is the predominant Sign Language of deaf communities in the United States.               </a:t>
            </a:r>
            <a:r>
              <a:rPr lang="en-IN" dirty="0" smtClean="0"/>
              <a:t> </a:t>
            </a:r>
            <a:r>
              <a:rPr lang="en-IN" dirty="0" smtClean="0">
                <a:solidFill>
                  <a:schemeClr val="tx1"/>
                </a:solidFill>
              </a:rPr>
              <a:t>ASL</a:t>
            </a:r>
            <a:r>
              <a:rPr lang="en-IN" dirty="0">
                <a:solidFill>
                  <a:schemeClr val="tx1"/>
                </a:solidFill>
              </a:rPr>
              <a:t> is to be a Subject Verb Object (SVO) </a:t>
            </a:r>
            <a:r>
              <a:rPr lang="en-IN" dirty="0" smtClean="0">
                <a:solidFill>
                  <a:schemeClr val="tx1"/>
                </a:solidFill>
              </a:rPr>
              <a:t>Language.</a:t>
            </a:r>
            <a:endParaRPr lang="en-US" dirty="0">
              <a:solidFill>
                <a:schemeClr val="tx1"/>
              </a:solidFill>
            </a:endParaRPr>
          </a:p>
        </p:txBody>
      </p:sp>
      <p:sp>
        <p:nvSpPr>
          <p:cNvPr id="2" name="Title 1"/>
          <p:cNvSpPr>
            <a:spLocks noGrp="1"/>
          </p:cNvSpPr>
          <p:nvPr>
            <p:ph type="title"/>
          </p:nvPr>
        </p:nvSpPr>
        <p:spPr/>
        <p:txBody>
          <a:bodyPr>
            <a:noAutofit/>
          </a:bodyPr>
          <a:lstStyle/>
          <a:p>
            <a:r>
              <a:rPr lang="en-IN" dirty="0" smtClean="0"/>
              <a:t/>
            </a:r>
            <a:br>
              <a:rPr lang="en-IN" dirty="0" smtClean="0"/>
            </a:br>
            <a:r>
              <a:rPr lang="en-IN" dirty="0" smtClean="0">
                <a:effectLst>
                  <a:outerShdw blurRad="38100" dist="38100" dir="2700000" algn="tl">
                    <a:srgbClr val="000000">
                      <a:alpha val="43137"/>
                    </a:srgbClr>
                  </a:outerShdw>
                </a:effectLst>
              </a:rPr>
              <a:t>Modules</a:t>
            </a:r>
            <a:r>
              <a:rPr lang="en-US" dirty="0"/>
              <a:t/>
            </a:r>
            <a:br>
              <a:rPr lang="en-US" dirty="0"/>
            </a:b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47449" y="260500"/>
            <a:ext cx="4623758" cy="1252537"/>
          </a:xfrm>
        </p:spPr>
        <p:txBody>
          <a:bodyPr/>
          <a:lstStyle/>
          <a:p>
            <a:r>
              <a:rPr lang="en-US" dirty="0" smtClean="0">
                <a:effectLst>
                  <a:outerShdw blurRad="38100" dist="38100" dir="2700000" algn="tl">
                    <a:srgbClr val="000000">
                      <a:alpha val="43137"/>
                    </a:srgbClr>
                  </a:outerShdw>
                </a:effectLst>
              </a:rPr>
              <a:t>Screenshots</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848045" y="2208362"/>
            <a:ext cx="7021902" cy="3994030"/>
          </a:xfrm>
        </p:spPr>
        <p:txBody>
          <a:bodyPr/>
          <a:lstStyle/>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Login Page</a:t>
            </a:r>
          </a:p>
          <a:p>
            <a:pPr marL="0" indent="0">
              <a:buNone/>
            </a:pPr>
            <a:r>
              <a:rPr lang="en-IN" sz="2200" dirty="0" smtClean="0"/>
              <a:t>	   </a:t>
            </a:r>
            <a:r>
              <a:rPr lang="en-IN" sz="2200" dirty="0" smtClean="0">
                <a:solidFill>
                  <a:schemeClr val="tx1"/>
                </a:solidFill>
              </a:rPr>
              <a:t>To </a:t>
            </a:r>
            <a:r>
              <a:rPr lang="en-IN" sz="2200" dirty="0">
                <a:solidFill>
                  <a:schemeClr val="tx1"/>
                </a:solidFill>
              </a:rPr>
              <a:t>Enter into Application, User Login is </a:t>
            </a:r>
            <a:r>
              <a:rPr lang="en-IN" sz="2200" dirty="0" smtClean="0">
                <a:solidFill>
                  <a:schemeClr val="tx1"/>
                </a:solidFill>
              </a:rPr>
              <a:t>Essential.</a:t>
            </a:r>
          </a:p>
          <a:p>
            <a:pPr marL="0" indent="0">
              <a:buNone/>
            </a:pPr>
            <a:r>
              <a:rPr lang="en-IN" sz="2200" dirty="0" smtClean="0">
                <a:solidFill>
                  <a:schemeClr val="tx1"/>
                </a:solidFill>
              </a:rPr>
              <a:t>Authorisation means Validation of Username &amp; Password.</a:t>
            </a:r>
          </a:p>
          <a:p>
            <a:pPr marL="0" indent="0">
              <a:buNone/>
            </a:pPr>
            <a:r>
              <a:rPr lang="en-IN" sz="2200" dirty="0" smtClean="0">
                <a:solidFill>
                  <a:schemeClr val="tx1"/>
                </a:solidFill>
              </a:rPr>
              <a:t>Login </a:t>
            </a:r>
            <a:r>
              <a:rPr lang="en-IN" sz="2200" dirty="0">
                <a:solidFill>
                  <a:schemeClr val="tx1"/>
                </a:solidFill>
              </a:rPr>
              <a:t>Credentials are verified and </a:t>
            </a:r>
            <a:r>
              <a:rPr lang="en-IN" sz="2200" dirty="0" smtClean="0">
                <a:solidFill>
                  <a:schemeClr val="tx1"/>
                </a:solidFill>
              </a:rPr>
              <a:t>next </a:t>
            </a:r>
            <a:r>
              <a:rPr lang="en-IN" sz="2200" dirty="0">
                <a:solidFill>
                  <a:schemeClr val="tx1"/>
                </a:solidFill>
              </a:rPr>
              <a:t>Interface is </a:t>
            </a:r>
            <a:r>
              <a:rPr lang="en-IN" sz="2200" dirty="0" smtClean="0">
                <a:solidFill>
                  <a:schemeClr val="tx1"/>
                </a:solidFill>
              </a:rPr>
              <a:t>Shown.</a:t>
            </a:r>
            <a:endParaRPr lang="en-IN" sz="2200" dirty="0">
              <a:solidFill>
                <a:schemeClr val="tx1"/>
              </a:solidFill>
            </a:endParaRPr>
          </a:p>
          <a:p>
            <a:pPr marL="0" indent="0">
              <a:buNone/>
            </a:pPr>
            <a:endParaRPr lang="en-IN" sz="2200" dirty="0" smtClean="0">
              <a:solidFill>
                <a:schemeClr val="tx1"/>
              </a:solidFill>
            </a:endParaRPr>
          </a:p>
        </p:txBody>
      </p:sp>
      <p:pic>
        <p:nvPicPr>
          <p:cNvPr id="9" name="Picture 8" descr="F:\Android Internship\DOCUMENTS\Tarun\WhatsApp Image 2018-08-18 at 5.04.15 PM(1).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750" y="1060617"/>
            <a:ext cx="2906808" cy="522803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47449" y="260500"/>
            <a:ext cx="4623758" cy="1252537"/>
          </a:xfrm>
        </p:spPr>
        <p:txBody>
          <a:bodyPr/>
          <a:lstStyle/>
          <a:p>
            <a:r>
              <a:rPr lang="en-US" dirty="0" smtClean="0">
                <a:effectLst>
                  <a:outerShdw blurRad="38100" dist="38100" dir="2700000" algn="tl">
                    <a:srgbClr val="000000">
                      <a:alpha val="43137"/>
                    </a:srgbClr>
                  </a:outerShdw>
                </a:effectLst>
              </a:rPr>
              <a:t>Screenshots…</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848044" y="2208362"/>
            <a:ext cx="6780364" cy="3994030"/>
          </a:xfrm>
        </p:spPr>
        <p:txBody>
          <a:bodyPr/>
          <a:lstStyle/>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Registration Page</a:t>
            </a:r>
          </a:p>
          <a:p>
            <a:pPr marL="0" indent="0" algn="just">
              <a:buNone/>
            </a:pPr>
            <a:r>
              <a:rPr lang="en-IN" sz="2200" dirty="0"/>
              <a:t>	</a:t>
            </a:r>
            <a:r>
              <a:rPr lang="en-IN" sz="2200" dirty="0" smtClean="0">
                <a:solidFill>
                  <a:schemeClr val="tx1"/>
                </a:solidFill>
              </a:rPr>
              <a:t>Registration </a:t>
            </a:r>
            <a:r>
              <a:rPr lang="en-IN" sz="2200" dirty="0">
                <a:solidFill>
                  <a:schemeClr val="tx1"/>
                </a:solidFill>
              </a:rPr>
              <a:t>of User is </a:t>
            </a:r>
            <a:r>
              <a:rPr lang="en-IN" sz="2200" dirty="0" smtClean="0">
                <a:solidFill>
                  <a:schemeClr val="tx1"/>
                </a:solidFill>
              </a:rPr>
              <a:t>Essential </a:t>
            </a:r>
            <a:r>
              <a:rPr lang="en-IN" sz="2200" dirty="0">
                <a:solidFill>
                  <a:schemeClr val="tx1"/>
                </a:solidFill>
              </a:rPr>
              <a:t>for </a:t>
            </a:r>
            <a:r>
              <a:rPr lang="en-IN" sz="2200" dirty="0" smtClean="0">
                <a:solidFill>
                  <a:schemeClr val="tx1"/>
                </a:solidFill>
              </a:rPr>
              <a:t>using the Application. </a:t>
            </a:r>
            <a:r>
              <a:rPr lang="en-IN" sz="2200" dirty="0">
                <a:solidFill>
                  <a:schemeClr val="tx1"/>
                </a:solidFill>
              </a:rPr>
              <a:t>I</a:t>
            </a:r>
            <a:r>
              <a:rPr lang="en-IN" sz="2200" dirty="0" smtClean="0">
                <a:solidFill>
                  <a:schemeClr val="tx1"/>
                </a:solidFill>
              </a:rPr>
              <a:t>t </a:t>
            </a:r>
            <a:r>
              <a:rPr lang="en-IN" sz="2200" dirty="0">
                <a:solidFill>
                  <a:schemeClr val="tx1"/>
                </a:solidFill>
              </a:rPr>
              <a:t>asks the </a:t>
            </a:r>
            <a:r>
              <a:rPr lang="en-IN" sz="2200" dirty="0" smtClean="0">
                <a:solidFill>
                  <a:schemeClr val="tx1"/>
                </a:solidFill>
              </a:rPr>
              <a:t>User </a:t>
            </a:r>
            <a:r>
              <a:rPr lang="en-IN" sz="2200" dirty="0">
                <a:solidFill>
                  <a:schemeClr val="tx1"/>
                </a:solidFill>
              </a:rPr>
              <a:t>to enter their </a:t>
            </a:r>
            <a:r>
              <a:rPr lang="en-IN" sz="2200" dirty="0" err="1" smtClean="0">
                <a:solidFill>
                  <a:schemeClr val="tx1"/>
                </a:solidFill>
              </a:rPr>
              <a:t>UserName</a:t>
            </a:r>
            <a:r>
              <a:rPr lang="en-IN" sz="2200" dirty="0">
                <a:solidFill>
                  <a:schemeClr val="tx1"/>
                </a:solidFill>
              </a:rPr>
              <a:t>, password and </a:t>
            </a:r>
            <a:r>
              <a:rPr lang="en-IN" sz="2200" dirty="0" err="1" smtClean="0">
                <a:solidFill>
                  <a:schemeClr val="tx1"/>
                </a:solidFill>
              </a:rPr>
              <a:t>repassword</a:t>
            </a:r>
            <a:r>
              <a:rPr lang="en-IN" sz="2200" dirty="0" smtClean="0">
                <a:solidFill>
                  <a:schemeClr val="tx1"/>
                </a:solidFill>
              </a:rPr>
              <a:t> with Mobile Number. </a:t>
            </a:r>
            <a:r>
              <a:rPr lang="en-IN" sz="2200" dirty="0">
                <a:solidFill>
                  <a:schemeClr val="tx1"/>
                </a:solidFill>
              </a:rPr>
              <a:t>If both </a:t>
            </a:r>
            <a:r>
              <a:rPr lang="en-IN" sz="2200" dirty="0" smtClean="0">
                <a:solidFill>
                  <a:schemeClr val="tx1"/>
                </a:solidFill>
              </a:rPr>
              <a:t>the passwords matches, then </a:t>
            </a:r>
            <a:r>
              <a:rPr lang="en-IN" sz="2200" dirty="0">
                <a:solidFill>
                  <a:schemeClr val="tx1"/>
                </a:solidFill>
              </a:rPr>
              <a:t>the user registration </a:t>
            </a:r>
            <a:r>
              <a:rPr lang="en-IN" sz="2200" dirty="0" smtClean="0">
                <a:solidFill>
                  <a:schemeClr val="tx1"/>
                </a:solidFill>
              </a:rPr>
              <a:t>will get successful and next Interface opens.</a:t>
            </a:r>
          </a:p>
          <a:p>
            <a:pPr marL="0" indent="0">
              <a:buNone/>
            </a:pPr>
            <a:endParaRPr lang="en-IN" sz="2200" dirty="0" smtClean="0">
              <a:solidFill>
                <a:schemeClr val="tx1"/>
              </a:solidFill>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bwMode="auto">
          <a:xfrm>
            <a:off x="1259750" y="1090807"/>
            <a:ext cx="2906808" cy="5167658"/>
          </a:xfrm>
          <a:prstGeom prst="rect">
            <a:avLst/>
          </a:prstGeom>
          <a:noFill/>
          <a:ln>
            <a:noFill/>
          </a:ln>
        </p:spPr>
      </p:pic>
    </p:spTree>
    <p:extLst>
      <p:ext uri="{BB962C8B-B14F-4D97-AF65-F5344CB8AC3E}">
        <p14:creationId xmlns:p14="http://schemas.microsoft.com/office/powerpoint/2010/main" val="30502370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47449" y="260500"/>
            <a:ext cx="4623758" cy="1252537"/>
          </a:xfrm>
        </p:spPr>
        <p:txBody>
          <a:bodyPr/>
          <a:lstStyle/>
          <a:p>
            <a:r>
              <a:rPr lang="en-US" dirty="0" smtClean="0">
                <a:effectLst>
                  <a:outerShdw blurRad="38100" dist="38100" dir="2700000" algn="tl">
                    <a:srgbClr val="000000">
                      <a:alpha val="43137"/>
                    </a:srgbClr>
                  </a:outerShdw>
                </a:effectLst>
              </a:rPr>
              <a:t>Screenshots…</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848044" y="2208362"/>
            <a:ext cx="6780364" cy="3994030"/>
          </a:xfrm>
        </p:spPr>
        <p:txBody>
          <a:bodyPr/>
          <a:lstStyle/>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Home Page</a:t>
            </a:r>
          </a:p>
          <a:p>
            <a:pPr marL="0" indent="0" algn="just">
              <a:buNone/>
            </a:pPr>
            <a:r>
              <a:rPr lang="en-IN" sz="2200" dirty="0"/>
              <a:t>	</a:t>
            </a:r>
            <a:r>
              <a:rPr lang="en-IN" sz="2200" dirty="0" smtClean="0">
                <a:solidFill>
                  <a:schemeClr val="tx1"/>
                </a:solidFill>
              </a:rPr>
              <a:t>When a User Login is Successful this Interface will appear. User can type the message here and can also select the contact required to send message.      User can send an Audio message by clicking on the </a:t>
            </a:r>
            <a:r>
              <a:rPr lang="en-IN" sz="2200" b="1" dirty="0" smtClean="0">
                <a:solidFill>
                  <a:schemeClr val="tx1"/>
                </a:solidFill>
              </a:rPr>
              <a:t>Mic. </a:t>
            </a:r>
            <a:r>
              <a:rPr lang="en-IN" sz="2200" dirty="0" smtClean="0">
                <a:solidFill>
                  <a:schemeClr val="tx1"/>
                </a:solidFill>
              </a:rPr>
              <a:t>  </a:t>
            </a:r>
          </a:p>
          <a:p>
            <a:pPr marL="0" indent="0">
              <a:buNone/>
            </a:pPr>
            <a:endParaRPr lang="en-IN" sz="2200" dirty="0" smtClean="0">
              <a:solidFill>
                <a:schemeClr val="tx1"/>
              </a:solidFill>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bwMode="auto">
          <a:xfrm>
            <a:off x="1259750" y="1090807"/>
            <a:ext cx="2906807" cy="5167658"/>
          </a:xfrm>
          <a:prstGeom prst="rect">
            <a:avLst/>
          </a:prstGeom>
          <a:noFill/>
          <a:ln>
            <a:noFill/>
          </a:ln>
        </p:spPr>
      </p:pic>
    </p:spTree>
    <p:extLst>
      <p:ext uri="{BB962C8B-B14F-4D97-AF65-F5344CB8AC3E}">
        <p14:creationId xmlns:p14="http://schemas.microsoft.com/office/powerpoint/2010/main" val="127075023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47449" y="260500"/>
            <a:ext cx="4623758" cy="1252537"/>
          </a:xfrm>
        </p:spPr>
        <p:txBody>
          <a:bodyPr/>
          <a:lstStyle/>
          <a:p>
            <a:r>
              <a:rPr lang="en-US" dirty="0" smtClean="0">
                <a:effectLst>
                  <a:outerShdw blurRad="38100" dist="38100" dir="2700000" algn="tl">
                    <a:srgbClr val="000000">
                      <a:alpha val="43137"/>
                    </a:srgbClr>
                  </a:outerShdw>
                </a:effectLst>
              </a:rPr>
              <a:t>Screenshots…</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848044" y="2208362"/>
            <a:ext cx="6780364" cy="3994030"/>
          </a:xfrm>
        </p:spPr>
        <p:txBody>
          <a:bodyPr/>
          <a:lstStyle/>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Speech Response</a:t>
            </a:r>
          </a:p>
          <a:p>
            <a:pPr marL="0" indent="0" algn="just">
              <a:buNone/>
            </a:pPr>
            <a:r>
              <a:rPr lang="en-IN" sz="2200" dirty="0"/>
              <a:t>	</a:t>
            </a:r>
            <a:r>
              <a:rPr lang="en-IN" sz="2200" dirty="0" smtClean="0">
                <a:solidFill>
                  <a:schemeClr val="tx1"/>
                </a:solidFill>
              </a:rPr>
              <a:t>This Interface is also be called as </a:t>
            </a:r>
            <a:r>
              <a:rPr lang="en-IN" sz="2200" b="1" dirty="0" smtClean="0">
                <a:solidFill>
                  <a:schemeClr val="tx1"/>
                </a:solidFill>
              </a:rPr>
              <a:t>“SIGN LEARN”. </a:t>
            </a:r>
            <a:r>
              <a:rPr lang="en-IN" sz="2200" dirty="0" smtClean="0">
                <a:solidFill>
                  <a:schemeClr val="tx1"/>
                </a:solidFill>
              </a:rPr>
              <a:t>It helps the User to understand the meanings of Keys in Sign Language Symbols of the ASL Keyboard. For the better Understanding and to avoid confusion to User the Sign Keys in Keyboard are aligned same as in  English Alphabetic Keyboard (</a:t>
            </a:r>
            <a:r>
              <a:rPr lang="en-IN" sz="2200" b="1" dirty="0" smtClean="0">
                <a:solidFill>
                  <a:schemeClr val="tx1"/>
                </a:solidFill>
              </a:rPr>
              <a:t>QWERTY</a:t>
            </a:r>
            <a:r>
              <a:rPr lang="en-IN" sz="2200" dirty="0" smtClean="0">
                <a:solidFill>
                  <a:schemeClr val="tx1"/>
                </a:solidFill>
              </a:rPr>
              <a:t> Keyboard).</a:t>
            </a:r>
            <a:endParaRPr lang="en-IN" sz="2200" b="1" dirty="0" smtClean="0">
              <a:solidFill>
                <a:schemeClr val="tx1"/>
              </a:solidFill>
            </a:endParaRPr>
          </a:p>
          <a:p>
            <a:pPr marL="0" indent="0">
              <a:buNone/>
            </a:pPr>
            <a:endParaRPr lang="en-IN" sz="2200" dirty="0" smtClean="0">
              <a:solidFill>
                <a:schemeClr val="tx1"/>
              </a:solidFill>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bwMode="auto">
          <a:xfrm>
            <a:off x="1259750" y="1090808"/>
            <a:ext cx="2906807" cy="5167656"/>
          </a:xfrm>
          <a:prstGeom prst="rect">
            <a:avLst/>
          </a:prstGeom>
          <a:noFill/>
          <a:ln>
            <a:noFill/>
          </a:ln>
        </p:spPr>
      </p:pic>
    </p:spTree>
    <p:extLst>
      <p:ext uri="{BB962C8B-B14F-4D97-AF65-F5344CB8AC3E}">
        <p14:creationId xmlns:p14="http://schemas.microsoft.com/office/powerpoint/2010/main" val="3353765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47449" y="260500"/>
            <a:ext cx="4623758" cy="1252537"/>
          </a:xfrm>
        </p:spPr>
        <p:txBody>
          <a:bodyPr/>
          <a:lstStyle/>
          <a:p>
            <a:r>
              <a:rPr lang="en-US" dirty="0" smtClean="0">
                <a:effectLst>
                  <a:outerShdw blurRad="38100" dist="38100" dir="2700000" algn="tl">
                    <a:srgbClr val="000000">
                      <a:alpha val="43137"/>
                    </a:srgbClr>
                  </a:outerShdw>
                </a:effectLst>
              </a:rPr>
              <a:t>Screenshots…</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848044" y="2208362"/>
            <a:ext cx="6840748" cy="3994030"/>
          </a:xfrm>
        </p:spPr>
        <p:txBody>
          <a:bodyPr/>
          <a:lstStyle/>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SMS Inbox</a:t>
            </a:r>
          </a:p>
          <a:p>
            <a:pPr marL="0" indent="0" algn="just">
              <a:buNone/>
            </a:pPr>
            <a:r>
              <a:rPr lang="en-IN" sz="2200" dirty="0"/>
              <a:t>	</a:t>
            </a:r>
            <a:r>
              <a:rPr lang="en-IN" sz="2200" dirty="0" smtClean="0">
                <a:solidFill>
                  <a:schemeClr val="tx1"/>
                </a:solidFill>
              </a:rPr>
              <a:t>User can see all the older messages here. List of all the messages appear and will be able to read by User. It contains all of Chat data sent and Received by User. </a:t>
            </a:r>
          </a:p>
          <a:p>
            <a:pPr marL="0" indent="0">
              <a:buNone/>
            </a:pPr>
            <a:endParaRPr lang="en-IN" sz="2200" dirty="0" smtClean="0">
              <a:solidFill>
                <a:schemeClr val="tx1"/>
              </a:solidFill>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bwMode="auto">
          <a:xfrm>
            <a:off x="1259750" y="1090808"/>
            <a:ext cx="2906807" cy="5167656"/>
          </a:xfrm>
          <a:prstGeom prst="rect">
            <a:avLst/>
          </a:prstGeom>
          <a:noFill/>
          <a:ln>
            <a:noFill/>
          </a:ln>
        </p:spPr>
      </p:pic>
    </p:spTree>
    <p:extLst>
      <p:ext uri="{BB962C8B-B14F-4D97-AF65-F5344CB8AC3E}">
        <p14:creationId xmlns:p14="http://schemas.microsoft.com/office/powerpoint/2010/main" val="53091933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7" y="2501660"/>
            <a:ext cx="9439107" cy="3467819"/>
          </a:xfrm>
        </p:spPr>
        <p:txBody>
          <a:bodyPr>
            <a:normAutofit fontScale="92500"/>
          </a:bodyPr>
          <a:lstStyle/>
          <a:p>
            <a:pPr lvl="0" algn="just">
              <a:buFont typeface="Wingdings" pitchFamily="2" charset="2"/>
              <a:buChar char="§"/>
            </a:pPr>
            <a:r>
              <a:rPr lang="en-IN" dirty="0">
                <a:solidFill>
                  <a:schemeClr val="tx1"/>
                </a:solidFill>
              </a:rPr>
              <a:t>By using this application deaf person can easily interact with normal person anywhere, and he can also use this application for mobile sign </a:t>
            </a:r>
            <a:r>
              <a:rPr lang="en-IN" dirty="0" smtClean="0">
                <a:solidFill>
                  <a:schemeClr val="tx1"/>
                </a:solidFill>
              </a:rPr>
              <a:t>translation.</a:t>
            </a:r>
          </a:p>
          <a:p>
            <a:pPr>
              <a:buFont typeface="Wingdings" pitchFamily="2" charset="2"/>
              <a:buChar char="§"/>
            </a:pPr>
            <a:r>
              <a:rPr lang="en-IN" dirty="0">
                <a:solidFill>
                  <a:schemeClr val="tx1"/>
                </a:solidFill>
              </a:rPr>
              <a:t>In future important journals include </a:t>
            </a:r>
            <a:r>
              <a:rPr lang="en-IN" dirty="0" err="1">
                <a:solidFill>
                  <a:schemeClr val="tx1"/>
                </a:solidFill>
              </a:rPr>
              <a:t>Mimix</a:t>
            </a:r>
            <a:r>
              <a:rPr lang="en-IN" dirty="0">
                <a:solidFill>
                  <a:schemeClr val="tx1"/>
                </a:solidFill>
              </a:rPr>
              <a:t>, Outfit – 7, VRS on speech </a:t>
            </a:r>
            <a:r>
              <a:rPr lang="en-IN" dirty="0" smtClean="0">
                <a:solidFill>
                  <a:schemeClr val="tx1"/>
                </a:solidFill>
              </a:rPr>
              <a:t>and Audio </a:t>
            </a:r>
            <a:r>
              <a:rPr lang="en-IN" dirty="0">
                <a:solidFill>
                  <a:schemeClr val="tx1"/>
                </a:solidFill>
              </a:rPr>
              <a:t>processing, computer speech and language. It involves both speech recognition and translation </a:t>
            </a:r>
            <a:r>
              <a:rPr lang="en-IN" dirty="0" smtClean="0">
                <a:solidFill>
                  <a:schemeClr val="tx1"/>
                </a:solidFill>
              </a:rPr>
              <a:t>components.</a:t>
            </a:r>
            <a:r>
              <a:rPr lang="en-IN" dirty="0">
                <a:solidFill>
                  <a:schemeClr val="tx1"/>
                </a:solidFill>
              </a:rPr>
              <a:t> </a:t>
            </a:r>
            <a:endParaRPr lang="en-IN" dirty="0" smtClean="0">
              <a:solidFill>
                <a:schemeClr val="tx1"/>
              </a:solidFill>
            </a:endParaRPr>
          </a:p>
          <a:p>
            <a:pPr>
              <a:buFont typeface="Wingdings" pitchFamily="2" charset="2"/>
              <a:buChar char="§"/>
            </a:pPr>
            <a:r>
              <a:rPr lang="en-IN" dirty="0" smtClean="0">
                <a:solidFill>
                  <a:schemeClr val="tx1"/>
                </a:solidFill>
              </a:rPr>
              <a:t>It </a:t>
            </a:r>
            <a:r>
              <a:rPr lang="en-IN" dirty="0">
                <a:solidFill>
                  <a:schemeClr val="tx1"/>
                </a:solidFill>
              </a:rPr>
              <a:t>also includes the following special </a:t>
            </a:r>
            <a:r>
              <a:rPr lang="en-IN" dirty="0" smtClean="0">
                <a:solidFill>
                  <a:schemeClr val="tx1"/>
                </a:solidFill>
              </a:rPr>
              <a:t>criteria:</a:t>
            </a:r>
          </a:p>
          <a:p>
            <a:pPr lvl="2">
              <a:buFont typeface="Wingdings" pitchFamily="2" charset="2"/>
              <a:buChar char="§"/>
            </a:pPr>
            <a:r>
              <a:rPr lang="en-IN" sz="2200" dirty="0" smtClean="0">
                <a:solidFill>
                  <a:schemeClr val="tx1"/>
                </a:solidFill>
              </a:rPr>
              <a:t>Automatic </a:t>
            </a:r>
            <a:r>
              <a:rPr lang="en-IN" sz="2200" dirty="0">
                <a:solidFill>
                  <a:schemeClr val="tx1"/>
                </a:solidFill>
              </a:rPr>
              <a:t>Translation</a:t>
            </a:r>
          </a:p>
          <a:p>
            <a:pPr lvl="2">
              <a:buFont typeface="Wingdings" pitchFamily="2" charset="2"/>
              <a:buChar char="§"/>
            </a:pPr>
            <a:r>
              <a:rPr lang="en-IN" sz="2200" dirty="0" smtClean="0">
                <a:solidFill>
                  <a:schemeClr val="tx1"/>
                </a:solidFill>
              </a:rPr>
              <a:t>Automotive </a:t>
            </a:r>
            <a:r>
              <a:rPr lang="en-IN" sz="2200" dirty="0">
                <a:solidFill>
                  <a:schemeClr val="tx1"/>
                </a:solidFill>
              </a:rPr>
              <a:t>Speech Recognition</a:t>
            </a:r>
          </a:p>
          <a:p>
            <a:pPr lvl="2">
              <a:buFont typeface="Wingdings" pitchFamily="2" charset="2"/>
              <a:buChar char="§"/>
            </a:pPr>
            <a:r>
              <a:rPr lang="en-IN" sz="2200" dirty="0" smtClean="0">
                <a:solidFill>
                  <a:schemeClr val="tx1"/>
                </a:solidFill>
              </a:rPr>
              <a:t>Speech-to-Sign </a:t>
            </a:r>
            <a:r>
              <a:rPr lang="en-IN" sz="2200" dirty="0">
                <a:solidFill>
                  <a:schemeClr val="tx1"/>
                </a:solidFill>
              </a:rPr>
              <a:t>Transmission</a:t>
            </a:r>
          </a:p>
        </p:txBody>
      </p:sp>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Conclusion</a:t>
            </a:r>
            <a:endParaRPr lang="en-US"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6" y="2501660"/>
            <a:ext cx="10310375" cy="3579963"/>
          </a:xfrm>
        </p:spPr>
        <p:txBody>
          <a:bodyPr>
            <a:normAutofit/>
          </a:bodyPr>
          <a:lstStyle/>
          <a:p>
            <a:pPr algn="just">
              <a:buFont typeface="Wingdings" pitchFamily="2" charset="2"/>
              <a:buChar char="§"/>
            </a:pPr>
            <a:r>
              <a:rPr lang="en-IN" sz="2000" dirty="0" err="1">
                <a:solidFill>
                  <a:schemeClr val="tx1"/>
                </a:solidFill>
              </a:rPr>
              <a:t>Raghavendhar</a:t>
            </a:r>
            <a:r>
              <a:rPr lang="en-IN" sz="2000" dirty="0">
                <a:solidFill>
                  <a:schemeClr val="tx1"/>
                </a:solidFill>
              </a:rPr>
              <a:t> </a:t>
            </a:r>
            <a:r>
              <a:rPr lang="en-IN" sz="2000" dirty="0" err="1" smtClean="0">
                <a:solidFill>
                  <a:schemeClr val="tx1"/>
                </a:solidFill>
              </a:rPr>
              <a:t>Reddy.B</a:t>
            </a:r>
            <a:r>
              <a:rPr lang="en-IN" sz="2000" dirty="0" smtClean="0">
                <a:solidFill>
                  <a:schemeClr val="tx1"/>
                </a:solidFill>
              </a:rPr>
              <a:t>, </a:t>
            </a:r>
            <a:r>
              <a:rPr lang="en-IN" sz="2000" dirty="0">
                <a:solidFill>
                  <a:schemeClr val="tx1"/>
                </a:solidFill>
              </a:rPr>
              <a:t>“</a:t>
            </a:r>
            <a:r>
              <a:rPr lang="en-IN" sz="2000" b="1" dirty="0">
                <a:solidFill>
                  <a:schemeClr val="tx1"/>
                </a:solidFill>
              </a:rPr>
              <a:t>Speech to Text Conversion using Android Platform</a:t>
            </a:r>
            <a:r>
              <a:rPr lang="en-IN" sz="2000" dirty="0" smtClean="0">
                <a:solidFill>
                  <a:schemeClr val="tx1"/>
                </a:solidFill>
              </a:rPr>
              <a:t>” International</a:t>
            </a:r>
          </a:p>
          <a:p>
            <a:pPr marL="0" indent="0" algn="just">
              <a:buNone/>
            </a:pPr>
            <a:r>
              <a:rPr lang="en-IN" sz="2000" dirty="0">
                <a:solidFill>
                  <a:schemeClr val="tx1"/>
                </a:solidFill>
              </a:rPr>
              <a:t> </a:t>
            </a:r>
            <a:r>
              <a:rPr lang="en-IN" sz="2000" dirty="0" smtClean="0">
                <a:solidFill>
                  <a:schemeClr val="tx1"/>
                </a:solidFill>
              </a:rPr>
              <a:t>    Journal </a:t>
            </a:r>
            <a:r>
              <a:rPr lang="en-IN" sz="2000" dirty="0">
                <a:solidFill>
                  <a:schemeClr val="tx1"/>
                </a:solidFill>
              </a:rPr>
              <a:t>of Engineering Research and Applications (IJERA) </a:t>
            </a:r>
            <a:r>
              <a:rPr lang="en-IN" sz="2000" dirty="0" smtClean="0">
                <a:solidFill>
                  <a:schemeClr val="tx1"/>
                </a:solidFill>
                <a:latin typeface="Arial" pitchFamily="34" charset="0"/>
                <a:cs typeface="Arial" pitchFamily="34" charset="0"/>
              </a:rPr>
              <a:t>Vol.</a:t>
            </a:r>
            <a:r>
              <a:rPr lang="en-IN" sz="1800" dirty="0">
                <a:solidFill>
                  <a:schemeClr val="tx1"/>
                </a:solidFill>
                <a:latin typeface="Arial" pitchFamily="34" charset="0"/>
                <a:cs typeface="Arial" pitchFamily="34" charset="0"/>
              </a:rPr>
              <a:t>3</a:t>
            </a:r>
            <a:r>
              <a:rPr lang="en-IN" sz="2000" dirty="0" smtClean="0">
                <a:solidFill>
                  <a:schemeClr val="tx1"/>
                </a:solidFill>
                <a:latin typeface="Arial" pitchFamily="34" charset="0"/>
                <a:cs typeface="Arial" pitchFamily="34" charset="0"/>
              </a:rPr>
              <a:t> </a:t>
            </a:r>
            <a:r>
              <a:rPr lang="en-IN" sz="2000" dirty="0">
                <a:solidFill>
                  <a:schemeClr val="tx1"/>
                </a:solidFill>
                <a:latin typeface="Arial" pitchFamily="34" charset="0"/>
                <a:cs typeface="Arial" pitchFamily="34" charset="0"/>
              </a:rPr>
              <a:t>January </a:t>
            </a:r>
            <a:r>
              <a:rPr lang="en-IN" sz="2000" dirty="0" smtClean="0">
                <a:solidFill>
                  <a:schemeClr val="tx1"/>
                </a:solidFill>
                <a:latin typeface="Arial" pitchFamily="34" charset="0"/>
                <a:cs typeface="Arial" pitchFamily="34" charset="0"/>
              </a:rPr>
              <a:t>- February </a:t>
            </a:r>
            <a:r>
              <a:rPr lang="en-IN" sz="1800" dirty="0" smtClean="0">
                <a:solidFill>
                  <a:schemeClr val="tx1"/>
                </a:solidFill>
                <a:latin typeface="Arial" pitchFamily="34" charset="0"/>
                <a:cs typeface="Arial" pitchFamily="34" charset="0"/>
              </a:rPr>
              <a:t>2013</a:t>
            </a:r>
            <a:r>
              <a:rPr lang="en-IN" sz="2000" dirty="0" smtClean="0">
                <a:solidFill>
                  <a:schemeClr val="tx1"/>
                </a:solidFill>
              </a:rPr>
              <a:t>.</a:t>
            </a:r>
            <a:endParaRPr lang="en-IN" sz="2000" dirty="0">
              <a:solidFill>
                <a:schemeClr val="tx1"/>
              </a:solidFill>
            </a:endParaRPr>
          </a:p>
          <a:p>
            <a:pPr algn="just">
              <a:buFont typeface="Wingdings" pitchFamily="2" charset="2"/>
              <a:buChar char="§"/>
            </a:pPr>
            <a:r>
              <a:rPr lang="en-IN" sz="2000" dirty="0" err="1" smtClean="0">
                <a:solidFill>
                  <a:schemeClr val="tx1"/>
                </a:solidFill>
              </a:rPr>
              <a:t>Sangeetha.K</a:t>
            </a:r>
            <a:r>
              <a:rPr lang="en-IN" sz="2000" dirty="0" smtClean="0">
                <a:solidFill>
                  <a:schemeClr val="tx1"/>
                </a:solidFill>
              </a:rPr>
              <a:t>, </a:t>
            </a:r>
            <a:r>
              <a:rPr lang="en-IN" sz="2000" dirty="0">
                <a:solidFill>
                  <a:schemeClr val="tx1"/>
                </a:solidFill>
              </a:rPr>
              <a:t>“</a:t>
            </a:r>
            <a:r>
              <a:rPr lang="en-IN" sz="2000" b="1" dirty="0" smtClean="0">
                <a:solidFill>
                  <a:schemeClr val="tx1"/>
                </a:solidFill>
              </a:rPr>
              <a:t>Gesture Detection </a:t>
            </a:r>
            <a:r>
              <a:rPr lang="en-IN" sz="2000" b="1" dirty="0">
                <a:solidFill>
                  <a:schemeClr val="tx1"/>
                </a:solidFill>
              </a:rPr>
              <a:t>for Deaf and Dumb People</a:t>
            </a:r>
            <a:r>
              <a:rPr lang="en-IN" sz="2000" dirty="0">
                <a:solidFill>
                  <a:schemeClr val="tx1"/>
                </a:solidFill>
              </a:rPr>
              <a:t>” International Journal of Development Research </a:t>
            </a:r>
            <a:r>
              <a:rPr lang="en-IN" sz="2000" dirty="0" smtClean="0">
                <a:solidFill>
                  <a:schemeClr val="tx1"/>
                </a:solidFill>
                <a:latin typeface="Arial" pitchFamily="34" charset="0"/>
                <a:cs typeface="Arial" pitchFamily="34" charset="0"/>
              </a:rPr>
              <a:t>Vol.</a:t>
            </a:r>
            <a:r>
              <a:rPr lang="en-IN" sz="1800" dirty="0" smtClean="0">
                <a:solidFill>
                  <a:schemeClr val="tx1"/>
                </a:solidFill>
                <a:latin typeface="Arial" pitchFamily="34" charset="0"/>
                <a:cs typeface="Arial" pitchFamily="34" charset="0"/>
              </a:rPr>
              <a:t>4 </a:t>
            </a:r>
            <a:r>
              <a:rPr lang="en-IN" sz="2000" dirty="0" smtClean="0">
                <a:solidFill>
                  <a:schemeClr val="tx1"/>
                </a:solidFill>
                <a:latin typeface="Arial" pitchFamily="34" charset="0"/>
                <a:cs typeface="Arial" pitchFamily="34" charset="0"/>
              </a:rPr>
              <a:t>March</a:t>
            </a:r>
            <a:r>
              <a:rPr lang="en-IN" sz="1800" dirty="0" smtClean="0">
                <a:solidFill>
                  <a:schemeClr val="tx1"/>
                </a:solidFill>
                <a:latin typeface="Arial" pitchFamily="34" charset="0"/>
                <a:cs typeface="Arial" pitchFamily="34" charset="0"/>
              </a:rPr>
              <a:t> </a:t>
            </a:r>
            <a:r>
              <a:rPr lang="en-IN" sz="1800" dirty="0">
                <a:solidFill>
                  <a:schemeClr val="tx1"/>
                </a:solidFill>
                <a:latin typeface="Arial" pitchFamily="34" charset="0"/>
                <a:cs typeface="Arial" pitchFamily="34" charset="0"/>
              </a:rPr>
              <a:t>2014</a:t>
            </a:r>
            <a:r>
              <a:rPr lang="en-IN" dirty="0" smtClean="0">
                <a:solidFill>
                  <a:schemeClr val="tx1"/>
                </a:solidFill>
              </a:rPr>
              <a:t>.</a:t>
            </a:r>
          </a:p>
          <a:p>
            <a:pPr algn="just">
              <a:buFont typeface="Wingdings" pitchFamily="2" charset="2"/>
              <a:buChar char="§"/>
            </a:pPr>
            <a:r>
              <a:rPr lang="en-IN" sz="2000" dirty="0" err="1" smtClean="0">
                <a:solidFill>
                  <a:schemeClr val="tx1"/>
                </a:solidFill>
              </a:rPr>
              <a:t>Sinora</a:t>
            </a:r>
            <a:r>
              <a:rPr lang="en-IN" sz="2000" dirty="0" err="1">
                <a:solidFill>
                  <a:schemeClr val="tx1"/>
                </a:solidFill>
              </a:rPr>
              <a:t>.</a:t>
            </a:r>
            <a:r>
              <a:rPr lang="en-IN" sz="2000" dirty="0" err="1" smtClean="0">
                <a:solidFill>
                  <a:schemeClr val="tx1"/>
                </a:solidFill>
              </a:rPr>
              <a:t>G</a:t>
            </a:r>
            <a:r>
              <a:rPr lang="en-IN" sz="2000" dirty="0" smtClean="0">
                <a:solidFill>
                  <a:schemeClr val="tx1"/>
                </a:solidFill>
              </a:rPr>
              <a:t>, </a:t>
            </a:r>
            <a:r>
              <a:rPr lang="en-IN" sz="2000" dirty="0">
                <a:solidFill>
                  <a:schemeClr val="tx1"/>
                </a:solidFill>
              </a:rPr>
              <a:t>“</a:t>
            </a:r>
            <a:r>
              <a:rPr lang="en-IN" sz="2000" b="1" dirty="0">
                <a:solidFill>
                  <a:schemeClr val="tx1"/>
                </a:solidFill>
              </a:rPr>
              <a:t>Android </a:t>
            </a:r>
            <a:r>
              <a:rPr lang="en-IN" sz="2000" b="1" dirty="0" smtClean="0">
                <a:solidFill>
                  <a:schemeClr val="tx1"/>
                </a:solidFill>
              </a:rPr>
              <a:t>App </a:t>
            </a:r>
            <a:r>
              <a:rPr lang="en-IN" sz="2000" b="1" dirty="0">
                <a:solidFill>
                  <a:schemeClr val="tx1"/>
                </a:solidFill>
              </a:rPr>
              <a:t>Using Speech Technology for Blind People </a:t>
            </a:r>
            <a:r>
              <a:rPr lang="en-IN" sz="2000" dirty="0" smtClean="0">
                <a:solidFill>
                  <a:schemeClr val="tx1"/>
                </a:solidFill>
              </a:rPr>
              <a:t>” </a:t>
            </a:r>
            <a:r>
              <a:rPr lang="en-IN" sz="2000" dirty="0">
                <a:solidFill>
                  <a:schemeClr val="tx1"/>
                </a:solidFill>
              </a:rPr>
              <a:t>International </a:t>
            </a:r>
            <a:r>
              <a:rPr lang="en-IN" sz="2000" dirty="0" smtClean="0">
                <a:solidFill>
                  <a:schemeClr val="tx1"/>
                </a:solidFill>
              </a:rPr>
              <a:t>Journal</a:t>
            </a:r>
          </a:p>
          <a:p>
            <a:pPr marL="0" indent="0" algn="just">
              <a:buNone/>
            </a:pPr>
            <a:r>
              <a:rPr lang="en-IN" sz="2000" dirty="0" smtClean="0">
                <a:solidFill>
                  <a:schemeClr val="tx1"/>
                </a:solidFill>
              </a:rPr>
              <a:t>     of </a:t>
            </a:r>
            <a:r>
              <a:rPr lang="en-IN" sz="2000" dirty="0">
                <a:solidFill>
                  <a:schemeClr val="tx1"/>
                </a:solidFill>
              </a:rPr>
              <a:t>Research in Computer and Communication </a:t>
            </a:r>
            <a:r>
              <a:rPr lang="en-IN" sz="2000" dirty="0" smtClean="0">
                <a:solidFill>
                  <a:schemeClr val="tx1"/>
                </a:solidFill>
              </a:rPr>
              <a:t>Technology  </a:t>
            </a:r>
            <a:r>
              <a:rPr lang="en-IN" sz="2000" dirty="0" err="1">
                <a:solidFill>
                  <a:schemeClr val="tx1"/>
                </a:solidFill>
                <a:latin typeface="Arial" pitchFamily="34" charset="0"/>
                <a:cs typeface="Arial" pitchFamily="34" charset="0"/>
              </a:rPr>
              <a:t>Vol</a:t>
            </a:r>
            <a:r>
              <a:rPr lang="en-IN" sz="2000" dirty="0">
                <a:solidFill>
                  <a:schemeClr val="tx1"/>
                </a:solidFill>
                <a:latin typeface="Arial" pitchFamily="34" charset="0"/>
                <a:cs typeface="Arial" pitchFamily="34" charset="0"/>
              </a:rPr>
              <a:t> </a:t>
            </a:r>
            <a:r>
              <a:rPr lang="en-IN" sz="1800" dirty="0" smtClean="0">
                <a:solidFill>
                  <a:schemeClr val="tx1"/>
                </a:solidFill>
                <a:latin typeface="Arial" pitchFamily="34" charset="0"/>
                <a:cs typeface="Arial" pitchFamily="34" charset="0"/>
              </a:rPr>
              <a:t>3</a:t>
            </a:r>
            <a:r>
              <a:rPr lang="en-IN" sz="2000" dirty="0" smtClean="0">
                <a:solidFill>
                  <a:schemeClr val="tx1"/>
                </a:solidFill>
                <a:latin typeface="Arial" pitchFamily="34" charset="0"/>
                <a:cs typeface="Arial" pitchFamily="34" charset="0"/>
              </a:rPr>
              <a:t> March </a:t>
            </a:r>
            <a:r>
              <a:rPr lang="en-IN" sz="1800" dirty="0" smtClean="0">
                <a:solidFill>
                  <a:schemeClr val="tx1"/>
                </a:solidFill>
                <a:latin typeface="Arial" pitchFamily="34" charset="0"/>
                <a:cs typeface="Arial" pitchFamily="34" charset="0"/>
              </a:rPr>
              <a:t>2014.</a:t>
            </a:r>
            <a:endParaRPr lang="en-IN" sz="2000" dirty="0">
              <a:solidFill>
                <a:schemeClr val="tx1"/>
              </a:solidFill>
              <a:latin typeface="Arial" pitchFamily="34" charset="0"/>
              <a:cs typeface="Arial" pitchFamily="34" charset="0"/>
            </a:endParaRPr>
          </a:p>
          <a:p>
            <a:pPr algn="just">
              <a:buFont typeface="Wingdings" pitchFamily="2" charset="2"/>
              <a:buChar char="§"/>
            </a:pPr>
            <a:r>
              <a:rPr lang="en-IN" sz="2000" dirty="0">
                <a:solidFill>
                  <a:schemeClr val="bg2">
                    <a:lumMod val="50000"/>
                  </a:schemeClr>
                </a:solidFill>
              </a:rPr>
              <a:t>http//</a:t>
            </a:r>
            <a:r>
              <a:rPr lang="en-IN" sz="2000" dirty="0" smtClean="0">
                <a:solidFill>
                  <a:schemeClr val="bg2">
                    <a:lumMod val="50000"/>
                  </a:schemeClr>
                </a:solidFill>
              </a:rPr>
              <a:t>educationportal.com/articles/Sign_Language_Interpreter_Job_Description_Duties_and_Requirements.html</a:t>
            </a:r>
          </a:p>
          <a:p>
            <a:pPr algn="just">
              <a:buFont typeface="Wingdings" pitchFamily="2" charset="2"/>
              <a:buChar char="§"/>
            </a:pPr>
            <a:r>
              <a:rPr lang="en-IN" sz="2000" dirty="0">
                <a:solidFill>
                  <a:schemeClr val="bg2">
                    <a:lumMod val="50000"/>
                  </a:schemeClr>
                </a:solidFill>
              </a:rPr>
              <a:t>https//play.google.com/store/apps/</a:t>
            </a:r>
            <a:r>
              <a:rPr lang="en-IN" sz="2000" dirty="0" err="1">
                <a:solidFill>
                  <a:schemeClr val="bg2">
                    <a:lumMod val="50000"/>
                  </a:schemeClr>
                </a:solidFill>
              </a:rPr>
              <a:t>details?id</a:t>
            </a:r>
            <a:r>
              <a:rPr lang="en-IN" sz="2000" dirty="0">
                <a:solidFill>
                  <a:schemeClr val="bg2">
                    <a:lumMod val="50000"/>
                  </a:schemeClr>
                </a:solidFill>
              </a:rPr>
              <a:t>=</a:t>
            </a:r>
            <a:r>
              <a:rPr lang="en-IN" sz="2000" dirty="0" err="1">
                <a:solidFill>
                  <a:schemeClr val="bg2">
                    <a:lumMod val="50000"/>
                  </a:schemeClr>
                </a:solidFill>
              </a:rPr>
              <a:t>me.mimix.roid&amp;hl</a:t>
            </a:r>
            <a:r>
              <a:rPr lang="en-IN" sz="2000" dirty="0">
                <a:solidFill>
                  <a:schemeClr val="bg2">
                    <a:lumMod val="50000"/>
                  </a:schemeClr>
                </a:solidFill>
              </a:rPr>
              <a:t>=en</a:t>
            </a:r>
          </a:p>
          <a:p>
            <a:pPr algn="just">
              <a:buFont typeface="Wingdings" pitchFamily="2" charset="2"/>
              <a:buChar char="§"/>
            </a:pPr>
            <a:endParaRPr lang="en-IN" sz="2000" dirty="0"/>
          </a:p>
          <a:p>
            <a:pPr algn="just">
              <a:buFont typeface="Wingdings" pitchFamily="2" charset="2"/>
              <a:buChar char="§"/>
            </a:pPr>
            <a:endParaRPr lang="en-IN" sz="2200" dirty="0"/>
          </a:p>
        </p:txBody>
      </p:sp>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References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4661353"/>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thank you">
            <a:extLst>
              <a:ext uri="{FF2B5EF4-FFF2-40B4-BE49-F238E27FC236}">
                <a16:creationId xmlns="" xmlns:a16="http://schemas.microsoft.com/office/drawing/2014/main" id="{DDF124AD-6000-4F2F-AA55-BCAA42E96A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19" y="1613139"/>
            <a:ext cx="11662913" cy="46158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21455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62757" y="2087592"/>
            <a:ext cx="9877777" cy="4038571"/>
          </a:xfrm>
        </p:spPr>
        <p:txBody>
          <a:bodyPr/>
          <a:lstStyle/>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Abstract</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Introduction</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Features of Project</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Literature </a:t>
            </a:r>
            <a:r>
              <a:rPr lang="en-IN" b="1" dirty="0" smtClean="0">
                <a:solidFill>
                  <a:schemeClr val="tx1"/>
                </a:solidFill>
                <a:effectLst>
                  <a:outerShdw blurRad="38100" dist="38100" dir="2700000" algn="tl">
                    <a:srgbClr val="000000">
                      <a:alpha val="43137"/>
                    </a:srgbClr>
                  </a:outerShdw>
                </a:effectLst>
              </a:rPr>
              <a:t>Survey</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Project Flow Diagram</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Modules</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Screenshots</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Conclusion</a:t>
            </a:r>
          </a:p>
          <a:p>
            <a:pPr>
              <a:buFont typeface="Wingdings" pitchFamily="2" charset="2"/>
              <a:buChar char="§"/>
            </a:pPr>
            <a:r>
              <a:rPr lang="en-IN" b="1" dirty="0" smtClean="0">
                <a:solidFill>
                  <a:schemeClr val="tx1"/>
                </a:solidFill>
                <a:effectLst>
                  <a:outerShdw blurRad="38100" dist="38100" dir="2700000" algn="tl">
                    <a:srgbClr val="000000">
                      <a:alpha val="43137"/>
                    </a:srgbClr>
                  </a:outerShdw>
                </a:effectLst>
              </a:rPr>
              <a:t>References</a:t>
            </a:r>
            <a:endParaRPr lang="en-IN" b="1" dirty="0" smtClean="0">
              <a:solidFill>
                <a:schemeClr val="tx1"/>
              </a:solidFill>
              <a:effectLst>
                <a:outerShdw blurRad="38100" dist="38100" dir="2700000" algn="tl">
                  <a:srgbClr val="000000">
                    <a:alpha val="43137"/>
                  </a:srgbClr>
                </a:outerShdw>
              </a:effectLst>
            </a:endParaRPr>
          </a:p>
          <a:p>
            <a:pPr>
              <a:buFont typeface="Wingdings" pitchFamily="2" charset="2"/>
              <a:buChar char="§"/>
            </a:pPr>
            <a:endParaRPr lang="en-IN" b="1" dirty="0" smtClean="0">
              <a:solidFill>
                <a:schemeClr val="tx1"/>
              </a:solidFill>
            </a:endParaRPr>
          </a:p>
          <a:p>
            <a:pPr>
              <a:buFont typeface="Wingdings" pitchFamily="2" charset="2"/>
              <a:buChar char="§"/>
            </a:pPr>
            <a:endParaRPr lang="en-IN" b="1" dirty="0">
              <a:solidFill>
                <a:schemeClr val="tx1"/>
              </a:solidFill>
            </a:endParaRPr>
          </a:p>
          <a:p>
            <a:pPr>
              <a:buFont typeface="Wingdings" pitchFamily="2" charset="2"/>
              <a:buChar char="§"/>
            </a:pPr>
            <a:endParaRPr lang="en-IN" b="1" dirty="0">
              <a:solidFill>
                <a:schemeClr val="tx1"/>
              </a:solidFill>
            </a:endParaRPr>
          </a:p>
        </p:txBody>
      </p:sp>
      <p:sp>
        <p:nvSpPr>
          <p:cNvPr id="3" name="Title 2"/>
          <p:cNvSpPr>
            <a:spLocks noGrp="1"/>
          </p:cNvSpPr>
          <p:nvPr>
            <p:ph type="title"/>
          </p:nvPr>
        </p:nvSpPr>
        <p:spPr/>
        <p:txBody>
          <a:bodyPr/>
          <a:lstStyle/>
          <a:p>
            <a:r>
              <a:rPr lang="en-IN" dirty="0" smtClean="0">
                <a:effectLst>
                  <a:outerShdw blurRad="38100" dist="38100" dir="2700000" algn="tl">
                    <a:srgbClr val="000000">
                      <a:alpha val="43137"/>
                    </a:srgbClr>
                  </a:outerShdw>
                </a:effectLst>
              </a:rPr>
              <a:t>Presentation Outline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57307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0FFFE8F-FF99-46A8-BF47-8994F1FBFD02}"/>
              </a:ext>
            </a:extLst>
          </p:cNvPr>
          <p:cNvSpPr>
            <a:spLocks noGrp="1"/>
          </p:cNvSpPr>
          <p:nvPr>
            <p:ph idx="1"/>
          </p:nvPr>
        </p:nvSpPr>
        <p:spPr>
          <a:xfrm>
            <a:off x="1116467" y="2622430"/>
            <a:ext cx="9925344" cy="3976778"/>
          </a:xfrm>
        </p:spPr>
        <p:txBody>
          <a:bodyPr>
            <a:normAutofit/>
          </a:bodyPr>
          <a:lstStyle/>
          <a:p>
            <a:pPr algn="just">
              <a:buFont typeface="Wingdings" pitchFamily="2" charset="2"/>
              <a:buChar char="§"/>
            </a:pPr>
            <a:r>
              <a:rPr lang="en-IN" sz="2200" dirty="0">
                <a:solidFill>
                  <a:schemeClr val="tx1"/>
                </a:solidFill>
              </a:rPr>
              <a:t>Communication plays </a:t>
            </a:r>
            <a:r>
              <a:rPr lang="en-IN" sz="2200" dirty="0" smtClean="0">
                <a:solidFill>
                  <a:schemeClr val="tx1"/>
                </a:solidFill>
              </a:rPr>
              <a:t>a very important </a:t>
            </a:r>
            <a:r>
              <a:rPr lang="en-IN" sz="2200" dirty="0">
                <a:solidFill>
                  <a:schemeClr val="tx1"/>
                </a:solidFill>
              </a:rPr>
              <a:t>role </a:t>
            </a:r>
            <a:r>
              <a:rPr lang="en-IN" sz="2200" dirty="0" smtClean="0">
                <a:solidFill>
                  <a:schemeClr val="tx1"/>
                </a:solidFill>
              </a:rPr>
              <a:t>in day to day life of </a:t>
            </a:r>
            <a:r>
              <a:rPr lang="en-IN" sz="2200" dirty="0">
                <a:solidFill>
                  <a:schemeClr val="tx1"/>
                </a:solidFill>
              </a:rPr>
              <a:t>H</a:t>
            </a:r>
            <a:r>
              <a:rPr lang="en-IN" sz="2200" dirty="0" smtClean="0">
                <a:solidFill>
                  <a:schemeClr val="tx1"/>
                </a:solidFill>
              </a:rPr>
              <a:t>uman </a:t>
            </a:r>
            <a:r>
              <a:rPr lang="en-IN" sz="2200" dirty="0">
                <a:solidFill>
                  <a:schemeClr val="tx1"/>
                </a:solidFill>
              </a:rPr>
              <a:t>B</a:t>
            </a:r>
            <a:r>
              <a:rPr lang="en-IN" sz="2200" dirty="0" smtClean="0">
                <a:solidFill>
                  <a:schemeClr val="tx1"/>
                </a:solidFill>
              </a:rPr>
              <a:t>eings</a:t>
            </a:r>
            <a:r>
              <a:rPr lang="en-IN" sz="2200" dirty="0" smtClean="0">
                <a:solidFill>
                  <a:schemeClr val="tx1"/>
                </a:solidFill>
              </a:rPr>
              <a:t>.   </a:t>
            </a:r>
            <a:r>
              <a:rPr lang="en-IN" sz="2200" dirty="0" smtClean="0">
                <a:solidFill>
                  <a:schemeClr val="tx1"/>
                </a:solidFill>
              </a:rPr>
              <a:t>It is </a:t>
            </a:r>
            <a:r>
              <a:rPr lang="en-IN" sz="2200" dirty="0">
                <a:solidFill>
                  <a:schemeClr val="tx1"/>
                </a:solidFill>
              </a:rPr>
              <a:t>treated as a life skill</a:t>
            </a:r>
            <a:r>
              <a:rPr lang="en-IN" sz="2200" dirty="0" smtClean="0">
                <a:solidFill>
                  <a:schemeClr val="tx1"/>
                </a:solidFill>
              </a:rPr>
              <a:t>.</a:t>
            </a:r>
            <a:r>
              <a:rPr lang="en-IN" sz="2200" dirty="0">
                <a:solidFill>
                  <a:schemeClr val="tx1"/>
                </a:solidFill>
              </a:rPr>
              <a:t> Our work helps in improving </a:t>
            </a:r>
            <a:r>
              <a:rPr lang="en-IN" sz="2200" dirty="0" smtClean="0">
                <a:solidFill>
                  <a:schemeClr val="tx1"/>
                </a:solidFill>
              </a:rPr>
              <a:t>the communication with Physically </a:t>
            </a:r>
            <a:r>
              <a:rPr lang="en-IN" sz="2200" dirty="0" smtClean="0">
                <a:solidFill>
                  <a:schemeClr val="tx1"/>
                </a:solidFill>
              </a:rPr>
              <a:t>Impaired Persons.</a:t>
            </a:r>
            <a:endParaRPr lang="en-US" sz="2200" dirty="0">
              <a:solidFill>
                <a:schemeClr val="tx1"/>
              </a:solidFill>
            </a:endParaRPr>
          </a:p>
          <a:p>
            <a:pPr algn="just">
              <a:buFont typeface="Wingdings" pitchFamily="2" charset="2"/>
              <a:buChar char="§"/>
            </a:pPr>
            <a:r>
              <a:rPr lang="en-IN" sz="2200" dirty="0">
                <a:solidFill>
                  <a:schemeClr val="tx1"/>
                </a:solidFill>
              </a:rPr>
              <a:t>This application helps the deaf and dumb person to </a:t>
            </a:r>
            <a:r>
              <a:rPr lang="en-IN" sz="2200" dirty="0" smtClean="0">
                <a:solidFill>
                  <a:schemeClr val="tx1"/>
                </a:solidFill>
              </a:rPr>
              <a:t>communicate with the rest of the world using </a:t>
            </a:r>
            <a:r>
              <a:rPr lang="en-IN" sz="2200" b="1" dirty="0" smtClean="0">
                <a:solidFill>
                  <a:schemeClr val="tx1"/>
                </a:solidFill>
              </a:rPr>
              <a:t>SIGN LANGUAGE</a:t>
            </a:r>
            <a:r>
              <a:rPr lang="en-IN" sz="2200" dirty="0" smtClean="0">
                <a:solidFill>
                  <a:schemeClr val="tx1"/>
                </a:solidFill>
              </a:rPr>
              <a:t>.</a:t>
            </a:r>
          </a:p>
          <a:p>
            <a:pPr algn="just">
              <a:buFont typeface="Wingdings" pitchFamily="2" charset="2"/>
              <a:buChar char="§"/>
            </a:pPr>
            <a:r>
              <a:rPr lang="en-IN" sz="2200" dirty="0" smtClean="0">
                <a:solidFill>
                  <a:schemeClr val="tx1"/>
                </a:solidFill>
              </a:rPr>
              <a:t>Speech-to-sign technology enables </a:t>
            </a:r>
            <a:r>
              <a:rPr lang="en-IN" sz="2200" dirty="0">
                <a:solidFill>
                  <a:schemeClr val="tx1"/>
                </a:solidFill>
              </a:rPr>
              <a:t>language translation on smart </a:t>
            </a:r>
            <a:r>
              <a:rPr lang="en-IN" sz="2200" dirty="0" smtClean="0">
                <a:solidFill>
                  <a:schemeClr val="tx1"/>
                </a:solidFill>
              </a:rPr>
              <a:t>phones. </a:t>
            </a:r>
            <a:r>
              <a:rPr lang="en-IN" sz="2200" dirty="0">
                <a:solidFill>
                  <a:schemeClr val="tx1"/>
                </a:solidFill>
              </a:rPr>
              <a:t>The main feature of this work is that it can be used to learn </a:t>
            </a:r>
            <a:r>
              <a:rPr lang="en-IN" sz="2200" dirty="0" smtClean="0">
                <a:solidFill>
                  <a:schemeClr val="tx1"/>
                </a:solidFill>
              </a:rPr>
              <a:t>Sign Language and </a:t>
            </a:r>
            <a:r>
              <a:rPr lang="en-IN" sz="2200" dirty="0">
                <a:solidFill>
                  <a:schemeClr val="tx1"/>
                </a:solidFill>
              </a:rPr>
              <a:t>to provide </a:t>
            </a:r>
            <a:r>
              <a:rPr lang="en-IN" sz="2200" dirty="0" smtClean="0">
                <a:solidFill>
                  <a:schemeClr val="tx1"/>
                </a:solidFill>
              </a:rPr>
              <a:t>Sign Language Translation. </a:t>
            </a:r>
            <a:endParaRPr lang="en-US" sz="2200" dirty="0">
              <a:solidFill>
                <a:schemeClr val="tx1"/>
              </a:solidFill>
            </a:endParaRPr>
          </a:p>
        </p:txBody>
      </p:sp>
      <p:sp>
        <p:nvSpPr>
          <p:cNvPr id="2" name="Title 1">
            <a:extLst>
              <a:ext uri="{FF2B5EF4-FFF2-40B4-BE49-F238E27FC236}">
                <a16:creationId xmlns="" xmlns:a16="http://schemas.microsoft.com/office/drawing/2014/main" id="{CE7B4EED-2974-4DCF-8DEC-24F57F5B6DC7}"/>
              </a:ext>
            </a:extLst>
          </p:cNvPr>
          <p:cNvSpPr>
            <a:spLocks noGrp="1"/>
          </p:cNvSpPr>
          <p:nvPr>
            <p:ph type="title"/>
          </p:nvPr>
        </p:nvSpPr>
        <p:spPr>
          <a:xfrm>
            <a:off x="2983486" y="523483"/>
            <a:ext cx="8911687" cy="1280890"/>
          </a:xfrm>
        </p:spPr>
        <p:txBody>
          <a:bodyPr>
            <a:normAutofit/>
          </a:bodyPr>
          <a:lstStyle/>
          <a:p>
            <a:r>
              <a:rPr lang="en-IN" dirty="0" smtClean="0">
                <a:effectLst>
                  <a:outerShdw blurRad="38100" dist="38100" dir="2700000" algn="tl">
                    <a:srgbClr val="000000">
                      <a:alpha val="43137"/>
                    </a:srgbClr>
                  </a:outerShdw>
                </a:effectLst>
                <a:cs typeface="Arial" pitchFamily="34" charset="0"/>
              </a:rPr>
              <a:t>ABSTRACT</a:t>
            </a:r>
            <a:endParaRPr lang="en-US" dirty="0">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19799316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CAD47ED-E57A-455D-B252-0ECA1C8FFF67}"/>
              </a:ext>
            </a:extLst>
          </p:cNvPr>
          <p:cNvSpPr>
            <a:spLocks noGrp="1"/>
          </p:cNvSpPr>
          <p:nvPr>
            <p:ph idx="1"/>
          </p:nvPr>
        </p:nvSpPr>
        <p:spPr>
          <a:xfrm>
            <a:off x="1041987" y="2615082"/>
            <a:ext cx="9877777" cy="3450696"/>
          </a:xfrm>
        </p:spPr>
        <p:txBody>
          <a:bodyPr>
            <a:normAutofit/>
          </a:bodyPr>
          <a:lstStyle/>
          <a:p>
            <a:pPr algn="just">
              <a:buFont typeface="Wingdings" pitchFamily="2" charset="2"/>
              <a:buChar char="§"/>
            </a:pPr>
            <a:r>
              <a:rPr lang="en-IN" sz="2200" dirty="0">
                <a:solidFill>
                  <a:schemeClr val="tx1"/>
                </a:solidFill>
              </a:rPr>
              <a:t>Android application have shown a dramatic improvement in their functionality to a point where it is now possible to have </a:t>
            </a:r>
            <a:r>
              <a:rPr lang="en-IN" sz="2200" dirty="0" smtClean="0">
                <a:solidFill>
                  <a:schemeClr val="tx1"/>
                </a:solidFill>
              </a:rPr>
              <a:t>Smart </a:t>
            </a:r>
            <a:r>
              <a:rPr lang="en-IN" sz="2200" dirty="0">
                <a:solidFill>
                  <a:schemeClr val="tx1"/>
                </a:solidFill>
              </a:rPr>
              <a:t>P</a:t>
            </a:r>
            <a:r>
              <a:rPr lang="en-IN" sz="2200" dirty="0" smtClean="0">
                <a:solidFill>
                  <a:schemeClr val="tx1"/>
                </a:solidFill>
              </a:rPr>
              <a:t>hone to be </a:t>
            </a:r>
            <a:r>
              <a:rPr lang="en-IN" sz="2200" dirty="0">
                <a:solidFill>
                  <a:schemeClr val="tx1"/>
                </a:solidFill>
              </a:rPr>
              <a:t>able </a:t>
            </a:r>
            <a:r>
              <a:rPr lang="en-IN" sz="2200" dirty="0" smtClean="0">
                <a:solidFill>
                  <a:schemeClr val="tx1"/>
                </a:solidFill>
              </a:rPr>
              <a:t>to </a:t>
            </a:r>
            <a:r>
              <a:rPr lang="en-IN" sz="2200" dirty="0">
                <a:solidFill>
                  <a:schemeClr val="tx1"/>
                </a:solidFill>
              </a:rPr>
              <a:t>read and write email, browse web pages and </a:t>
            </a:r>
            <a:r>
              <a:rPr lang="en-IN" sz="2200" dirty="0" smtClean="0">
                <a:solidFill>
                  <a:schemeClr val="tx1"/>
                </a:solidFill>
              </a:rPr>
              <a:t>play games. </a:t>
            </a:r>
          </a:p>
          <a:p>
            <a:pPr algn="just">
              <a:buFont typeface="Wingdings" pitchFamily="2" charset="2"/>
              <a:buChar char="§"/>
            </a:pPr>
            <a:r>
              <a:rPr lang="en-IN" sz="2200" dirty="0" smtClean="0">
                <a:solidFill>
                  <a:schemeClr val="tx1"/>
                </a:solidFill>
              </a:rPr>
              <a:t>User needed to login into App by Registering into it and can send the message to any of his contacts.</a:t>
            </a:r>
          </a:p>
          <a:p>
            <a:pPr lvl="0">
              <a:buFont typeface="Wingdings" pitchFamily="2" charset="2"/>
              <a:buChar char="§"/>
            </a:pPr>
            <a:r>
              <a:rPr lang="en-US" sz="2200" dirty="0" smtClean="0">
                <a:solidFill>
                  <a:schemeClr val="tx1"/>
                </a:solidFill>
              </a:rPr>
              <a:t>User signs through Sign Language Keyboard </a:t>
            </a:r>
            <a:r>
              <a:rPr lang="en-US" sz="2200" dirty="0">
                <a:solidFill>
                  <a:schemeClr val="tx1"/>
                </a:solidFill>
              </a:rPr>
              <a:t>displayed in an A</a:t>
            </a:r>
            <a:r>
              <a:rPr lang="en-US" sz="2200" dirty="0" smtClean="0">
                <a:solidFill>
                  <a:schemeClr val="tx1"/>
                </a:solidFill>
              </a:rPr>
              <a:t>pplication. </a:t>
            </a:r>
          </a:p>
          <a:p>
            <a:pPr lvl="0">
              <a:buFont typeface="Wingdings" pitchFamily="2" charset="2"/>
              <a:buChar char="§"/>
            </a:pPr>
            <a:r>
              <a:rPr lang="en-US" sz="2200" dirty="0" smtClean="0">
                <a:solidFill>
                  <a:schemeClr val="tx1"/>
                </a:solidFill>
              </a:rPr>
              <a:t>The Software </a:t>
            </a:r>
            <a:r>
              <a:rPr lang="en-US" sz="2200" dirty="0">
                <a:solidFill>
                  <a:schemeClr val="tx1"/>
                </a:solidFill>
              </a:rPr>
              <a:t>translates signs into text </a:t>
            </a:r>
            <a:r>
              <a:rPr lang="en-US" sz="2200" dirty="0" smtClean="0">
                <a:solidFill>
                  <a:schemeClr val="tx1"/>
                </a:solidFill>
              </a:rPr>
              <a:t>by the </a:t>
            </a:r>
            <a:r>
              <a:rPr lang="en-US" sz="2200" dirty="0">
                <a:solidFill>
                  <a:schemeClr val="tx1"/>
                </a:solidFill>
              </a:rPr>
              <a:t>I</a:t>
            </a:r>
            <a:r>
              <a:rPr lang="en-US" sz="2200" dirty="0" smtClean="0">
                <a:solidFill>
                  <a:schemeClr val="tx1"/>
                </a:solidFill>
              </a:rPr>
              <a:t>nterpretation </a:t>
            </a:r>
            <a:r>
              <a:rPr lang="en-US" sz="2200" dirty="0">
                <a:solidFill>
                  <a:schemeClr val="tx1"/>
                </a:solidFill>
              </a:rPr>
              <a:t>process.</a:t>
            </a:r>
            <a:endParaRPr lang="en-IN" sz="2200" dirty="0">
              <a:solidFill>
                <a:schemeClr val="tx1"/>
              </a:solidFill>
            </a:endParaRPr>
          </a:p>
        </p:txBody>
      </p:sp>
      <p:sp>
        <p:nvSpPr>
          <p:cNvPr id="2" name="Title 1">
            <a:extLst>
              <a:ext uri="{FF2B5EF4-FFF2-40B4-BE49-F238E27FC236}">
                <a16:creationId xmlns="" xmlns:a16="http://schemas.microsoft.com/office/drawing/2014/main" id="{100BDFCE-CF72-4273-BA05-130199A9364E}"/>
              </a:ext>
            </a:extLst>
          </p:cNvPr>
          <p:cNvSpPr>
            <a:spLocks noGrp="1"/>
          </p:cNvSpPr>
          <p:nvPr>
            <p:ph type="title"/>
          </p:nvPr>
        </p:nvSpPr>
        <p:spPr/>
        <p:txBody>
          <a:bodyPr/>
          <a:lstStyle/>
          <a:p>
            <a:r>
              <a:rPr lang="en-US" dirty="0" smtClean="0">
                <a:effectLst>
                  <a:outerShdw blurRad="38100" dist="38100" dir="2700000" algn="tl">
                    <a:srgbClr val="000000">
                      <a:alpha val="43137"/>
                    </a:srgbClr>
                  </a:outerShdw>
                </a:effectLst>
              </a:rPr>
              <a:t>Introduction</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302117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BE10AB9-FB9D-4674-8BFF-EE5EDC95651E}"/>
              </a:ext>
            </a:extLst>
          </p:cNvPr>
          <p:cNvSpPr>
            <a:spLocks noGrp="1"/>
          </p:cNvSpPr>
          <p:nvPr>
            <p:ph idx="1"/>
          </p:nvPr>
        </p:nvSpPr>
        <p:spPr>
          <a:xfrm>
            <a:off x="1067867" y="2597829"/>
            <a:ext cx="9877777" cy="3639069"/>
          </a:xfrm>
        </p:spPr>
        <p:txBody>
          <a:bodyPr>
            <a:normAutofit/>
          </a:bodyPr>
          <a:lstStyle/>
          <a:p>
            <a:pPr lvl="0" algn="just">
              <a:lnSpc>
                <a:spcPct val="110000"/>
              </a:lnSpc>
              <a:buFont typeface="Wingdings" pitchFamily="2" charset="2"/>
              <a:buChar char="§"/>
            </a:pPr>
            <a:r>
              <a:rPr lang="en-US" sz="2200" dirty="0" smtClean="0">
                <a:solidFill>
                  <a:schemeClr val="tx1"/>
                </a:solidFill>
              </a:rPr>
              <a:t>We </a:t>
            </a:r>
            <a:r>
              <a:rPr lang="en-US" sz="2200" dirty="0">
                <a:solidFill>
                  <a:schemeClr val="tx1"/>
                </a:solidFill>
              </a:rPr>
              <a:t>can communicate to </a:t>
            </a:r>
            <a:r>
              <a:rPr lang="en-US" sz="2200" dirty="0" smtClean="0">
                <a:solidFill>
                  <a:schemeClr val="tx1"/>
                </a:solidFill>
              </a:rPr>
              <a:t>each other </a:t>
            </a:r>
            <a:r>
              <a:rPr lang="en-US" sz="2200" dirty="0">
                <a:solidFill>
                  <a:schemeClr val="tx1"/>
                </a:solidFill>
              </a:rPr>
              <a:t>like face to face </a:t>
            </a:r>
            <a:r>
              <a:rPr lang="en-US" sz="2200" dirty="0" smtClean="0">
                <a:solidFill>
                  <a:schemeClr val="tx1"/>
                </a:solidFill>
              </a:rPr>
              <a:t>communication. </a:t>
            </a:r>
            <a:endParaRPr lang="en-IN" sz="2200" dirty="0">
              <a:solidFill>
                <a:schemeClr val="tx1"/>
              </a:solidFill>
            </a:endParaRPr>
          </a:p>
          <a:p>
            <a:pPr lvl="0" algn="just">
              <a:lnSpc>
                <a:spcPct val="110000"/>
              </a:lnSpc>
              <a:buFont typeface="Wingdings" pitchFamily="2" charset="2"/>
              <a:buChar char="§"/>
            </a:pPr>
            <a:r>
              <a:rPr lang="en-US" sz="2200" dirty="0" smtClean="0">
                <a:solidFill>
                  <a:schemeClr val="tx1"/>
                </a:solidFill>
              </a:rPr>
              <a:t>The </a:t>
            </a:r>
            <a:r>
              <a:rPr lang="en-US" sz="2200" dirty="0">
                <a:solidFill>
                  <a:schemeClr val="tx1"/>
                </a:solidFill>
              </a:rPr>
              <a:t>S</a:t>
            </a:r>
            <a:r>
              <a:rPr lang="en-US" sz="2200" dirty="0" smtClean="0">
                <a:solidFill>
                  <a:schemeClr val="tx1"/>
                </a:solidFill>
              </a:rPr>
              <a:t>ign </a:t>
            </a:r>
            <a:r>
              <a:rPr lang="en-US" sz="2200" dirty="0">
                <a:solidFill>
                  <a:schemeClr val="tx1"/>
                </a:solidFill>
              </a:rPr>
              <a:t>words are </a:t>
            </a:r>
            <a:r>
              <a:rPr lang="en-US" sz="2200" dirty="0" smtClean="0">
                <a:solidFill>
                  <a:schemeClr val="tx1"/>
                </a:solidFill>
              </a:rPr>
              <a:t>assigned </a:t>
            </a:r>
            <a:r>
              <a:rPr lang="en-US" sz="2200" dirty="0">
                <a:solidFill>
                  <a:schemeClr val="tx1"/>
                </a:solidFill>
              </a:rPr>
              <a:t>in the same order as letters appear in English A</a:t>
            </a:r>
            <a:r>
              <a:rPr lang="en-US" sz="2200" dirty="0" smtClean="0">
                <a:solidFill>
                  <a:schemeClr val="tx1"/>
                </a:solidFill>
              </a:rPr>
              <a:t>lphabetic Keyboard (i.e. </a:t>
            </a:r>
            <a:r>
              <a:rPr lang="en-US" sz="2200" b="1" dirty="0" smtClean="0">
                <a:solidFill>
                  <a:schemeClr val="tx1"/>
                </a:solidFill>
              </a:rPr>
              <a:t>QWERTY</a:t>
            </a:r>
            <a:r>
              <a:rPr lang="en-US" sz="2200" dirty="0" smtClean="0">
                <a:solidFill>
                  <a:schemeClr val="tx1"/>
                </a:solidFill>
              </a:rPr>
              <a:t> Keyboard)</a:t>
            </a:r>
            <a:endParaRPr lang="en-IN" sz="2200" dirty="0">
              <a:solidFill>
                <a:schemeClr val="tx1"/>
              </a:solidFill>
            </a:endParaRPr>
          </a:p>
          <a:p>
            <a:pPr lvl="0" algn="just">
              <a:lnSpc>
                <a:spcPct val="110000"/>
              </a:lnSpc>
              <a:buFont typeface="Wingdings" pitchFamily="2" charset="2"/>
              <a:buChar char="§"/>
            </a:pPr>
            <a:r>
              <a:rPr lang="en-US" sz="2200" dirty="0" smtClean="0">
                <a:solidFill>
                  <a:schemeClr val="tx1"/>
                </a:solidFill>
              </a:rPr>
              <a:t>The </a:t>
            </a:r>
            <a:r>
              <a:rPr lang="en-US" sz="2200" dirty="0">
                <a:solidFill>
                  <a:schemeClr val="tx1"/>
                </a:solidFill>
              </a:rPr>
              <a:t>p</a:t>
            </a:r>
            <a:r>
              <a:rPr lang="en-US" sz="2200" dirty="0" smtClean="0">
                <a:solidFill>
                  <a:schemeClr val="tx1"/>
                </a:solidFill>
              </a:rPr>
              <a:t>roject prepares it’s designer to </a:t>
            </a:r>
            <a:r>
              <a:rPr lang="en-US" sz="2200" dirty="0">
                <a:solidFill>
                  <a:schemeClr val="tx1"/>
                </a:solidFill>
              </a:rPr>
              <a:t>work </a:t>
            </a:r>
            <a:r>
              <a:rPr lang="en-US" sz="2200" dirty="0" smtClean="0">
                <a:solidFill>
                  <a:schemeClr val="tx1"/>
                </a:solidFill>
              </a:rPr>
              <a:t>as a interpreter </a:t>
            </a:r>
            <a:r>
              <a:rPr lang="en-US" sz="2200" dirty="0">
                <a:solidFill>
                  <a:schemeClr val="tx1"/>
                </a:solidFill>
              </a:rPr>
              <a:t>facilitating and mediating communication between </a:t>
            </a:r>
            <a:r>
              <a:rPr lang="en-US" sz="2200" dirty="0" smtClean="0">
                <a:solidFill>
                  <a:schemeClr val="tx1"/>
                </a:solidFill>
              </a:rPr>
              <a:t>Deaf </a:t>
            </a:r>
            <a:r>
              <a:rPr lang="en-US" sz="2200" dirty="0">
                <a:solidFill>
                  <a:schemeClr val="tx1"/>
                </a:solidFill>
              </a:rPr>
              <a:t>and </a:t>
            </a:r>
            <a:r>
              <a:rPr lang="en-US" sz="2200" dirty="0" smtClean="0">
                <a:solidFill>
                  <a:schemeClr val="tx1"/>
                </a:solidFill>
              </a:rPr>
              <a:t>Perfect </a:t>
            </a:r>
            <a:r>
              <a:rPr lang="en-US" sz="2200" dirty="0">
                <a:solidFill>
                  <a:schemeClr val="tx1"/>
                </a:solidFill>
              </a:rPr>
              <a:t>people.</a:t>
            </a:r>
            <a:endParaRPr lang="en-IN" sz="2200" dirty="0">
              <a:solidFill>
                <a:schemeClr val="tx1"/>
              </a:solidFill>
            </a:endParaRPr>
          </a:p>
          <a:p>
            <a:pPr lvl="0" algn="just">
              <a:lnSpc>
                <a:spcPct val="110000"/>
              </a:lnSpc>
              <a:buFont typeface="Wingdings" pitchFamily="2" charset="2"/>
              <a:buChar char="§"/>
            </a:pPr>
            <a:r>
              <a:rPr lang="en-US" sz="2200" dirty="0">
                <a:solidFill>
                  <a:schemeClr val="tx1"/>
                </a:solidFill>
              </a:rPr>
              <a:t>Accurate and appropriate transfer of a message from a source language into a target language from the point of view of style and culture</a:t>
            </a:r>
            <a:endParaRPr lang="en-IN" sz="2200" dirty="0">
              <a:solidFill>
                <a:schemeClr val="tx1"/>
              </a:solidFill>
            </a:endParaRPr>
          </a:p>
          <a:p>
            <a:pPr algn="just">
              <a:lnSpc>
                <a:spcPct val="110000"/>
              </a:lnSpc>
              <a:buFont typeface="Wingdings" pitchFamily="2" charset="2"/>
              <a:buChar char="§"/>
            </a:pPr>
            <a:endParaRPr lang="en-US" sz="2200" dirty="0"/>
          </a:p>
        </p:txBody>
      </p:sp>
      <p:sp>
        <p:nvSpPr>
          <p:cNvPr id="2" name="Title 1">
            <a:extLst>
              <a:ext uri="{FF2B5EF4-FFF2-40B4-BE49-F238E27FC236}">
                <a16:creationId xmlns="" xmlns:a16="http://schemas.microsoft.com/office/drawing/2014/main" id="{6B88F912-415E-4313-A640-F84598A9B5C8}"/>
              </a:ext>
            </a:extLst>
          </p:cNvPr>
          <p:cNvSpPr>
            <a:spLocks noGrp="1"/>
          </p:cNvSpPr>
          <p:nvPr>
            <p:ph type="title"/>
          </p:nvPr>
        </p:nvSpPr>
        <p:spPr/>
        <p:txBody>
          <a:bodyPr/>
          <a:lstStyle/>
          <a:p>
            <a:r>
              <a:rPr lang="en-US" dirty="0" smtClean="0">
                <a:effectLst>
                  <a:outerShdw blurRad="38100" dist="38100" dir="2700000" algn="tl">
                    <a:srgbClr val="000000">
                      <a:alpha val="43137"/>
                    </a:srgbClr>
                  </a:outerShdw>
                </a:effectLst>
              </a:rPr>
              <a:t>Features of Project</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110207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77632CE-A425-41E5-9ABD-CC67EDCCA8D6}"/>
              </a:ext>
            </a:extLst>
          </p:cNvPr>
          <p:cNvSpPr>
            <a:spLocks noGrp="1"/>
          </p:cNvSpPr>
          <p:nvPr>
            <p:ph idx="1"/>
          </p:nvPr>
        </p:nvSpPr>
        <p:spPr>
          <a:xfrm>
            <a:off x="753373" y="2122098"/>
            <a:ext cx="10115910" cy="4507442"/>
          </a:xfrm>
        </p:spPr>
        <p:txBody>
          <a:bodyPr>
            <a:normAutofit/>
          </a:bodyPr>
          <a:lstStyle/>
          <a:p>
            <a:endParaRPr lang="en-US" sz="2600" dirty="0" smtClean="0"/>
          </a:p>
          <a:p>
            <a:pPr lvl="1" algn="just">
              <a:buFont typeface="Wingdings" pitchFamily="2" charset="2"/>
              <a:buChar char="§"/>
            </a:pPr>
            <a:r>
              <a:rPr lang="en-US" dirty="0">
                <a:solidFill>
                  <a:schemeClr val="tx1"/>
                </a:solidFill>
              </a:rPr>
              <a:t>The </a:t>
            </a:r>
            <a:r>
              <a:rPr lang="en-US" dirty="0" smtClean="0">
                <a:solidFill>
                  <a:schemeClr val="tx1"/>
                </a:solidFill>
              </a:rPr>
              <a:t>sole purpose </a:t>
            </a:r>
            <a:r>
              <a:rPr lang="en-US" dirty="0">
                <a:solidFill>
                  <a:schemeClr val="tx1"/>
                </a:solidFill>
              </a:rPr>
              <a:t>of the </a:t>
            </a:r>
            <a:r>
              <a:rPr lang="en-US" b="1" dirty="0">
                <a:solidFill>
                  <a:schemeClr val="tx1"/>
                </a:solidFill>
              </a:rPr>
              <a:t>Literature Survey</a:t>
            </a:r>
            <a:r>
              <a:rPr lang="en-US" dirty="0">
                <a:solidFill>
                  <a:schemeClr val="tx1"/>
                </a:solidFill>
              </a:rPr>
              <a:t> is </a:t>
            </a:r>
            <a:r>
              <a:rPr lang="en-US" dirty="0" smtClean="0">
                <a:solidFill>
                  <a:schemeClr val="tx1"/>
                </a:solidFill>
              </a:rPr>
              <a:t>to give the brief </a:t>
            </a:r>
            <a:r>
              <a:rPr lang="en-US" dirty="0">
                <a:solidFill>
                  <a:schemeClr val="tx1"/>
                </a:solidFill>
              </a:rPr>
              <a:t>overview </a:t>
            </a:r>
            <a:r>
              <a:rPr lang="en-US" dirty="0" smtClean="0">
                <a:solidFill>
                  <a:schemeClr val="tx1"/>
                </a:solidFill>
              </a:rPr>
              <a:t>of the Project and also complete </a:t>
            </a:r>
            <a:r>
              <a:rPr lang="en-US" dirty="0">
                <a:solidFill>
                  <a:schemeClr val="tx1"/>
                </a:solidFill>
              </a:rPr>
              <a:t>information about the </a:t>
            </a:r>
            <a:r>
              <a:rPr lang="en-US" b="1" dirty="0" smtClean="0">
                <a:solidFill>
                  <a:schemeClr val="tx1"/>
                </a:solidFill>
              </a:rPr>
              <a:t>Reference</a:t>
            </a:r>
            <a:r>
              <a:rPr lang="en-US" dirty="0" smtClean="0">
                <a:solidFill>
                  <a:schemeClr val="tx1"/>
                </a:solidFill>
              </a:rPr>
              <a:t> </a:t>
            </a:r>
            <a:r>
              <a:rPr lang="en-US" b="1" dirty="0">
                <a:solidFill>
                  <a:schemeClr val="tx1"/>
                </a:solidFill>
              </a:rPr>
              <a:t>P</a:t>
            </a:r>
            <a:r>
              <a:rPr lang="en-US" b="1" dirty="0" smtClean="0">
                <a:solidFill>
                  <a:schemeClr val="tx1"/>
                </a:solidFill>
              </a:rPr>
              <a:t>apers</a:t>
            </a:r>
            <a:r>
              <a:rPr lang="en-US" dirty="0">
                <a:solidFill>
                  <a:schemeClr val="tx1"/>
                </a:solidFill>
              </a:rPr>
              <a:t>. </a:t>
            </a:r>
            <a:endParaRPr lang="en-US" dirty="0" smtClean="0">
              <a:solidFill>
                <a:schemeClr val="tx1"/>
              </a:solidFill>
            </a:endParaRPr>
          </a:p>
          <a:p>
            <a:pPr lvl="1" algn="just">
              <a:buFont typeface="Wingdings" pitchFamily="2" charset="2"/>
              <a:buChar char="§"/>
            </a:pPr>
            <a:r>
              <a:rPr lang="en-US" dirty="0" smtClean="0">
                <a:solidFill>
                  <a:schemeClr val="tx1"/>
                </a:solidFill>
              </a:rPr>
              <a:t>The </a:t>
            </a:r>
            <a:r>
              <a:rPr lang="en-US" dirty="0">
                <a:solidFill>
                  <a:schemeClr val="tx1"/>
                </a:solidFill>
              </a:rPr>
              <a:t>goal of Literature Survey is to completely specify the technical details related to </a:t>
            </a:r>
            <a:r>
              <a:rPr lang="en-US" dirty="0" smtClean="0">
                <a:solidFill>
                  <a:schemeClr val="tx1"/>
                </a:solidFill>
              </a:rPr>
              <a:t>the project </a:t>
            </a:r>
            <a:r>
              <a:rPr lang="en-US" dirty="0">
                <a:solidFill>
                  <a:schemeClr val="tx1"/>
                </a:solidFill>
              </a:rPr>
              <a:t>in a concise and unambiguous manner</a:t>
            </a:r>
            <a:r>
              <a:rPr lang="en-US" sz="2400" dirty="0" smtClean="0">
                <a:solidFill>
                  <a:schemeClr val="tx1"/>
                </a:solidFill>
              </a:rPr>
              <a:t>.</a:t>
            </a:r>
          </a:p>
          <a:p>
            <a:pPr lvl="1" algn="just">
              <a:buFont typeface="Wingdings" pitchFamily="2" charset="2"/>
              <a:buChar char="§"/>
            </a:pPr>
            <a:endParaRPr lang="en-IN" sz="600" dirty="0">
              <a:solidFill>
                <a:schemeClr val="tx1"/>
              </a:solidFill>
            </a:endParaRPr>
          </a:p>
          <a:p>
            <a:pPr lvl="1" algn="just">
              <a:buFont typeface="Wingdings" pitchFamily="2" charset="2"/>
              <a:buChar char="§"/>
            </a:pPr>
            <a:r>
              <a:rPr lang="en-IN" b="1" dirty="0" err="1">
                <a:solidFill>
                  <a:schemeClr val="tx1"/>
                </a:solidFill>
                <a:effectLst>
                  <a:outerShdw blurRad="38100" dist="38100" dir="2700000" algn="tl">
                    <a:srgbClr val="000000">
                      <a:alpha val="43137"/>
                    </a:srgbClr>
                  </a:outerShdw>
                </a:effectLst>
              </a:rPr>
              <a:t>Raghavendhar</a:t>
            </a:r>
            <a:r>
              <a:rPr lang="en-IN" b="1" dirty="0">
                <a:solidFill>
                  <a:schemeClr val="tx1"/>
                </a:solidFill>
                <a:effectLst>
                  <a:outerShdw blurRad="38100" dist="38100" dir="2700000" algn="tl">
                    <a:srgbClr val="000000">
                      <a:alpha val="43137"/>
                    </a:srgbClr>
                  </a:outerShdw>
                </a:effectLst>
              </a:rPr>
              <a:t> </a:t>
            </a:r>
            <a:r>
              <a:rPr lang="en-IN" b="1" dirty="0" err="1" smtClean="0">
                <a:solidFill>
                  <a:schemeClr val="tx1"/>
                </a:solidFill>
                <a:effectLst>
                  <a:outerShdw blurRad="38100" dist="38100" dir="2700000" algn="tl">
                    <a:srgbClr val="000000">
                      <a:alpha val="43137"/>
                    </a:srgbClr>
                  </a:outerShdw>
                </a:effectLst>
              </a:rPr>
              <a:t>Reddy.B</a:t>
            </a:r>
            <a:r>
              <a:rPr lang="en-IN" dirty="0" smtClean="0">
                <a:solidFill>
                  <a:schemeClr val="tx1"/>
                </a:solidFill>
                <a:effectLst>
                  <a:outerShdw blurRad="38100" dist="38100" dir="2700000" algn="tl">
                    <a:srgbClr val="000000">
                      <a:alpha val="43137"/>
                    </a:srgbClr>
                  </a:outerShdw>
                </a:effectLst>
              </a:rPr>
              <a:t>, “</a:t>
            </a:r>
            <a:r>
              <a:rPr lang="en-IN" b="1" dirty="0" smtClean="0">
                <a:solidFill>
                  <a:schemeClr val="tx1"/>
                </a:solidFill>
                <a:effectLst>
                  <a:outerShdw blurRad="38100" dist="38100" dir="2700000" algn="tl">
                    <a:srgbClr val="000000">
                      <a:alpha val="43137"/>
                    </a:srgbClr>
                  </a:outerShdw>
                </a:effectLst>
              </a:rPr>
              <a:t>Speech </a:t>
            </a:r>
            <a:r>
              <a:rPr lang="en-IN" b="1" dirty="0">
                <a:solidFill>
                  <a:schemeClr val="tx1"/>
                </a:solidFill>
                <a:effectLst>
                  <a:outerShdw blurRad="38100" dist="38100" dir="2700000" algn="tl">
                    <a:srgbClr val="000000">
                      <a:alpha val="43137"/>
                    </a:srgbClr>
                  </a:outerShdw>
                </a:effectLst>
              </a:rPr>
              <a:t>to Text </a:t>
            </a:r>
            <a:r>
              <a:rPr lang="en-IN" b="1" dirty="0" smtClean="0">
                <a:solidFill>
                  <a:schemeClr val="tx1"/>
                </a:solidFill>
                <a:effectLst>
                  <a:outerShdw blurRad="38100" dist="38100" dir="2700000" algn="tl">
                    <a:srgbClr val="000000">
                      <a:alpha val="43137"/>
                    </a:srgbClr>
                  </a:outerShdw>
                </a:effectLst>
              </a:rPr>
              <a:t>Conversion in Android</a:t>
            </a:r>
            <a:r>
              <a:rPr lang="en-IN" dirty="0" smtClean="0">
                <a:solidFill>
                  <a:schemeClr val="tx1"/>
                </a:solidFill>
                <a:effectLst>
                  <a:outerShdw blurRad="38100" dist="38100" dir="2700000" algn="tl">
                    <a:srgbClr val="000000">
                      <a:alpha val="43137"/>
                    </a:srgbClr>
                  </a:outerShdw>
                </a:effectLst>
              </a:rPr>
              <a:t>” </a:t>
            </a:r>
            <a:r>
              <a:rPr lang="en-IN" b="1" dirty="0">
                <a:solidFill>
                  <a:schemeClr val="tx1"/>
                </a:solidFill>
                <a:effectLst>
                  <a:outerShdw blurRad="38100" dist="38100" dir="2700000" algn="tl">
                    <a:srgbClr val="000000">
                      <a:alpha val="43137"/>
                    </a:srgbClr>
                  </a:outerShdw>
                </a:effectLst>
              </a:rPr>
              <a:t>International Journal of Engineering Research and Applications (IJERA) </a:t>
            </a:r>
            <a:r>
              <a:rPr lang="en-IN"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Vol.3 </a:t>
            </a:r>
            <a:r>
              <a:rPr lang="en-IN"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Feb </a:t>
            </a:r>
            <a:r>
              <a:rPr lang="en-IN"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2013</a:t>
            </a:r>
            <a:r>
              <a:rPr lang="en-IN"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a:t>
            </a:r>
            <a:r>
              <a:rPr lang="en-IN" dirty="0" smtClean="0">
                <a:solidFill>
                  <a:schemeClr val="tx1"/>
                </a:solidFill>
                <a:latin typeface="Arial" pitchFamily="34" charset="0"/>
                <a:cs typeface="Arial" pitchFamily="34" charset="0"/>
              </a:rPr>
              <a:t>       </a:t>
            </a:r>
            <a:r>
              <a:rPr lang="en-IN" dirty="0" smtClean="0">
                <a:solidFill>
                  <a:schemeClr val="tx1"/>
                </a:solidFill>
              </a:rPr>
              <a:t> </a:t>
            </a:r>
            <a:r>
              <a:rPr lang="en-IN" sz="2000" dirty="0">
                <a:solidFill>
                  <a:schemeClr val="tx1"/>
                </a:solidFill>
              </a:rPr>
              <a:t>This paper introduces new android application which </a:t>
            </a:r>
            <a:r>
              <a:rPr lang="en-IN" sz="2000" dirty="0" smtClean="0">
                <a:solidFill>
                  <a:schemeClr val="tx1"/>
                </a:solidFill>
              </a:rPr>
              <a:t>will be able to </a:t>
            </a:r>
            <a:r>
              <a:rPr lang="en-IN" sz="2000" dirty="0">
                <a:solidFill>
                  <a:schemeClr val="tx1"/>
                </a:solidFill>
              </a:rPr>
              <a:t>detect the Indian sign language via mobile camera and converts into corresponding text or voice output. </a:t>
            </a:r>
            <a:endParaRPr lang="en-IN" sz="2000" dirty="0" smtClean="0">
              <a:solidFill>
                <a:schemeClr val="tx1"/>
              </a:solidFill>
              <a:latin typeface="Arial" pitchFamily="34" charset="0"/>
              <a:cs typeface="Arial" pitchFamily="34" charset="0"/>
            </a:endParaRPr>
          </a:p>
          <a:p>
            <a:pPr lvl="1" algn="just">
              <a:buFont typeface="Wingdings" pitchFamily="2" charset="2"/>
              <a:buChar char="§"/>
            </a:pPr>
            <a:endParaRPr lang="en-US" dirty="0">
              <a:solidFill>
                <a:schemeClr val="tx1"/>
              </a:solidFill>
              <a:latin typeface="Arial" pitchFamily="34" charset="0"/>
              <a:cs typeface="Arial" pitchFamily="34" charset="0"/>
            </a:endParaRPr>
          </a:p>
        </p:txBody>
      </p:sp>
      <p:sp>
        <p:nvSpPr>
          <p:cNvPr id="2" name="Title 1">
            <a:extLst>
              <a:ext uri="{FF2B5EF4-FFF2-40B4-BE49-F238E27FC236}">
                <a16:creationId xmlns="" xmlns:a16="http://schemas.microsoft.com/office/drawing/2014/main" id="{A16F3C2C-9D5D-4D56-852A-83A33C5D880D}"/>
              </a:ext>
            </a:extLst>
          </p:cNvPr>
          <p:cNvSpPr>
            <a:spLocks noGrp="1"/>
          </p:cNvSpPr>
          <p:nvPr>
            <p:ph type="title"/>
          </p:nvPr>
        </p:nvSpPr>
        <p:spPr>
          <a:xfrm>
            <a:off x="1143001" y="237087"/>
            <a:ext cx="9905998" cy="1478570"/>
          </a:xfrm>
        </p:spPr>
        <p:txBody>
          <a:bodyPr/>
          <a:lstStyle/>
          <a:p>
            <a:r>
              <a:rPr lang="en-US" dirty="0" smtClean="0">
                <a:effectLst>
                  <a:outerShdw blurRad="38100" dist="38100" dir="2700000" algn="tl">
                    <a:srgbClr val="000000">
                      <a:alpha val="43137"/>
                    </a:srgbClr>
                  </a:outerShdw>
                </a:effectLst>
              </a:rPr>
              <a:t>Literature Survey</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682853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F949488-C73D-4DE9-AA5C-9C9F84DCABF9}"/>
              </a:ext>
            </a:extLst>
          </p:cNvPr>
          <p:cNvSpPr>
            <a:spLocks noGrp="1"/>
          </p:cNvSpPr>
          <p:nvPr>
            <p:ph idx="1"/>
          </p:nvPr>
        </p:nvSpPr>
        <p:spPr>
          <a:xfrm>
            <a:off x="1067867" y="2580576"/>
            <a:ext cx="9861802" cy="3768466"/>
          </a:xfrm>
        </p:spPr>
        <p:txBody>
          <a:bodyPr>
            <a:normAutofit/>
          </a:bodyPr>
          <a:lstStyle/>
          <a:p>
            <a:pPr algn="just">
              <a:buFont typeface="Wingdings" pitchFamily="2" charset="2"/>
              <a:buChar char="§"/>
            </a:pPr>
            <a:r>
              <a:rPr lang="en-IN" sz="2200" b="1" dirty="0" err="1" smtClean="0">
                <a:solidFill>
                  <a:schemeClr val="tx1"/>
                </a:solidFill>
                <a:effectLst>
                  <a:outerShdw blurRad="38100" dist="38100" dir="2700000" algn="tl">
                    <a:srgbClr val="000000">
                      <a:alpha val="43137"/>
                    </a:srgbClr>
                  </a:outerShdw>
                </a:effectLst>
              </a:rPr>
              <a:t>Sangeetha.K</a:t>
            </a:r>
            <a:r>
              <a:rPr lang="en-IN" sz="2200" b="1" dirty="0" smtClean="0">
                <a:solidFill>
                  <a:schemeClr val="tx1"/>
                </a:solidFill>
                <a:effectLst>
                  <a:outerShdw blurRad="38100" dist="38100" dir="2700000" algn="tl">
                    <a:srgbClr val="000000">
                      <a:alpha val="43137"/>
                    </a:srgbClr>
                  </a:outerShdw>
                </a:effectLst>
              </a:rPr>
              <a:t>,</a:t>
            </a:r>
            <a:r>
              <a:rPr lang="en-IN" sz="2000" b="1" dirty="0">
                <a:effectLst>
                  <a:outerShdw blurRad="38100" dist="38100" dir="2700000" algn="tl">
                    <a:srgbClr val="000000">
                      <a:alpha val="43137"/>
                    </a:srgbClr>
                  </a:outerShdw>
                </a:effectLst>
              </a:rPr>
              <a:t> </a:t>
            </a:r>
            <a:r>
              <a:rPr lang="en-IN" sz="2200" b="1" dirty="0" err="1" smtClean="0">
                <a:solidFill>
                  <a:schemeClr val="tx1"/>
                </a:solidFill>
                <a:effectLst>
                  <a:outerShdw blurRad="38100" dist="38100" dir="2700000" algn="tl">
                    <a:srgbClr val="000000">
                      <a:alpha val="43137"/>
                    </a:srgbClr>
                  </a:outerShdw>
                </a:effectLst>
              </a:rPr>
              <a:t>Barathi.L</a:t>
            </a:r>
            <a:r>
              <a:rPr lang="en-IN" sz="2200" b="1" dirty="0" smtClean="0">
                <a:solidFill>
                  <a:schemeClr val="tx1"/>
                </a:solidFill>
                <a:effectLst>
                  <a:outerShdw blurRad="38100" dist="38100" dir="2700000" algn="tl">
                    <a:srgbClr val="000000">
                      <a:alpha val="43137"/>
                    </a:srgbClr>
                  </a:outerShdw>
                </a:effectLst>
              </a:rPr>
              <a:t>,</a:t>
            </a:r>
            <a:r>
              <a:rPr lang="en-IN" sz="2000" dirty="0" smtClean="0">
                <a:effectLst>
                  <a:outerShdw blurRad="38100" dist="38100" dir="2700000" algn="tl">
                    <a:srgbClr val="000000">
                      <a:alpha val="43137"/>
                    </a:srgbClr>
                  </a:outerShdw>
                </a:effectLst>
              </a:rPr>
              <a:t> </a:t>
            </a:r>
            <a:r>
              <a:rPr lang="en-IN" sz="2200" b="1" dirty="0" smtClean="0">
                <a:solidFill>
                  <a:schemeClr val="tx1"/>
                </a:solidFill>
                <a:effectLst>
                  <a:outerShdw blurRad="38100" dist="38100" dir="2700000" algn="tl">
                    <a:srgbClr val="000000">
                      <a:alpha val="43137"/>
                    </a:srgbClr>
                  </a:outerShdw>
                </a:effectLst>
              </a:rPr>
              <a:t>“Gesture </a:t>
            </a:r>
            <a:r>
              <a:rPr lang="en-IN" sz="2200" b="1" dirty="0" smtClean="0">
                <a:solidFill>
                  <a:schemeClr val="tx1"/>
                </a:solidFill>
                <a:effectLst>
                  <a:outerShdw blurRad="38100" dist="38100" dir="2700000" algn="tl">
                    <a:srgbClr val="000000">
                      <a:alpha val="43137"/>
                    </a:srgbClr>
                  </a:outerShdw>
                </a:effectLst>
              </a:rPr>
              <a:t>Detection </a:t>
            </a:r>
            <a:r>
              <a:rPr lang="en-IN" sz="2200" b="1" dirty="0">
                <a:solidFill>
                  <a:schemeClr val="tx1"/>
                </a:solidFill>
                <a:effectLst>
                  <a:outerShdw blurRad="38100" dist="38100" dir="2700000" algn="tl">
                    <a:srgbClr val="000000">
                      <a:alpha val="43137"/>
                    </a:srgbClr>
                  </a:outerShdw>
                </a:effectLst>
              </a:rPr>
              <a:t>for Deaf and Dumb </a:t>
            </a:r>
            <a:r>
              <a:rPr lang="en-IN" sz="2200" b="1" dirty="0" smtClean="0">
                <a:solidFill>
                  <a:schemeClr val="tx1"/>
                </a:solidFill>
                <a:effectLst>
                  <a:outerShdw blurRad="38100" dist="38100" dir="2700000" algn="tl">
                    <a:srgbClr val="000000">
                      <a:alpha val="43137"/>
                    </a:srgbClr>
                  </a:outerShdw>
                </a:effectLst>
              </a:rPr>
              <a:t>People”</a:t>
            </a:r>
            <a:r>
              <a:rPr lang="en-IN" sz="2000" b="1" dirty="0">
                <a:effectLst>
                  <a:outerShdw blurRad="38100" dist="38100" dir="2700000" algn="tl">
                    <a:srgbClr val="000000">
                      <a:alpha val="43137"/>
                    </a:srgbClr>
                  </a:outerShdw>
                </a:effectLst>
              </a:rPr>
              <a:t> </a:t>
            </a:r>
            <a:r>
              <a:rPr lang="en-IN" sz="2200" b="1" dirty="0" smtClean="0">
                <a:solidFill>
                  <a:schemeClr val="tx1"/>
                </a:solidFill>
                <a:effectLst>
                  <a:outerShdw blurRad="38100" dist="38100" dir="2700000" algn="tl">
                    <a:srgbClr val="000000">
                      <a:alpha val="43137"/>
                    </a:srgbClr>
                  </a:outerShdw>
                </a:effectLst>
              </a:rPr>
              <a:t>International </a:t>
            </a:r>
            <a:r>
              <a:rPr lang="en-IN" sz="2200" b="1" dirty="0">
                <a:solidFill>
                  <a:schemeClr val="tx1"/>
                </a:solidFill>
                <a:effectLst>
                  <a:outerShdw blurRad="38100" dist="38100" dir="2700000" algn="tl">
                    <a:srgbClr val="000000">
                      <a:alpha val="43137"/>
                    </a:srgbClr>
                  </a:outerShdw>
                </a:effectLst>
              </a:rPr>
              <a:t>Journal of Development Research </a:t>
            </a:r>
            <a:r>
              <a:rPr lang="en-IN" sz="2200" b="1" dirty="0" smtClean="0">
                <a:solidFill>
                  <a:schemeClr val="tx1"/>
                </a:solidFill>
                <a:effectLst>
                  <a:outerShdw blurRad="38100" dist="38100" dir="2700000" algn="tl">
                    <a:srgbClr val="000000">
                      <a:alpha val="43137"/>
                    </a:srgbClr>
                  </a:outerShdw>
                </a:effectLst>
              </a:rPr>
              <a:t>Vol.</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4</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a:t>
            </a:r>
            <a:r>
              <a:rPr lang="en-IN" sz="20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March</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a:t>
            </a:r>
            <a:r>
              <a:rPr lang="en-IN" sz="20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2014</a:t>
            </a:r>
            <a:r>
              <a:rPr lang="en-IN" sz="20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a:t>
            </a:r>
            <a:r>
              <a:rPr lang="en-IN" sz="2000" b="1" dirty="0" smtClean="0">
                <a:effectLst>
                  <a:outerShdw blurRad="38100" dist="38100" dir="2700000" algn="tl">
                    <a:srgbClr val="000000">
                      <a:alpha val="43137"/>
                    </a:srgbClr>
                  </a:outerShdw>
                </a:effectLst>
              </a:rPr>
              <a:t>                            </a:t>
            </a:r>
            <a:r>
              <a:rPr lang="en-IN" sz="2000" dirty="0" smtClean="0">
                <a:solidFill>
                  <a:schemeClr val="tx1"/>
                </a:solidFill>
              </a:rPr>
              <a:t>This </a:t>
            </a:r>
            <a:r>
              <a:rPr lang="en-IN" sz="2000" dirty="0">
                <a:solidFill>
                  <a:schemeClr val="tx1"/>
                </a:solidFill>
              </a:rPr>
              <a:t>paper proposes optimized approaches of implementing the famous Viola Jones A</a:t>
            </a:r>
            <a:r>
              <a:rPr lang="en-IN" sz="2000" dirty="0" smtClean="0">
                <a:solidFill>
                  <a:schemeClr val="tx1"/>
                </a:solidFill>
              </a:rPr>
              <a:t>lgorithm </a:t>
            </a:r>
            <a:r>
              <a:rPr lang="en-IN" sz="2000" dirty="0">
                <a:solidFill>
                  <a:schemeClr val="tx1"/>
                </a:solidFill>
              </a:rPr>
              <a:t>with LBP (Local Binary Pattern) features for hand G</a:t>
            </a:r>
            <a:r>
              <a:rPr lang="en-IN" sz="2000" dirty="0" smtClean="0">
                <a:solidFill>
                  <a:schemeClr val="tx1"/>
                </a:solidFill>
              </a:rPr>
              <a:t>esture recognition. </a:t>
            </a:r>
            <a:endParaRPr lang="en-IN" sz="2000" dirty="0" smtClean="0">
              <a:solidFill>
                <a:schemeClr val="tx1"/>
              </a:solidFill>
            </a:endParaRPr>
          </a:p>
          <a:p>
            <a:pPr algn="just">
              <a:buFont typeface="Wingdings" pitchFamily="2" charset="2"/>
              <a:buChar char="§"/>
            </a:pPr>
            <a:endParaRPr lang="en-IN" sz="1000" dirty="0" smtClean="0">
              <a:solidFill>
                <a:schemeClr val="tx1"/>
              </a:solidFill>
            </a:endParaRPr>
          </a:p>
          <a:p>
            <a:pPr algn="just">
              <a:buFont typeface="Wingdings" pitchFamily="2" charset="2"/>
              <a:buChar char="§"/>
            </a:pPr>
            <a:r>
              <a:rPr lang="en-IN" sz="2200" b="1" dirty="0" err="1" smtClean="0">
                <a:solidFill>
                  <a:schemeClr val="tx1"/>
                </a:solidFill>
                <a:effectLst>
                  <a:outerShdw blurRad="38100" dist="38100" dir="2700000" algn="tl">
                    <a:srgbClr val="000000">
                      <a:alpha val="43137"/>
                    </a:srgbClr>
                  </a:outerShdw>
                </a:effectLst>
              </a:rPr>
              <a:t>Shanmukha</a:t>
            </a:r>
            <a:r>
              <a:rPr lang="en-IN" sz="2200" b="1" dirty="0" smtClean="0">
                <a:solidFill>
                  <a:schemeClr val="tx1"/>
                </a:solidFill>
                <a:effectLst>
                  <a:outerShdw blurRad="38100" dist="38100" dir="2700000" algn="tl">
                    <a:srgbClr val="000000">
                      <a:alpha val="43137"/>
                    </a:srgbClr>
                  </a:outerShdw>
                </a:effectLst>
              </a:rPr>
              <a:t> </a:t>
            </a:r>
            <a:r>
              <a:rPr lang="en-IN" sz="2200" b="1" dirty="0" err="1" smtClean="0">
                <a:solidFill>
                  <a:schemeClr val="tx1"/>
                </a:solidFill>
                <a:effectLst>
                  <a:outerShdw blurRad="38100" dist="38100" dir="2700000" algn="tl">
                    <a:srgbClr val="000000">
                      <a:alpha val="43137"/>
                    </a:srgbClr>
                  </a:outerShdw>
                </a:effectLst>
              </a:rPr>
              <a:t>Swamy</a:t>
            </a:r>
            <a:r>
              <a:rPr lang="en-IN" sz="2200" b="1" dirty="0" smtClean="0">
                <a:solidFill>
                  <a:schemeClr val="tx1"/>
                </a:solidFill>
                <a:effectLst>
                  <a:outerShdw blurRad="38100" dist="38100" dir="2700000" algn="tl">
                    <a:srgbClr val="000000">
                      <a:alpha val="43137"/>
                    </a:srgbClr>
                  </a:outerShdw>
                </a:effectLst>
              </a:rPr>
              <a:t>, “</a:t>
            </a:r>
            <a:r>
              <a:rPr lang="en-IN" sz="2200" b="1" dirty="0">
                <a:solidFill>
                  <a:schemeClr val="tx1"/>
                </a:solidFill>
                <a:effectLst>
                  <a:outerShdw blurRad="38100" dist="38100" dir="2700000" algn="tl">
                    <a:srgbClr val="000000">
                      <a:alpha val="43137"/>
                    </a:srgbClr>
                  </a:outerShdw>
                </a:effectLst>
              </a:rPr>
              <a:t>Indian Sign Language Interpreter with </a:t>
            </a:r>
            <a:r>
              <a:rPr lang="en-IN" sz="2200" b="1" dirty="0" smtClean="0">
                <a:solidFill>
                  <a:schemeClr val="tx1"/>
                </a:solidFill>
                <a:effectLst>
                  <a:outerShdw blurRad="38100" dist="38100" dir="2700000" algn="tl">
                    <a:srgbClr val="000000">
                      <a:alpha val="43137"/>
                    </a:srgbClr>
                  </a:outerShdw>
                </a:effectLst>
              </a:rPr>
              <a:t>Android” </a:t>
            </a:r>
            <a:r>
              <a:rPr lang="en-IN" sz="2200" b="1" dirty="0">
                <a:solidFill>
                  <a:schemeClr val="tx1"/>
                </a:solidFill>
                <a:effectLst>
                  <a:outerShdw blurRad="38100" dist="38100" dir="2700000" algn="tl">
                    <a:srgbClr val="000000">
                      <a:alpha val="43137"/>
                    </a:srgbClr>
                  </a:outerShdw>
                </a:effectLst>
              </a:rPr>
              <a:t>International Journal of Computer </a:t>
            </a:r>
            <a:r>
              <a:rPr lang="en-IN" sz="2200" b="1" dirty="0" smtClean="0">
                <a:solidFill>
                  <a:schemeClr val="tx1"/>
                </a:solidFill>
                <a:effectLst>
                  <a:outerShdw blurRad="38100" dist="38100" dir="2700000" algn="tl">
                    <a:srgbClr val="000000">
                      <a:alpha val="43137"/>
                    </a:srgbClr>
                  </a:outerShdw>
                </a:effectLst>
              </a:rPr>
              <a:t>Applications Vol.</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97</a:t>
            </a:r>
            <a:r>
              <a:rPr lang="en-IN" sz="2200" b="1" dirty="0" smtClean="0">
                <a:solidFill>
                  <a:schemeClr val="tx1"/>
                </a:solidFill>
                <a:effectLst>
                  <a:outerShdw blurRad="38100" dist="38100" dir="2700000" algn="tl">
                    <a:srgbClr val="000000">
                      <a:alpha val="43137"/>
                    </a:srgbClr>
                  </a:outerShdw>
                </a:effectLst>
              </a:rPr>
              <a:t> </a:t>
            </a:r>
            <a:r>
              <a:rPr lang="en-IN" sz="2200" b="1" dirty="0">
                <a:solidFill>
                  <a:schemeClr val="tx1"/>
                </a:solidFill>
                <a:effectLst>
                  <a:outerShdw blurRad="38100" dist="38100" dir="2700000" algn="tl">
                    <a:srgbClr val="000000">
                      <a:alpha val="43137"/>
                    </a:srgbClr>
                  </a:outerShdw>
                </a:effectLst>
              </a:rPr>
              <a:t>July </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2014.                   </a:t>
            </a:r>
            <a:r>
              <a:rPr lang="en-IN" sz="2000" dirty="0" smtClean="0">
                <a:solidFill>
                  <a:schemeClr val="tx1"/>
                </a:solidFill>
              </a:rPr>
              <a:t>In </a:t>
            </a:r>
            <a:r>
              <a:rPr lang="en-IN" sz="2000" dirty="0">
                <a:solidFill>
                  <a:schemeClr val="tx1"/>
                </a:solidFill>
              </a:rPr>
              <a:t>this project, through the use of speech technology, attempts to provide solutions for some of these issues by creating an interactive system.</a:t>
            </a:r>
            <a:endParaRPr lang="en-US" sz="2200" b="1" dirty="0">
              <a:solidFill>
                <a:schemeClr val="tx1"/>
              </a:solidFill>
              <a:latin typeface="Arial" pitchFamily="34" charset="0"/>
              <a:cs typeface="Arial" pitchFamily="34" charset="0"/>
            </a:endParaRPr>
          </a:p>
        </p:txBody>
      </p:sp>
      <p:sp>
        <p:nvSpPr>
          <p:cNvPr id="2" name="Title 1">
            <a:extLst>
              <a:ext uri="{FF2B5EF4-FFF2-40B4-BE49-F238E27FC236}">
                <a16:creationId xmlns="" xmlns:a16="http://schemas.microsoft.com/office/drawing/2014/main" id="{D3B2C295-DFF5-4E59-ACE6-1D31EA7BF812}"/>
              </a:ext>
            </a:extLst>
          </p:cNvPr>
          <p:cNvSpPr>
            <a:spLocks noGrp="1"/>
          </p:cNvSpPr>
          <p:nvPr>
            <p:ph type="title"/>
          </p:nvPr>
        </p:nvSpPr>
        <p:spPr/>
        <p:txBody>
          <a:bodyPr/>
          <a:lstStyle/>
          <a:p>
            <a:r>
              <a:rPr lang="en-US" dirty="0" smtClean="0">
                <a:effectLst>
                  <a:outerShdw blurRad="38100" dist="38100" dir="2700000" algn="tl">
                    <a:srgbClr val="000000">
                      <a:alpha val="43137"/>
                    </a:srgbClr>
                  </a:outerShdw>
                </a:effectLst>
              </a:rPr>
              <a:t>Literature Survey (</a:t>
            </a:r>
            <a:r>
              <a:rPr lang="en-US" dirty="0" smtClean="0">
                <a:effectLst>
                  <a:outerShdw blurRad="38100" dist="38100" dir="2700000" algn="tl">
                    <a:srgbClr val="000000">
                      <a:alpha val="43137"/>
                    </a:srgbClr>
                  </a:outerShdw>
                </a:effectLst>
              </a:rPr>
              <a:t>Continued)....</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44405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F949488-C73D-4DE9-AA5C-9C9F84DCABF9}"/>
              </a:ext>
            </a:extLst>
          </p:cNvPr>
          <p:cNvSpPr>
            <a:spLocks noGrp="1"/>
          </p:cNvSpPr>
          <p:nvPr>
            <p:ph idx="1"/>
          </p:nvPr>
        </p:nvSpPr>
        <p:spPr>
          <a:xfrm>
            <a:off x="1067866" y="2580576"/>
            <a:ext cx="10241363" cy="3768466"/>
          </a:xfrm>
        </p:spPr>
        <p:txBody>
          <a:bodyPr>
            <a:normAutofit/>
          </a:bodyPr>
          <a:lstStyle/>
          <a:p>
            <a:pPr algn="just">
              <a:buFont typeface="Wingdings" pitchFamily="2" charset="2"/>
              <a:buChar char="§"/>
            </a:pPr>
            <a:r>
              <a:rPr lang="en-IN" sz="2200" b="1" dirty="0" err="1" smtClean="0">
                <a:solidFill>
                  <a:schemeClr val="tx1"/>
                </a:solidFill>
                <a:effectLst>
                  <a:outerShdw blurRad="38100" dist="38100" dir="2700000" algn="tl">
                    <a:srgbClr val="000000">
                      <a:alpha val="43137"/>
                    </a:srgbClr>
                  </a:outerShdw>
                </a:effectLst>
              </a:rPr>
              <a:t>Sinora.G</a:t>
            </a:r>
            <a:r>
              <a:rPr lang="en-IN" sz="2200" b="1" dirty="0" smtClean="0">
                <a:solidFill>
                  <a:schemeClr val="tx1"/>
                </a:solidFill>
                <a:effectLst>
                  <a:outerShdw blurRad="38100" dist="38100" dir="2700000" algn="tl">
                    <a:srgbClr val="000000">
                      <a:alpha val="43137"/>
                    </a:srgbClr>
                  </a:outerShdw>
                </a:effectLst>
              </a:rPr>
              <a:t>, </a:t>
            </a:r>
            <a:r>
              <a:rPr lang="en-IN" sz="2200" b="1" dirty="0">
                <a:solidFill>
                  <a:schemeClr val="tx1"/>
                </a:solidFill>
                <a:effectLst>
                  <a:outerShdw blurRad="38100" dist="38100" dir="2700000" algn="tl">
                    <a:srgbClr val="000000">
                      <a:alpha val="43137"/>
                    </a:srgbClr>
                  </a:outerShdw>
                </a:effectLst>
              </a:rPr>
              <a:t>“Android </a:t>
            </a:r>
            <a:r>
              <a:rPr lang="en-IN" sz="2200" b="1" dirty="0" smtClean="0">
                <a:solidFill>
                  <a:schemeClr val="tx1"/>
                </a:solidFill>
                <a:effectLst>
                  <a:outerShdw blurRad="38100" dist="38100" dir="2700000" algn="tl">
                    <a:srgbClr val="000000">
                      <a:alpha val="43137"/>
                    </a:srgbClr>
                  </a:outerShdw>
                </a:effectLst>
              </a:rPr>
              <a:t>App </a:t>
            </a:r>
            <a:r>
              <a:rPr lang="en-IN" sz="2200" b="1" dirty="0">
                <a:solidFill>
                  <a:schemeClr val="tx1"/>
                </a:solidFill>
                <a:effectLst>
                  <a:outerShdw blurRad="38100" dist="38100" dir="2700000" algn="tl">
                    <a:srgbClr val="000000">
                      <a:alpha val="43137"/>
                    </a:srgbClr>
                  </a:outerShdw>
                </a:effectLst>
              </a:rPr>
              <a:t>on </a:t>
            </a:r>
            <a:r>
              <a:rPr lang="en-IN" sz="2200" b="1" dirty="0" smtClean="0">
                <a:solidFill>
                  <a:schemeClr val="tx1"/>
                </a:solidFill>
                <a:effectLst>
                  <a:outerShdw blurRad="38100" dist="38100" dir="2700000" algn="tl">
                    <a:srgbClr val="000000">
                      <a:alpha val="43137"/>
                    </a:srgbClr>
                  </a:outerShdw>
                </a:effectLst>
              </a:rPr>
              <a:t>Exam </a:t>
            </a:r>
            <a:r>
              <a:rPr lang="en-IN" sz="2200" b="1" dirty="0">
                <a:solidFill>
                  <a:schemeClr val="tx1"/>
                </a:solidFill>
                <a:effectLst>
                  <a:outerShdw blurRad="38100" dist="38100" dir="2700000" algn="tl">
                    <a:srgbClr val="000000">
                      <a:alpha val="43137"/>
                    </a:srgbClr>
                  </a:outerShdw>
                </a:effectLst>
              </a:rPr>
              <a:t>Using Speech Technology for Blind People </a:t>
            </a:r>
            <a:r>
              <a:rPr lang="en-IN" sz="2200" b="1" dirty="0" smtClean="0">
                <a:solidFill>
                  <a:schemeClr val="tx1"/>
                </a:solidFill>
                <a:effectLst>
                  <a:outerShdw blurRad="38100" dist="38100" dir="2700000" algn="tl">
                    <a:srgbClr val="000000">
                      <a:alpha val="43137"/>
                    </a:srgbClr>
                  </a:outerShdw>
                </a:effectLst>
              </a:rPr>
              <a:t>” </a:t>
            </a:r>
            <a:r>
              <a:rPr lang="en-IN" sz="2200" b="1" dirty="0">
                <a:solidFill>
                  <a:schemeClr val="tx1"/>
                </a:solidFill>
                <a:effectLst>
                  <a:outerShdw blurRad="38100" dist="38100" dir="2700000" algn="tl">
                    <a:srgbClr val="000000">
                      <a:alpha val="43137"/>
                    </a:srgbClr>
                  </a:outerShdw>
                </a:effectLst>
              </a:rPr>
              <a:t>International Journal of Research in </a:t>
            </a:r>
            <a:r>
              <a:rPr lang="en-IN" sz="2200" b="1" dirty="0" smtClean="0">
                <a:solidFill>
                  <a:schemeClr val="tx1"/>
                </a:solidFill>
                <a:effectLst>
                  <a:outerShdw blurRad="38100" dist="38100" dir="2700000" algn="tl">
                    <a:srgbClr val="000000">
                      <a:alpha val="43137"/>
                    </a:srgbClr>
                  </a:outerShdw>
                </a:effectLst>
              </a:rPr>
              <a:t>Computer Communication Vol</a:t>
            </a:r>
            <a:r>
              <a:rPr lang="en-IN" sz="2200" b="1" dirty="0">
                <a:solidFill>
                  <a:schemeClr val="tx1"/>
                </a:solidFill>
                <a:effectLst>
                  <a:outerShdw blurRad="38100" dist="38100" dir="2700000" algn="tl">
                    <a:srgbClr val="000000">
                      <a:alpha val="43137"/>
                    </a:srgbClr>
                  </a:outerShdw>
                </a:effectLst>
                <a:latin typeface="Arial" pitchFamily="34" charset="0"/>
                <a:cs typeface="Arial" pitchFamily="34" charset="0"/>
              </a:rPr>
              <a:t>.</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3 </a:t>
            </a:r>
            <a:r>
              <a:rPr lang="en-IN" sz="2200" b="1" dirty="0" smtClean="0">
                <a:solidFill>
                  <a:schemeClr val="tx1"/>
                </a:solidFill>
                <a:effectLst>
                  <a:outerShdw blurRad="38100" dist="38100" dir="2700000" algn="tl">
                    <a:srgbClr val="000000">
                      <a:alpha val="43137"/>
                    </a:srgbClr>
                  </a:outerShdw>
                </a:effectLst>
              </a:rPr>
              <a:t>March </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2014</a:t>
            </a:r>
            <a:r>
              <a:rPr lang="en-IN" sz="2200" b="1" dirty="0" smtClean="0">
                <a:solidFill>
                  <a:schemeClr val="tx1"/>
                </a:solidFill>
                <a:effectLst>
                  <a:outerShdw blurRad="38100" dist="38100" dir="2700000" algn="tl">
                    <a:srgbClr val="000000">
                      <a:alpha val="43137"/>
                    </a:srgbClr>
                  </a:outerShdw>
                </a:effectLst>
              </a:rPr>
              <a:t>.</a:t>
            </a:r>
            <a:r>
              <a:rPr lang="en-IN" sz="2200" b="1" dirty="0" smtClean="0">
                <a:solidFill>
                  <a:schemeClr val="tx1"/>
                </a:solidFill>
                <a:effectLst>
                  <a:outerShdw blurRad="38100" dist="38100" dir="2700000" algn="tl">
                    <a:srgbClr val="000000">
                      <a:alpha val="43137"/>
                    </a:srgbClr>
                  </a:outerShdw>
                </a:effectLst>
              </a:rPr>
              <a:t> </a:t>
            </a:r>
            <a:r>
              <a:rPr lang="en-IN" sz="2000" dirty="0">
                <a:solidFill>
                  <a:schemeClr val="tx1"/>
                </a:solidFill>
              </a:rPr>
              <a:t>We are developing this on android platform using eclipse workbench. Our </a:t>
            </a:r>
            <a:r>
              <a:rPr lang="en-IN" sz="2000" dirty="0" smtClean="0">
                <a:solidFill>
                  <a:schemeClr val="tx1"/>
                </a:solidFill>
              </a:rPr>
              <a:t>Speech-to-Text </a:t>
            </a:r>
            <a:r>
              <a:rPr lang="en-IN" sz="2000" dirty="0">
                <a:solidFill>
                  <a:schemeClr val="tx1"/>
                </a:solidFill>
              </a:rPr>
              <a:t>system directly </a:t>
            </a:r>
            <a:r>
              <a:rPr lang="en-IN" sz="2000" dirty="0" smtClean="0">
                <a:solidFill>
                  <a:schemeClr val="tx1"/>
                </a:solidFill>
              </a:rPr>
              <a:t>converts </a:t>
            </a:r>
            <a:r>
              <a:rPr lang="en-IN" sz="2000" dirty="0">
                <a:solidFill>
                  <a:schemeClr val="tx1"/>
                </a:solidFill>
              </a:rPr>
              <a:t>speech to text</a:t>
            </a:r>
            <a:r>
              <a:rPr lang="en-IN" sz="2000" dirty="0" smtClean="0">
                <a:solidFill>
                  <a:schemeClr val="tx1"/>
                </a:solidFill>
              </a:rPr>
              <a:t>.</a:t>
            </a:r>
            <a:r>
              <a:rPr lang="en-IN" sz="2000" dirty="0">
                <a:solidFill>
                  <a:schemeClr val="tx1"/>
                </a:solidFill>
              </a:rPr>
              <a:t> </a:t>
            </a:r>
            <a:r>
              <a:rPr lang="en-IN" sz="2000" dirty="0" smtClean="0">
                <a:solidFill>
                  <a:schemeClr val="tx1"/>
                </a:solidFill>
              </a:rPr>
              <a:t>Speech-to-Text </a:t>
            </a:r>
            <a:r>
              <a:rPr lang="en-IN" sz="2000" dirty="0">
                <a:solidFill>
                  <a:schemeClr val="tx1"/>
                </a:solidFill>
              </a:rPr>
              <a:t>system can also improve </a:t>
            </a:r>
            <a:r>
              <a:rPr lang="en-IN" sz="2000" dirty="0" smtClean="0">
                <a:solidFill>
                  <a:schemeClr val="tx1"/>
                </a:solidFill>
              </a:rPr>
              <a:t> </a:t>
            </a:r>
            <a:r>
              <a:rPr lang="en-IN" sz="2000" dirty="0">
                <a:solidFill>
                  <a:schemeClr val="tx1"/>
                </a:solidFill>
              </a:rPr>
              <a:t>accessibility by providing data entry options for </a:t>
            </a:r>
            <a:r>
              <a:rPr lang="en-IN" sz="2000" dirty="0" smtClean="0">
                <a:solidFill>
                  <a:schemeClr val="tx1"/>
                </a:solidFill>
              </a:rPr>
              <a:t>physically </a:t>
            </a:r>
            <a:r>
              <a:rPr lang="en-IN" sz="2000" dirty="0">
                <a:solidFill>
                  <a:schemeClr val="tx1"/>
                </a:solidFill>
              </a:rPr>
              <a:t>handicapped users</a:t>
            </a:r>
            <a:r>
              <a:rPr lang="en-IN" sz="2000" dirty="0"/>
              <a:t>.</a:t>
            </a:r>
            <a:endParaRPr lang="en-IN" sz="2200" dirty="0" smtClean="0">
              <a:solidFill>
                <a:schemeClr val="tx1"/>
              </a:solidFill>
            </a:endParaRPr>
          </a:p>
          <a:p>
            <a:pPr algn="just">
              <a:buFont typeface="Wingdings" pitchFamily="2" charset="2"/>
              <a:buChar char="§"/>
            </a:pPr>
            <a:endParaRPr lang="en-IN" sz="1000" dirty="0" smtClean="0">
              <a:solidFill>
                <a:schemeClr val="tx1"/>
              </a:solidFill>
            </a:endParaRPr>
          </a:p>
          <a:p>
            <a:pPr algn="just">
              <a:buFont typeface="Wingdings" pitchFamily="2" charset="2"/>
              <a:buChar char="§"/>
            </a:pPr>
            <a:r>
              <a:rPr lang="en-IN" sz="2200" b="1" dirty="0" err="1" smtClean="0">
                <a:solidFill>
                  <a:schemeClr val="tx1"/>
                </a:solidFill>
                <a:effectLst>
                  <a:outerShdw blurRad="38100" dist="38100" dir="2700000" algn="tl">
                    <a:srgbClr val="000000">
                      <a:alpha val="43137"/>
                    </a:srgbClr>
                  </a:outerShdw>
                </a:effectLst>
              </a:rPr>
              <a:t>Tapas.P</a:t>
            </a:r>
            <a:r>
              <a:rPr lang="en-IN" sz="2200" b="1" dirty="0" smtClean="0">
                <a:solidFill>
                  <a:schemeClr val="tx1"/>
                </a:solidFill>
                <a:effectLst>
                  <a:outerShdw blurRad="38100" dist="38100" dir="2700000" algn="tl">
                    <a:srgbClr val="000000">
                      <a:alpha val="43137"/>
                    </a:srgbClr>
                  </a:outerShdw>
                </a:effectLst>
              </a:rPr>
              <a:t>, </a:t>
            </a:r>
            <a:r>
              <a:rPr lang="en-IN" sz="2200" b="1" dirty="0">
                <a:solidFill>
                  <a:schemeClr val="tx1"/>
                </a:solidFill>
                <a:effectLst>
                  <a:outerShdw blurRad="38100" dist="38100" dir="2700000" algn="tl">
                    <a:srgbClr val="000000">
                      <a:alpha val="43137"/>
                    </a:srgbClr>
                  </a:outerShdw>
                </a:effectLst>
              </a:rPr>
              <a:t>“Text to </a:t>
            </a:r>
            <a:r>
              <a:rPr lang="en-IN" sz="2200" b="1" dirty="0" smtClean="0">
                <a:solidFill>
                  <a:schemeClr val="tx1"/>
                </a:solidFill>
                <a:effectLst>
                  <a:outerShdw blurRad="38100" dist="38100" dir="2700000" algn="tl">
                    <a:srgbClr val="000000">
                      <a:alpha val="43137"/>
                    </a:srgbClr>
                  </a:outerShdw>
                </a:effectLst>
              </a:rPr>
              <a:t>Speech </a:t>
            </a:r>
            <a:r>
              <a:rPr lang="en-IN" sz="2200" b="1" dirty="0">
                <a:solidFill>
                  <a:schemeClr val="tx1"/>
                </a:solidFill>
                <a:effectLst>
                  <a:outerShdw blurRad="38100" dist="38100" dir="2700000" algn="tl">
                    <a:srgbClr val="000000">
                      <a:alpha val="43137"/>
                    </a:srgbClr>
                  </a:outerShdw>
                </a:effectLst>
              </a:rPr>
              <a:t>with </a:t>
            </a:r>
            <a:r>
              <a:rPr lang="en-IN" sz="2200" b="1" dirty="0" err="1" smtClean="0">
                <a:solidFill>
                  <a:schemeClr val="tx1"/>
                </a:solidFill>
                <a:effectLst>
                  <a:outerShdw blurRad="38100" dist="38100" dir="2700000" algn="tl">
                    <a:srgbClr val="000000">
                      <a:alpha val="43137"/>
                    </a:srgbClr>
                  </a:outerShdw>
                </a:effectLst>
              </a:rPr>
              <a:t>Phonematic</a:t>
            </a:r>
            <a:r>
              <a:rPr lang="en-IN" sz="2200" b="1" dirty="0" smtClean="0">
                <a:solidFill>
                  <a:schemeClr val="tx1"/>
                </a:solidFill>
                <a:effectLst>
                  <a:outerShdw blurRad="38100" dist="38100" dir="2700000" algn="tl">
                    <a:srgbClr val="000000">
                      <a:alpha val="43137"/>
                    </a:srgbClr>
                  </a:outerShdw>
                </a:effectLst>
              </a:rPr>
              <a:t> </a:t>
            </a:r>
            <a:r>
              <a:rPr lang="en-IN" sz="2200" b="1" dirty="0">
                <a:solidFill>
                  <a:schemeClr val="tx1"/>
                </a:solidFill>
                <a:effectLst>
                  <a:outerShdw blurRad="38100" dist="38100" dir="2700000" algn="tl">
                    <a:srgbClr val="000000">
                      <a:alpha val="43137"/>
                    </a:srgbClr>
                  </a:outerShdw>
                </a:effectLst>
              </a:rPr>
              <a:t>Concatenation</a:t>
            </a:r>
            <a:r>
              <a:rPr lang="en-IN" sz="2200" b="1" dirty="0" smtClean="0">
                <a:solidFill>
                  <a:schemeClr val="tx1"/>
                </a:solidFill>
                <a:effectLst>
                  <a:outerShdw blurRad="38100" dist="38100" dir="2700000" algn="tl">
                    <a:srgbClr val="000000">
                      <a:alpha val="43137"/>
                    </a:srgbClr>
                  </a:outerShdw>
                </a:effectLst>
              </a:rPr>
              <a:t>” </a:t>
            </a:r>
            <a:r>
              <a:rPr lang="en-IN" sz="2200" b="1" dirty="0">
                <a:solidFill>
                  <a:schemeClr val="tx1"/>
                </a:solidFill>
                <a:effectLst>
                  <a:outerShdw blurRad="38100" dist="38100" dir="2700000" algn="tl">
                    <a:srgbClr val="000000">
                      <a:alpha val="43137"/>
                    </a:srgbClr>
                  </a:outerShdw>
                </a:effectLst>
              </a:rPr>
              <a:t>International Journal of Electronics Communication and Computer </a:t>
            </a:r>
            <a:r>
              <a:rPr lang="en-IN" sz="2200" b="1" dirty="0" smtClean="0">
                <a:solidFill>
                  <a:schemeClr val="tx1"/>
                </a:solidFill>
                <a:effectLst>
                  <a:outerShdw blurRad="38100" dist="38100" dir="2700000" algn="tl">
                    <a:srgbClr val="000000">
                      <a:alpha val="43137"/>
                    </a:srgbClr>
                  </a:outerShdw>
                </a:effectLst>
              </a:rPr>
              <a:t>Technology </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Vol.2 Sept</a:t>
            </a:r>
            <a:r>
              <a:rPr lang="en-IN" sz="2200" b="1" dirty="0" smtClean="0">
                <a:solidFill>
                  <a:schemeClr val="tx1"/>
                </a:solidFill>
                <a:effectLst>
                  <a:outerShdw blurRad="38100" dist="38100" dir="2700000" algn="tl">
                    <a:srgbClr val="000000">
                      <a:alpha val="43137"/>
                    </a:srgbClr>
                  </a:outerShdw>
                </a:effectLst>
              </a:rPr>
              <a:t> </a:t>
            </a:r>
            <a:r>
              <a:rPr lang="en-IN" sz="22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2012.</a:t>
            </a:r>
            <a:r>
              <a:rPr lang="en-IN" sz="2000" dirty="0"/>
              <a:t> </a:t>
            </a:r>
            <a:r>
              <a:rPr lang="en-IN" sz="2000" dirty="0" smtClean="0"/>
              <a:t>     </a:t>
            </a:r>
            <a:r>
              <a:rPr lang="en-IN" sz="2000" dirty="0" smtClean="0">
                <a:solidFill>
                  <a:schemeClr val="tx1"/>
                </a:solidFill>
              </a:rPr>
              <a:t>Text-to-speech </a:t>
            </a:r>
            <a:r>
              <a:rPr lang="en-IN" sz="2000" dirty="0">
                <a:solidFill>
                  <a:schemeClr val="tx1"/>
                </a:solidFill>
              </a:rPr>
              <a:t>(TTS) convention transforms linguistic information stored as data or text into speech. </a:t>
            </a:r>
            <a:r>
              <a:rPr lang="en-IN" sz="2000" dirty="0" smtClean="0">
                <a:solidFill>
                  <a:schemeClr val="tx1"/>
                </a:solidFill>
              </a:rPr>
              <a:t>This </a:t>
            </a:r>
            <a:r>
              <a:rPr lang="en-IN" sz="2000" dirty="0">
                <a:solidFill>
                  <a:schemeClr val="tx1"/>
                </a:solidFill>
              </a:rPr>
              <a:t>paper presents a method to design a Text to Speech conversion module by the use of </a:t>
            </a:r>
            <a:r>
              <a:rPr lang="en-IN" sz="2000" b="1" dirty="0" err="1">
                <a:solidFill>
                  <a:schemeClr val="tx1"/>
                </a:solidFill>
              </a:rPr>
              <a:t>Matlab</a:t>
            </a:r>
            <a:r>
              <a:rPr lang="en-IN" sz="2000" dirty="0">
                <a:solidFill>
                  <a:schemeClr val="tx1"/>
                </a:solidFill>
              </a:rPr>
              <a:t> by simple matrix operations.</a:t>
            </a:r>
            <a:endParaRPr lang="en-US" sz="22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2" name="Title 1">
            <a:extLst>
              <a:ext uri="{FF2B5EF4-FFF2-40B4-BE49-F238E27FC236}">
                <a16:creationId xmlns="" xmlns:a16="http://schemas.microsoft.com/office/drawing/2014/main" id="{D3B2C295-DFF5-4E59-ACE6-1D31EA7BF812}"/>
              </a:ext>
            </a:extLst>
          </p:cNvPr>
          <p:cNvSpPr>
            <a:spLocks noGrp="1"/>
          </p:cNvSpPr>
          <p:nvPr>
            <p:ph type="title"/>
          </p:nvPr>
        </p:nvSpPr>
        <p:spPr/>
        <p:txBody>
          <a:bodyPr/>
          <a:lstStyle/>
          <a:p>
            <a:r>
              <a:rPr lang="en-US" dirty="0" smtClean="0">
                <a:effectLst>
                  <a:outerShdw blurRad="38100" dist="38100" dir="2700000" algn="tl">
                    <a:srgbClr val="000000">
                      <a:alpha val="43137"/>
                    </a:srgbClr>
                  </a:outerShdw>
                </a:effectLst>
              </a:rPr>
              <a:t>Literature Survey (</a:t>
            </a:r>
            <a:r>
              <a:rPr lang="en-US" dirty="0" smtClean="0">
                <a:effectLst>
                  <a:outerShdw blurRad="38100" dist="38100" dir="2700000" algn="tl">
                    <a:srgbClr val="000000">
                      <a:alpha val="43137"/>
                    </a:srgbClr>
                  </a:outerShdw>
                </a:effectLst>
              </a:rPr>
              <a:t>Continued)....</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048313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79024" y="481160"/>
            <a:ext cx="4822154" cy="707886"/>
          </a:xfrm>
          <a:prstGeom prst="rect">
            <a:avLst/>
          </a:prstGeom>
          <a:noFill/>
        </p:spPr>
        <p:txBody>
          <a:bodyPr wrap="none" rtlCol="0">
            <a:spAutoFit/>
          </a:bodyPr>
          <a:lstStyle/>
          <a:p>
            <a:r>
              <a:rPr lang="en-IN" sz="4000" dirty="0" smtClean="0">
                <a:solidFill>
                  <a:schemeClr val="bg1"/>
                </a:solidFill>
                <a:effectLst>
                  <a:outerShdw blurRad="38100" dist="38100" dir="2700000" algn="tl">
                    <a:srgbClr val="000000">
                      <a:alpha val="43137"/>
                    </a:srgbClr>
                  </a:outerShdw>
                </a:effectLst>
                <a:latin typeface="+mj-lt"/>
              </a:rPr>
              <a:t>Project Flow Diagram</a:t>
            </a:r>
            <a:endParaRPr lang="en-IN" sz="4000" dirty="0">
              <a:solidFill>
                <a:schemeClr val="bg1"/>
              </a:solidFill>
              <a:effectLst>
                <a:outerShdw blurRad="38100" dist="38100" dir="2700000" algn="tl">
                  <a:srgbClr val="000000">
                    <a:alpha val="43137"/>
                  </a:srgbClr>
                </a:outerShdw>
              </a:effectLst>
              <a:latin typeface="+mj-lt"/>
            </a:endParaRPr>
          </a:p>
        </p:txBody>
      </p:sp>
      <p:sp>
        <p:nvSpPr>
          <p:cNvPr id="5" name="Donut 4"/>
          <p:cNvSpPr/>
          <p:nvPr/>
        </p:nvSpPr>
        <p:spPr>
          <a:xfrm>
            <a:off x="4313162" y="1122956"/>
            <a:ext cx="319177" cy="257393"/>
          </a:xfrm>
          <a:prstGeom prst="donu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Arrow Connector 6"/>
          <p:cNvCxnSpPr>
            <a:stCxn id="5" idx="4"/>
          </p:cNvCxnSpPr>
          <p:nvPr/>
        </p:nvCxnSpPr>
        <p:spPr>
          <a:xfrm flipH="1">
            <a:off x="4472750" y="1380349"/>
            <a:ext cx="1" cy="304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2830" y="1684373"/>
            <a:ext cx="1319841" cy="3709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effectLst>
                  <a:outerShdw blurRad="38100" dist="38100" dir="2700000" algn="tl">
                    <a:srgbClr val="000000">
                      <a:alpha val="43137"/>
                    </a:srgbClr>
                  </a:outerShdw>
                </a:effectLst>
              </a:rPr>
              <a:t>LOGIN</a:t>
            </a:r>
            <a:endParaRPr lang="en-IN" dirty="0">
              <a:effectLst>
                <a:outerShdw blurRad="38100" dist="38100" dir="2700000" algn="tl">
                  <a:srgbClr val="000000">
                    <a:alpha val="43137"/>
                  </a:srgbClr>
                </a:outerShdw>
              </a:effectLst>
            </a:endParaRPr>
          </a:p>
        </p:txBody>
      </p:sp>
      <p:cxnSp>
        <p:nvCxnSpPr>
          <p:cNvPr id="10" name="Straight Arrow Connector 9"/>
          <p:cNvCxnSpPr>
            <a:stCxn id="8" idx="2"/>
          </p:cNvCxnSpPr>
          <p:nvPr/>
        </p:nvCxnSpPr>
        <p:spPr>
          <a:xfrm flipH="1">
            <a:off x="4472750" y="2055309"/>
            <a:ext cx="1" cy="368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3812830" y="2424031"/>
            <a:ext cx="1319841" cy="646981"/>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3113404" y="2239670"/>
            <a:ext cx="2718693" cy="369332"/>
          </a:xfrm>
          <a:prstGeom prst="rect">
            <a:avLst/>
          </a:prstGeom>
          <a:noFill/>
        </p:spPr>
        <p:txBody>
          <a:bodyPr wrap="none" rtlCol="0">
            <a:spAutoFit/>
          </a:bodyPr>
          <a:lstStyle/>
          <a:p>
            <a:r>
              <a:rPr lang="en-IN" dirty="0" smtClean="0"/>
              <a:t>VALIDATE            DETAILS </a:t>
            </a:r>
            <a:endParaRPr lang="en-IN" dirty="0"/>
          </a:p>
        </p:txBody>
      </p:sp>
      <p:cxnSp>
        <p:nvCxnSpPr>
          <p:cNvPr id="14" name="Straight Arrow Connector 13"/>
          <p:cNvCxnSpPr>
            <a:stCxn id="11" idx="3"/>
          </p:cNvCxnSpPr>
          <p:nvPr/>
        </p:nvCxnSpPr>
        <p:spPr>
          <a:xfrm flipV="1">
            <a:off x="5132671" y="2744315"/>
            <a:ext cx="1154394" cy="3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p:cNvCxnSpPr>
          <p:nvPr/>
        </p:nvCxnSpPr>
        <p:spPr>
          <a:xfrm flipH="1">
            <a:off x="2580922" y="2747522"/>
            <a:ext cx="12319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27531" y="2747522"/>
            <a:ext cx="3659533" cy="369332"/>
          </a:xfrm>
          <a:prstGeom prst="rect">
            <a:avLst/>
          </a:prstGeom>
          <a:noFill/>
        </p:spPr>
        <p:txBody>
          <a:bodyPr wrap="square" rtlCol="0">
            <a:spAutoFit/>
          </a:bodyPr>
          <a:lstStyle/>
          <a:p>
            <a:r>
              <a:rPr lang="en-IN" dirty="0" smtClean="0"/>
              <a:t>FALSE 					   TRUE</a:t>
            </a:r>
            <a:endParaRPr lang="en-IN" dirty="0"/>
          </a:p>
        </p:txBody>
      </p:sp>
      <p:sp>
        <p:nvSpPr>
          <p:cNvPr id="21" name="Rounded Rectangle 20"/>
          <p:cNvSpPr/>
          <p:nvPr/>
        </p:nvSpPr>
        <p:spPr>
          <a:xfrm>
            <a:off x="1431962" y="2470986"/>
            <a:ext cx="1148960" cy="102272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effectLst>
                  <a:outerShdw blurRad="38100" dist="38100" dir="2700000" algn="tl">
                    <a:srgbClr val="000000">
                      <a:alpha val="43137"/>
                    </a:srgbClr>
                  </a:outerShdw>
                </a:effectLst>
              </a:rPr>
              <a:t>LOGIN</a:t>
            </a:r>
          </a:p>
          <a:p>
            <a:pPr algn="ctr"/>
            <a:r>
              <a:rPr lang="en-IN" dirty="0" smtClean="0">
                <a:effectLst>
                  <a:outerShdw blurRad="38100" dist="38100" dir="2700000" algn="tl">
                    <a:srgbClr val="000000">
                      <a:alpha val="43137"/>
                    </a:srgbClr>
                  </a:outerShdw>
                </a:effectLst>
              </a:rPr>
              <a:t>FAILED</a:t>
            </a:r>
            <a:endParaRPr lang="en-IN" dirty="0">
              <a:effectLst>
                <a:outerShdw blurRad="38100" dist="38100" dir="2700000" algn="tl">
                  <a:srgbClr val="000000">
                    <a:alpha val="43137"/>
                  </a:srgbClr>
                </a:outerShdw>
              </a:effectLst>
            </a:endParaRPr>
          </a:p>
        </p:txBody>
      </p:sp>
      <p:sp>
        <p:nvSpPr>
          <p:cNvPr id="23" name="Rounded Rectangle 22"/>
          <p:cNvSpPr/>
          <p:nvPr/>
        </p:nvSpPr>
        <p:spPr>
          <a:xfrm>
            <a:off x="6285834" y="2511710"/>
            <a:ext cx="3867433" cy="47304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effectLst>
                  <a:outerShdw blurRad="38100" dist="38100" dir="2700000" algn="tl">
                    <a:srgbClr val="000000">
                      <a:alpha val="43137"/>
                    </a:srgbClr>
                  </a:outerShdw>
                </a:effectLst>
              </a:rPr>
              <a:t>HOME PAGE</a:t>
            </a:r>
          </a:p>
        </p:txBody>
      </p:sp>
      <p:sp>
        <p:nvSpPr>
          <p:cNvPr id="25" name="Rounded Rectangle 24"/>
          <p:cNvSpPr/>
          <p:nvPr/>
        </p:nvSpPr>
        <p:spPr>
          <a:xfrm>
            <a:off x="6287065" y="4330618"/>
            <a:ext cx="3867433" cy="47304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effectLst>
                  <a:outerShdw blurRad="38100" dist="38100" dir="2700000" algn="tl">
                    <a:srgbClr val="000000">
                      <a:alpha val="43137"/>
                    </a:srgbClr>
                  </a:outerShdw>
                </a:effectLst>
              </a:rPr>
              <a:t>MESSAGE (SIGN TO TEXT)</a:t>
            </a:r>
          </a:p>
        </p:txBody>
      </p:sp>
      <p:cxnSp>
        <p:nvCxnSpPr>
          <p:cNvPr id="27" name="Straight Arrow Connector 26"/>
          <p:cNvCxnSpPr/>
          <p:nvPr/>
        </p:nvCxnSpPr>
        <p:spPr>
          <a:xfrm flipH="1">
            <a:off x="8219550" y="2984752"/>
            <a:ext cx="1" cy="405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219549" y="3884632"/>
            <a:ext cx="1" cy="445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287065" y="3411590"/>
            <a:ext cx="3867433" cy="47304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effectLst>
                  <a:outerShdw blurRad="38100" dist="38100" dir="2700000" algn="tl">
                    <a:srgbClr val="000000">
                      <a:alpha val="43137"/>
                    </a:srgbClr>
                  </a:outerShdw>
                </a:effectLst>
              </a:rPr>
              <a:t>SIGN LEARN</a:t>
            </a:r>
          </a:p>
        </p:txBody>
      </p:sp>
      <p:cxnSp>
        <p:nvCxnSpPr>
          <p:cNvPr id="30" name="Straight Arrow Connector 29"/>
          <p:cNvCxnSpPr/>
          <p:nvPr/>
        </p:nvCxnSpPr>
        <p:spPr>
          <a:xfrm flipH="1">
            <a:off x="8219547" y="4790577"/>
            <a:ext cx="1" cy="445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285828" y="5246635"/>
            <a:ext cx="3867433" cy="47304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effectLst>
                  <a:outerShdw blurRad="38100" dist="38100" dir="2700000" algn="tl">
                    <a:srgbClr val="000000">
                      <a:alpha val="43137"/>
                    </a:srgbClr>
                  </a:outerShdw>
                </a:effectLst>
              </a:rPr>
              <a:t>SMS INBOX</a:t>
            </a:r>
          </a:p>
        </p:txBody>
      </p:sp>
      <p:sp>
        <p:nvSpPr>
          <p:cNvPr id="32" name="Donut 31"/>
          <p:cNvSpPr/>
          <p:nvPr/>
        </p:nvSpPr>
        <p:spPr>
          <a:xfrm>
            <a:off x="8068584" y="6183789"/>
            <a:ext cx="319177" cy="257393"/>
          </a:xfrm>
          <a:prstGeom prst="donu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3" name="Straight Arrow Connector 32"/>
          <p:cNvCxnSpPr/>
          <p:nvPr/>
        </p:nvCxnSpPr>
        <p:spPr>
          <a:xfrm flipH="1">
            <a:off x="8219545" y="5719677"/>
            <a:ext cx="1" cy="445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2314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1340</TotalTime>
  <Words>819</Words>
  <Application>Microsoft Office PowerPoint</Application>
  <PresentationFormat>Custom</PresentationFormat>
  <Paragraphs>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Waveform</vt:lpstr>
      <vt:lpstr>Sign Language Application </vt:lpstr>
      <vt:lpstr>Presentation Outline</vt:lpstr>
      <vt:lpstr>ABSTRACT</vt:lpstr>
      <vt:lpstr>Introduction</vt:lpstr>
      <vt:lpstr>Features of Project</vt:lpstr>
      <vt:lpstr>Literature Survey</vt:lpstr>
      <vt:lpstr>Literature Survey (Continued)....</vt:lpstr>
      <vt:lpstr>Literature Survey (Continued)....</vt:lpstr>
      <vt:lpstr>PowerPoint Presentation</vt:lpstr>
      <vt:lpstr> Modules </vt:lpstr>
      <vt:lpstr>Screenshots</vt:lpstr>
      <vt:lpstr>Screenshots…</vt:lpstr>
      <vt:lpstr>Screenshots…</vt:lpstr>
      <vt:lpstr>Screenshots…</vt:lpstr>
      <vt:lpstr>Screenshots…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PARMISOFT</dc:title>
  <dc:creator>sai srinivas aluri</dc:creator>
  <cp:lastModifiedBy>Windows User</cp:lastModifiedBy>
  <cp:revision>89</cp:revision>
  <dcterms:created xsi:type="dcterms:W3CDTF">2018-08-09T21:09:13Z</dcterms:created>
  <dcterms:modified xsi:type="dcterms:W3CDTF">2018-09-02T18:12:53Z</dcterms:modified>
</cp:coreProperties>
</file>