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57" r:id="rId3"/>
    <p:sldId id="259" r:id="rId4"/>
    <p:sldId id="260" r:id="rId5"/>
    <p:sldId id="262" r:id="rId6"/>
    <p:sldId id="261" r:id="rId7"/>
    <p:sldId id="263" r:id="rId8"/>
    <p:sldId id="264" r:id="rId9"/>
    <p:sldId id="265" r:id="rId10"/>
    <p:sldId id="266" r:id="rId11"/>
    <p:sldId id="2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7" autoAdjust="0"/>
  </p:normalViewPr>
  <p:slideViewPr>
    <p:cSldViewPr showGuides="1">
      <p:cViewPr>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F18EBC-2DC5-4C09-9669-45A7D7E91EE9}" type="datetimeFigureOut">
              <a:rPr lang="en-IN" smtClean="0"/>
              <a:t>18-11-2023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684F1-EB13-46FD-B711-32BE3C1ACF72}" type="slidenum">
              <a:rPr lang="en-IN" smtClean="0"/>
              <a:t>‹#›</a:t>
            </a:fld>
            <a:endParaRPr lang="en-IN"/>
          </a:p>
        </p:txBody>
      </p:sp>
    </p:spTree>
    <p:extLst>
      <p:ext uri="{BB962C8B-B14F-4D97-AF65-F5344CB8AC3E}">
        <p14:creationId xmlns:p14="http://schemas.microsoft.com/office/powerpoint/2010/main" val="31121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0AF957-720A-46D1-B6D8-31AC93EC341D}"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4150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9B6533-E4AD-4987-BA5C-C562A70477DA}"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90460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22EC05-2B36-45F6-9AF7-896873FAF4EC}"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25068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8F6B8-6CCD-44CC-8EC5-043D277CA19F}"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9204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8FC587-0215-4971-ABD6-A9B296FADFC5}" type="datetime1">
              <a:rPr lang="en-US" smtClean="0"/>
              <a:t>11/18/2023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63360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AFC3C5-6506-4004-90C8-853C8000AD4F}"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57369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98A149-89AF-4249-A190-B08CE9B77B93}" type="datetime1">
              <a:rPr lang="en-US" smtClean="0"/>
              <a:t>11/18/2023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378825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612C21-DE4D-4A8B-8566-F6FBC2D841AB}" type="datetime1">
              <a:rPr lang="en-US" smtClean="0"/>
              <a:t>11/18/2023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0861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44A39-B939-4A3A-981F-04E9BB681A6E}" type="datetime1">
              <a:rPr lang="en-US" smtClean="0"/>
              <a:t>11/18/2023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253248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973B6-0314-4191-A59B-B5946D6514BF}"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11353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226270-A361-43A7-B7D5-A941C3B6F275}"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a:t>
            </a:fld>
            <a:endParaRPr lang="en-US"/>
          </a:p>
        </p:txBody>
      </p:sp>
    </p:spTree>
    <p:extLst>
      <p:ext uri="{BB962C8B-B14F-4D97-AF65-F5344CB8AC3E}">
        <p14:creationId xmlns:p14="http://schemas.microsoft.com/office/powerpoint/2010/main" val="411987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F0B86-2AD8-4CE1-A8F3-B9AA024661FF}" type="datetime1">
              <a:rPr lang="en-US" smtClean="0"/>
              <a:t>11/18/2023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E9C80-C75B-4B75-A6C5-E58A18995148}" type="slidenum">
              <a:rPr lang="en-US" smtClean="0"/>
              <a:t>‹#›</a:t>
            </a:fld>
            <a:endParaRPr lang="en-US"/>
          </a:p>
        </p:txBody>
      </p:sp>
    </p:spTree>
    <p:extLst>
      <p:ext uri="{BB962C8B-B14F-4D97-AF65-F5344CB8AC3E}">
        <p14:creationId xmlns:p14="http://schemas.microsoft.com/office/powerpoint/2010/main" val="389406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HEALTH AXIS</a:t>
            </a:r>
          </a:p>
        </p:txBody>
      </p:sp>
      <p:sp>
        <p:nvSpPr>
          <p:cNvPr id="7" name="Subtitle 6"/>
          <p:cNvSpPr>
            <a:spLocks noGrp="1"/>
          </p:cNvSpPr>
          <p:nvPr>
            <p:ph type="subTitle" idx="1"/>
          </p:nvPr>
        </p:nvSpPr>
        <p:spPr>
          <a:xfrm>
            <a:off x="1371600" y="4114800"/>
            <a:ext cx="6400800" cy="1981200"/>
          </a:xfrm>
        </p:spPr>
        <p:txBody>
          <a:bodyPr>
            <a:normAutofit fontScale="92500"/>
          </a:bodyPr>
          <a:lstStyle/>
          <a:p>
            <a:r>
              <a:rPr lang="en-US" dirty="0"/>
              <a:t>K. TARUN Reg No:RA2211031010104</a:t>
            </a:r>
          </a:p>
          <a:p>
            <a:r>
              <a:rPr lang="en-US" dirty="0"/>
              <a:t>B. MOHITH Reg No:RA2211031010108</a:t>
            </a:r>
          </a:p>
          <a:p>
            <a:r>
              <a:rPr lang="en-US" dirty="0"/>
              <a:t>K. JAVALI Reg No:RA2211031010100</a:t>
            </a:r>
          </a:p>
        </p:txBody>
      </p:sp>
      <p:pic>
        <p:nvPicPr>
          <p:cNvPr id="8"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9" name="Rectangle 8"/>
          <p:cNvSpPr/>
          <p:nvPr/>
        </p:nvSpPr>
        <p:spPr>
          <a:xfrm>
            <a:off x="2819400" y="457200"/>
            <a:ext cx="6172200" cy="1200329"/>
          </a:xfrm>
          <a:prstGeom prst="rect">
            <a:avLst/>
          </a:prstGeom>
        </p:spPr>
        <p:txBody>
          <a:bodyPr wrap="square">
            <a:spAutoFit/>
          </a:bodyPr>
          <a:lstStyle/>
          <a:p>
            <a:pPr algn="ctr"/>
            <a:r>
              <a:rPr lang="en-US" b="1" dirty="0"/>
              <a:t>SRM INSTITUTE OF SCIENCE AND TECHNOLOGY </a:t>
            </a:r>
            <a:endParaRPr lang="en-US" dirty="0"/>
          </a:p>
          <a:p>
            <a:pPr algn="ctr"/>
            <a:r>
              <a:rPr lang="en-US" b="1" dirty="0"/>
              <a:t>COLLEGE OF ENGINEERING AND TECHNOLOGY</a:t>
            </a:r>
            <a:endParaRPr lang="en-US" dirty="0"/>
          </a:p>
          <a:p>
            <a:pPr algn="ctr"/>
            <a:r>
              <a:rPr lang="en-US" b="1" dirty="0"/>
              <a:t>DEPARTMENT OF NETWORKING AND COMMUNICATIONS</a:t>
            </a:r>
            <a:endParaRPr lang="en-US" dirty="0"/>
          </a:p>
          <a:p>
            <a:pPr algn="ctr"/>
            <a:r>
              <a:rPr lang="en-US" b="1" dirty="0"/>
              <a:t>21CSC202J-Operating Systems , Mini-Project Presentation</a:t>
            </a:r>
            <a:endParaRPr lang="en-US" dirty="0"/>
          </a:p>
        </p:txBody>
      </p:sp>
    </p:spTree>
    <p:extLst>
      <p:ext uri="{BB962C8B-B14F-4D97-AF65-F5344CB8AC3E}">
        <p14:creationId xmlns:p14="http://schemas.microsoft.com/office/powerpoint/2010/main" val="3105303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REFERENCES</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10</a:t>
            </a:fld>
            <a:endParaRPr lang="en-US"/>
          </a:p>
        </p:txBody>
      </p:sp>
      <p:sp>
        <p:nvSpPr>
          <p:cNvPr id="10" name="TextBox 9">
            <a:extLst>
              <a:ext uri="{FF2B5EF4-FFF2-40B4-BE49-F238E27FC236}">
                <a16:creationId xmlns:a16="http://schemas.microsoft.com/office/drawing/2014/main" id="{F640EC93-79F7-C3AC-E17B-87384B657314}"/>
              </a:ext>
            </a:extLst>
          </p:cNvPr>
          <p:cNvSpPr txBox="1"/>
          <p:nvPr/>
        </p:nvSpPr>
        <p:spPr>
          <a:xfrm>
            <a:off x="76200" y="1577251"/>
            <a:ext cx="8610600" cy="3970318"/>
          </a:xfrm>
          <a:prstGeom prst="rect">
            <a:avLst/>
          </a:prstGeom>
          <a:noFill/>
        </p:spPr>
        <p:txBody>
          <a:bodyPr wrap="square">
            <a:spAutoFit/>
          </a:bodyPr>
          <a:lstStyle/>
          <a:p>
            <a:pPr marL="1143000" lvl="2" indent="-228600">
              <a:buFont typeface="Wingdings" panose="05000000000000000000" pitchFamily="2" charset="2"/>
              <a:buChar char=""/>
              <a:tabLst>
                <a:tab pos="1722120" algn="l"/>
              </a:tabLst>
            </a:pPr>
            <a:r>
              <a:rPr lang="en-US" sz="1800" dirty="0">
                <a:solidFill>
                  <a:srgbClr val="333333"/>
                </a:solidFill>
                <a:effectLst/>
                <a:latin typeface="Arial" panose="020B0604020202020204" pitchFamily="34" charset="0"/>
                <a:ea typeface="Times New Roman" panose="02020603050405020304" pitchFamily="18" charset="0"/>
              </a:rPr>
              <a:t>Brown and A. </a:t>
            </a:r>
            <a:r>
              <a:rPr lang="en-US" sz="1800" dirty="0" err="1">
                <a:solidFill>
                  <a:srgbClr val="333333"/>
                </a:solidFill>
                <a:effectLst/>
                <a:latin typeface="Arial" panose="020B0604020202020204" pitchFamily="34" charset="0"/>
                <a:ea typeface="Times New Roman" panose="02020603050405020304" pitchFamily="18" charset="0"/>
              </a:rPr>
              <a:t>Smale</a:t>
            </a:r>
            <a:r>
              <a:rPr lang="en-US" sz="1800" dirty="0">
                <a:solidFill>
                  <a:srgbClr val="333333"/>
                </a:solidFill>
                <a:effectLst/>
                <a:latin typeface="Arial" panose="020B0604020202020204" pitchFamily="34" charset="0"/>
                <a:ea typeface="Times New Roman" panose="02020603050405020304" pitchFamily="18" charset="0"/>
              </a:rPr>
              <a:t>, "Management of Medical Technology - Case Study of a Major Acute Hospital," </a:t>
            </a:r>
            <a:r>
              <a:rPr lang="en-US" sz="1800" i="1" dirty="0">
                <a:solidFill>
                  <a:srgbClr val="333333"/>
                </a:solidFill>
                <a:effectLst/>
                <a:latin typeface="Arial" panose="020B0604020202020204" pitchFamily="34" charset="0"/>
                <a:ea typeface="Times New Roman" panose="02020603050405020304" pitchFamily="18" charset="0"/>
              </a:rPr>
              <a:t>2007 29th Annual International Conference of the IEEE Engineering in Medicine and Biology Society</a:t>
            </a:r>
            <a:r>
              <a:rPr lang="en-US" sz="1800" dirty="0">
                <a:solidFill>
                  <a:srgbClr val="333333"/>
                </a:solidFill>
                <a:effectLst/>
                <a:latin typeface="Arial" panose="020B0604020202020204" pitchFamily="34" charset="0"/>
                <a:ea typeface="Times New Roman" panose="02020603050405020304" pitchFamily="18" charset="0"/>
              </a:rPr>
              <a:t>, Lyon, France, 2007, pp. 1778-1781, </a:t>
            </a:r>
            <a:r>
              <a:rPr lang="en-US" sz="1800" dirty="0" err="1">
                <a:solidFill>
                  <a:srgbClr val="333333"/>
                </a:solidFill>
                <a:effectLst/>
                <a:latin typeface="Arial" panose="020B0604020202020204" pitchFamily="34" charset="0"/>
                <a:ea typeface="Times New Roman" panose="02020603050405020304" pitchFamily="18" charset="0"/>
              </a:rPr>
              <a:t>doi</a:t>
            </a:r>
            <a:r>
              <a:rPr lang="en-US" sz="1800" dirty="0">
                <a:solidFill>
                  <a:srgbClr val="333333"/>
                </a:solidFill>
                <a:effectLst/>
                <a:latin typeface="Arial" panose="020B0604020202020204" pitchFamily="34" charset="0"/>
                <a:ea typeface="Times New Roman" panose="02020603050405020304" pitchFamily="18" charset="0"/>
              </a:rPr>
              <a:t>: 10.1109/IEMBS.2007.4352656.</a:t>
            </a:r>
            <a:endParaRPr lang="en-IN" sz="2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1722120" algn="l"/>
              </a:tabLst>
            </a:pPr>
            <a:r>
              <a:rPr lang="en-US" sz="1800" dirty="0">
                <a:solidFill>
                  <a:srgbClr val="333333"/>
                </a:solidFill>
                <a:effectLst/>
                <a:latin typeface="Arial" panose="020B0604020202020204" pitchFamily="34" charset="0"/>
                <a:ea typeface="Times New Roman" panose="02020603050405020304" pitchFamily="18" charset="0"/>
              </a:rPr>
              <a:t>L. Ren, X. Zhang, J. Wang, S. Tang and N. Gong, "Design of hospital beds center management information system based on HIS," </a:t>
            </a:r>
            <a:r>
              <a:rPr lang="en-US" sz="1800" i="1" dirty="0">
                <a:solidFill>
                  <a:srgbClr val="333333"/>
                </a:solidFill>
                <a:effectLst/>
                <a:latin typeface="Arial" panose="020B0604020202020204" pitchFamily="34" charset="0"/>
                <a:ea typeface="Times New Roman" panose="02020603050405020304" pitchFamily="18" charset="0"/>
              </a:rPr>
              <a:t>2017 IEEE International Conference on Bioinformatics and Biomedicine (BIBM)</a:t>
            </a:r>
            <a:r>
              <a:rPr lang="en-US" sz="1800" dirty="0">
                <a:solidFill>
                  <a:srgbClr val="333333"/>
                </a:solidFill>
                <a:effectLst/>
                <a:latin typeface="Arial" panose="020B0604020202020204" pitchFamily="34" charset="0"/>
                <a:ea typeface="Times New Roman" panose="02020603050405020304" pitchFamily="18" charset="0"/>
              </a:rPr>
              <a:t>, Kansas City, MO, USA, 2017, pp. 1093-1096, </a:t>
            </a:r>
            <a:r>
              <a:rPr lang="en-US" sz="1800" dirty="0" err="1">
                <a:solidFill>
                  <a:srgbClr val="333333"/>
                </a:solidFill>
                <a:effectLst/>
                <a:latin typeface="Arial" panose="020B0604020202020204" pitchFamily="34" charset="0"/>
                <a:ea typeface="Times New Roman" panose="02020603050405020304" pitchFamily="18" charset="0"/>
              </a:rPr>
              <a:t>doi</a:t>
            </a:r>
            <a:r>
              <a:rPr lang="en-US" sz="1800" dirty="0">
                <a:solidFill>
                  <a:srgbClr val="333333"/>
                </a:solidFill>
                <a:effectLst/>
                <a:latin typeface="Arial" panose="020B0604020202020204" pitchFamily="34" charset="0"/>
                <a:ea typeface="Times New Roman" panose="02020603050405020304" pitchFamily="18" charset="0"/>
              </a:rPr>
              <a:t>: 10.1109/BIBM.2017.8217808.</a:t>
            </a:r>
            <a:endParaRPr lang="en-IN" sz="2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tabLst>
                <a:tab pos="1722120" algn="l"/>
              </a:tabLst>
            </a:pPr>
            <a:r>
              <a:rPr lang="en-US" sz="1800" dirty="0">
                <a:solidFill>
                  <a:srgbClr val="333333"/>
                </a:solidFill>
                <a:effectLst/>
                <a:latin typeface="Arial" panose="020B0604020202020204" pitchFamily="34" charset="0"/>
                <a:ea typeface="Times New Roman" panose="02020603050405020304" pitchFamily="18" charset="0"/>
              </a:rPr>
              <a:t>Y. Guo </a:t>
            </a:r>
            <a:r>
              <a:rPr lang="en-US" sz="1800" i="1" dirty="0">
                <a:solidFill>
                  <a:srgbClr val="333333"/>
                </a:solidFill>
                <a:effectLst/>
                <a:latin typeface="Arial" panose="020B0604020202020204" pitchFamily="34" charset="0"/>
                <a:ea typeface="Times New Roman" panose="02020603050405020304" pitchFamily="18" charset="0"/>
              </a:rPr>
              <a:t>et al</a:t>
            </a:r>
            <a:r>
              <a:rPr lang="en-US" sz="1800" dirty="0">
                <a:solidFill>
                  <a:srgbClr val="333333"/>
                </a:solidFill>
                <a:effectLst/>
                <a:latin typeface="Arial" panose="020B0604020202020204" pitchFamily="34" charset="0"/>
                <a:ea typeface="Times New Roman" panose="02020603050405020304" pitchFamily="18" charset="0"/>
              </a:rPr>
              <a:t>., "A BIM Integrated Hospital Emergency Management Framework," </a:t>
            </a:r>
            <a:r>
              <a:rPr lang="en-US" sz="1800" i="1" dirty="0">
                <a:solidFill>
                  <a:srgbClr val="333333"/>
                </a:solidFill>
                <a:effectLst/>
                <a:latin typeface="Arial" panose="020B0604020202020204" pitchFamily="34" charset="0"/>
                <a:ea typeface="Times New Roman" panose="02020603050405020304" pitchFamily="18" charset="0"/>
              </a:rPr>
              <a:t>2018 IEEE 22nd International Conference on Computer Supported Cooperative Work in Design ((CSCWD))</a:t>
            </a:r>
            <a:r>
              <a:rPr lang="en-US" sz="1800" dirty="0">
                <a:solidFill>
                  <a:srgbClr val="333333"/>
                </a:solidFill>
                <a:effectLst/>
                <a:latin typeface="Arial" panose="020B0604020202020204" pitchFamily="34" charset="0"/>
                <a:ea typeface="Times New Roman" panose="02020603050405020304" pitchFamily="18" charset="0"/>
              </a:rPr>
              <a:t>, Nanjing, China, 2018, pp. 677-682, </a:t>
            </a:r>
            <a:r>
              <a:rPr lang="en-US" sz="1800" dirty="0" err="1">
                <a:solidFill>
                  <a:srgbClr val="333333"/>
                </a:solidFill>
                <a:effectLst/>
                <a:latin typeface="Arial" panose="020B0604020202020204" pitchFamily="34" charset="0"/>
                <a:ea typeface="Times New Roman" panose="02020603050405020304" pitchFamily="18" charset="0"/>
              </a:rPr>
              <a:t>doi</a:t>
            </a:r>
            <a:r>
              <a:rPr lang="en-US" sz="1800" dirty="0">
                <a:solidFill>
                  <a:srgbClr val="333333"/>
                </a:solidFill>
                <a:effectLst/>
                <a:latin typeface="Arial" panose="020B0604020202020204" pitchFamily="34" charset="0"/>
                <a:ea typeface="Times New Roman" panose="02020603050405020304" pitchFamily="18" charset="0"/>
              </a:rPr>
              <a:t>: 10.1109/CSCWD.2018.8465274.</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9206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Thanks</a:t>
            </a:r>
          </a:p>
        </p:txBody>
      </p:sp>
      <p:pic>
        <p:nvPicPr>
          <p:cNvPr id="4" name="image2.jpeg"/>
          <p:cNvPicPr/>
          <p:nvPr/>
        </p:nvPicPr>
        <p:blipFill>
          <a:blip r:embed="rId2"/>
          <a:srcRect/>
          <a:stretch>
            <a:fillRect/>
          </a:stretch>
        </p:blipFill>
        <p:spPr bwMode="auto">
          <a:xfrm>
            <a:off x="381000" y="457200"/>
            <a:ext cx="2237740" cy="755015"/>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0F6A0F44-706E-4D20-954F-D817FAFB9FF6}" type="datetime1">
              <a:rPr lang="en-US" smtClean="0"/>
              <a:t>11/18/2023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E9C80-C75B-4B75-A6C5-E58A18995148}" type="slidenum">
              <a:rPr lang="en-US" smtClean="0"/>
              <a:t>11</a:t>
            </a:fld>
            <a:endParaRPr lang="en-US"/>
          </a:p>
        </p:txBody>
      </p:sp>
    </p:spTree>
    <p:extLst>
      <p:ext uri="{BB962C8B-B14F-4D97-AF65-F5344CB8AC3E}">
        <p14:creationId xmlns:p14="http://schemas.microsoft.com/office/powerpoint/2010/main" val="32518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Table of contents</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2</a:t>
            </a:fld>
            <a:endParaRPr lang="en-US"/>
          </a:p>
        </p:txBody>
      </p:sp>
      <p:sp>
        <p:nvSpPr>
          <p:cNvPr id="8" name="TextBox 7"/>
          <p:cNvSpPr txBox="1"/>
          <p:nvPr/>
        </p:nvSpPr>
        <p:spPr>
          <a:xfrm>
            <a:off x="1219200" y="1847244"/>
            <a:ext cx="6248400" cy="4031873"/>
          </a:xfrm>
          <a:prstGeom prst="rect">
            <a:avLst/>
          </a:prstGeom>
          <a:noFill/>
        </p:spPr>
        <p:txBody>
          <a:bodyPr wrap="square" rtlCol="0">
            <a:spAutoFit/>
          </a:bodyPr>
          <a:lstStyle/>
          <a:p>
            <a:r>
              <a:rPr lang="en-US" sz="3200" dirty="0"/>
              <a:t>ABSTRACT</a:t>
            </a:r>
          </a:p>
          <a:p>
            <a:r>
              <a:rPr lang="en-US" sz="3200" dirty="0"/>
              <a:t>INTRODUCTION</a:t>
            </a:r>
          </a:p>
          <a:p>
            <a:r>
              <a:rPr lang="en-US" sz="3200" dirty="0"/>
              <a:t>PROBLEM STATEMENT</a:t>
            </a:r>
          </a:p>
          <a:p>
            <a:r>
              <a:rPr lang="en-US" sz="3200" dirty="0"/>
              <a:t>OBJECTIVE</a:t>
            </a:r>
          </a:p>
          <a:p>
            <a:r>
              <a:rPr lang="en-US" sz="3200" dirty="0"/>
              <a:t>REQUIREMENTS</a:t>
            </a:r>
          </a:p>
          <a:p>
            <a:r>
              <a:rPr lang="en-US" sz="3200" dirty="0"/>
              <a:t>ARCHITECTURE</a:t>
            </a:r>
          </a:p>
          <a:p>
            <a:r>
              <a:rPr lang="en-US" sz="3200" dirty="0"/>
              <a:t>RESULTS</a:t>
            </a:r>
          </a:p>
          <a:p>
            <a:r>
              <a:rPr lang="en-US" sz="3200" dirty="0"/>
              <a:t>REFERENCES</a:t>
            </a:r>
          </a:p>
        </p:txBody>
      </p:sp>
    </p:spTree>
    <p:extLst>
      <p:ext uri="{BB962C8B-B14F-4D97-AF65-F5344CB8AC3E}">
        <p14:creationId xmlns:p14="http://schemas.microsoft.com/office/powerpoint/2010/main" val="225982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ABSTRACT</a:t>
            </a:r>
          </a:p>
        </p:txBody>
      </p:sp>
      <p:sp>
        <p:nvSpPr>
          <p:cNvPr id="3" name="Content Placeholder 2"/>
          <p:cNvSpPr>
            <a:spLocks noGrp="1"/>
          </p:cNvSpPr>
          <p:nvPr>
            <p:ph idx="1"/>
          </p:nvPr>
        </p:nvSpPr>
        <p:spPr/>
        <p:txBody>
          <a:bodyPr>
            <a:normAutofit/>
          </a:bodyPr>
          <a:lstStyle/>
          <a:p>
            <a:pPr marL="0" indent="0">
              <a:buNone/>
            </a:pPr>
            <a:r>
              <a:rPr lang="en-US" dirty="0"/>
              <a:t>                      </a:t>
            </a:r>
          </a:p>
          <a:p>
            <a:endParaRPr lang="en-US" dirty="0"/>
          </a:p>
          <a:p>
            <a:endParaRPr lang="en-US" dirty="0"/>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3</a:t>
            </a:fld>
            <a:endParaRPr lang="en-US"/>
          </a:p>
        </p:txBody>
      </p:sp>
      <p:sp>
        <p:nvSpPr>
          <p:cNvPr id="6" name="TextBox 5">
            <a:extLst>
              <a:ext uri="{FF2B5EF4-FFF2-40B4-BE49-F238E27FC236}">
                <a16:creationId xmlns:a16="http://schemas.microsoft.com/office/drawing/2014/main" id="{42336E99-1427-067D-7754-F02F82FD5A51}"/>
              </a:ext>
            </a:extLst>
          </p:cNvPr>
          <p:cNvSpPr txBox="1"/>
          <p:nvPr/>
        </p:nvSpPr>
        <p:spPr>
          <a:xfrm>
            <a:off x="211394" y="1979558"/>
            <a:ext cx="8839200" cy="4197559"/>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Creating Java-based healthcare applications relies on tight integration with MySQL databases for seamless storage and retrieval of user data, prioritizing user management and ensuring efficient delivery of healthcare research. This versatile application allows users to access personal content that is synchronized between a local index and a centralized database, allowing them to seamlessly navigate their health journey. Featuring an intuitive interface, the app simplifies health checks, allowing users to easily review results and actively contribute to data collection. The core program aims to streamline user interaction, collect comprehensive health-related data, and conduct in-depth qualitative analysis. Through this data-driven approach, it strives to improve the landscape of customer health management, promote informed decision-making and personal care, ultimately improving overall health outcomes.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767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4</a:t>
            </a:fld>
            <a:endParaRPr lang="en-US"/>
          </a:p>
        </p:txBody>
      </p:sp>
      <p:sp>
        <p:nvSpPr>
          <p:cNvPr id="6" name="TextBox 5">
            <a:extLst>
              <a:ext uri="{FF2B5EF4-FFF2-40B4-BE49-F238E27FC236}">
                <a16:creationId xmlns:a16="http://schemas.microsoft.com/office/drawing/2014/main" id="{42336E99-1427-067D-7754-F02F82FD5A51}"/>
              </a:ext>
            </a:extLst>
          </p:cNvPr>
          <p:cNvSpPr txBox="1"/>
          <p:nvPr/>
        </p:nvSpPr>
        <p:spPr>
          <a:xfrm>
            <a:off x="152400" y="1696353"/>
            <a:ext cx="883920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Health systems play an important role in the health of individuals and communities and form the basis of the global society. As the demand for healthcare continues to grow and evolve, so does the need for innovative solutions that transcend the limitations of traditional management systems. Promoting health management is a turning point, and we remain committed to ushering in a new era of efficiency, accessibility and accuracy of management. review medical records. The driving force behind this shift is recognition of the many challenges that plague traditional healthcare systems, from complex manual processes to communication between patients and doctors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398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8229600" cy="1143000"/>
          </a:xfrm>
        </p:spPr>
        <p:txBody>
          <a:bodyPr/>
          <a:lstStyle/>
          <a:p>
            <a:r>
              <a:rPr lang="en-US" dirty="0"/>
              <a:t>      PROBLEM STATEMENT</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5</a:t>
            </a:fld>
            <a:endParaRPr lang="en-US"/>
          </a:p>
        </p:txBody>
      </p:sp>
      <p:sp>
        <p:nvSpPr>
          <p:cNvPr id="6" name="TextBox 5">
            <a:extLst>
              <a:ext uri="{FF2B5EF4-FFF2-40B4-BE49-F238E27FC236}">
                <a16:creationId xmlns:a16="http://schemas.microsoft.com/office/drawing/2014/main" id="{42336E99-1427-067D-7754-F02F82FD5A51}"/>
              </a:ext>
            </a:extLst>
          </p:cNvPr>
          <p:cNvSpPr txBox="1"/>
          <p:nvPr/>
        </p:nvSpPr>
        <p:spPr>
          <a:xfrm>
            <a:off x="152400" y="1696353"/>
            <a:ext cx="8839200" cy="3782061"/>
          </a:xfrm>
          <a:prstGeom prst="rect">
            <a:avLst/>
          </a:prstGeom>
          <a:noFill/>
        </p:spPr>
        <p:txBody>
          <a:bodyPr wrap="square">
            <a:spAutoFit/>
          </a:bodyPr>
          <a:lstStyle/>
          <a:p>
            <a:pPr algn="just">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The evolution of healthcare management involves an in-depth study of the chronic challenges inherent in traditional healthcare systems. The underlying problem is the reliance on error-prone and inefficient manual procedures, leading to compromised standards of patient care. In addition, inherent limitations in direct communication channels between patients and doctors impede timely delivery of treatment and often impede optimal health outcomes. Inadequate access and dissemination of critical patient information leads to vulnerability, resulting in delays in treatment and adverse effects on overall health. As a result, the emerging system emerges as a powerful antidote to a future where healthcare management is greatly improved, errors are reduced, and patient-physician communication becomes the norm.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261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OBJECTIVE</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6</a:t>
            </a:fld>
            <a:endParaRPr lang="en-US"/>
          </a:p>
        </p:txBody>
      </p:sp>
      <p:sp>
        <p:nvSpPr>
          <p:cNvPr id="6" name="TextBox 5">
            <a:extLst>
              <a:ext uri="{FF2B5EF4-FFF2-40B4-BE49-F238E27FC236}">
                <a16:creationId xmlns:a16="http://schemas.microsoft.com/office/drawing/2014/main" id="{42336E99-1427-067D-7754-F02F82FD5A51}"/>
              </a:ext>
            </a:extLst>
          </p:cNvPr>
          <p:cNvSpPr txBox="1"/>
          <p:nvPr/>
        </p:nvSpPr>
        <p:spPr>
          <a:xfrm>
            <a:off x="201561" y="1953468"/>
            <a:ext cx="8839200" cy="2951064"/>
          </a:xfrm>
          <a:prstGeom prst="rect">
            <a:avLst/>
          </a:prstGeom>
          <a:noFill/>
        </p:spPr>
        <p:txBody>
          <a:bodyPr wrap="square">
            <a:spAutoFit/>
          </a:bodyPr>
          <a:lstStyle/>
          <a:p>
            <a:pPr algn="just">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The main goal of health management involves a multidimensional approach aimed at developing a comprehensive, user-centric platform that enables seamless interaction between patients and healthcare providers. Overall, it aims to develop a system that streamlines and improves the patient experience, provides a better understanding of the registration process for medical services, makes personal content updates, and simplifies access to drug information. This holistic approach seeks to improve the patient journey by providing a smoother and more informed experience when interacting with healthcare services.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807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REQUIREMENTS</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7</a:t>
            </a:fld>
            <a:endParaRPr lang="en-US"/>
          </a:p>
        </p:txBody>
      </p:sp>
      <p:sp>
        <p:nvSpPr>
          <p:cNvPr id="6" name="TextBox 5">
            <a:extLst>
              <a:ext uri="{FF2B5EF4-FFF2-40B4-BE49-F238E27FC236}">
                <a16:creationId xmlns:a16="http://schemas.microsoft.com/office/drawing/2014/main" id="{42336E99-1427-067D-7754-F02F82FD5A51}"/>
              </a:ext>
            </a:extLst>
          </p:cNvPr>
          <p:cNvSpPr txBox="1"/>
          <p:nvPr/>
        </p:nvSpPr>
        <p:spPr>
          <a:xfrm>
            <a:off x="201561" y="1953468"/>
            <a:ext cx="8839200" cy="2951064"/>
          </a:xfrm>
          <a:prstGeom prst="rect">
            <a:avLst/>
          </a:prstGeom>
          <a:noFill/>
        </p:spPr>
        <p:txBody>
          <a:bodyPr wrap="square">
            <a:spAutoFit/>
          </a:bodyPr>
          <a:lstStyle/>
          <a:p>
            <a:pPr algn="just">
              <a:lnSpc>
                <a:spcPct val="150000"/>
              </a:lnSpc>
              <a:tabLst>
                <a:tab pos="1722120" algn="l"/>
              </a:tabLst>
            </a:pPr>
            <a:r>
              <a:rPr lang="en-US" sz="1800" dirty="0">
                <a:effectLst/>
                <a:latin typeface="Times New Roman" panose="02020603050405020304" pitchFamily="18" charset="0"/>
                <a:ea typeface="Times New Roman" panose="02020603050405020304" pitchFamily="18" charset="0"/>
              </a:rPr>
              <a:t>The main goal of health management involves a multidimensional approach aimed at developing a comprehensive, user-centric platform that enables seamless interaction between patients and healthcare providers. Overall, it aims to develop a system that streamlines and improves the patient experience, provides a better understanding of the registration process for medical services, makes personal content updates, and simplifies access to drug information. This holistic approach seeks to improve the patient journey by providing a smoother and more informed experience when interacting with healthcare services.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482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ARCHITECTURE</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8</a:t>
            </a:fld>
            <a:endParaRPr lang="en-US"/>
          </a:p>
        </p:txBody>
      </p:sp>
      <p:pic>
        <p:nvPicPr>
          <p:cNvPr id="5" name="Picture 4" descr="A diagram of a flowchart&#10;&#10;Description automatically generated">
            <a:extLst>
              <a:ext uri="{FF2B5EF4-FFF2-40B4-BE49-F238E27FC236}">
                <a16:creationId xmlns:a16="http://schemas.microsoft.com/office/drawing/2014/main" id="{1D971827-EBC6-34D3-A396-321A1FA1F64F}"/>
              </a:ext>
            </a:extLst>
          </p:cNvPr>
          <p:cNvPicPr>
            <a:picLocks noChangeAspect="1"/>
          </p:cNvPicPr>
          <p:nvPr/>
        </p:nvPicPr>
        <p:blipFill>
          <a:blip r:embed="rId3"/>
          <a:stretch>
            <a:fillRect/>
          </a:stretch>
        </p:blipFill>
        <p:spPr>
          <a:xfrm>
            <a:off x="201017" y="2057400"/>
            <a:ext cx="8741967" cy="2743200"/>
          </a:xfrm>
          <a:prstGeom prst="rect">
            <a:avLst/>
          </a:prstGeom>
        </p:spPr>
      </p:pic>
    </p:spTree>
    <p:extLst>
      <p:ext uri="{BB962C8B-B14F-4D97-AF65-F5344CB8AC3E}">
        <p14:creationId xmlns:p14="http://schemas.microsoft.com/office/powerpoint/2010/main" val="192427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RESULTS</a:t>
            </a:r>
          </a:p>
        </p:txBody>
      </p:sp>
      <p:pic>
        <p:nvPicPr>
          <p:cNvPr id="4" name="image2.jpeg"/>
          <p:cNvPicPr/>
          <p:nvPr/>
        </p:nvPicPr>
        <p:blipFill>
          <a:blip r:embed="rId2"/>
          <a:srcRect/>
          <a:stretch>
            <a:fillRect/>
          </a:stretch>
        </p:blipFill>
        <p:spPr bwMode="auto">
          <a:xfrm>
            <a:off x="228600" y="553353"/>
            <a:ext cx="2237740" cy="75501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4F7E9C80-C75B-4B75-A6C5-E58A18995148}" type="slidenum">
              <a:rPr lang="en-US" smtClean="0"/>
              <a:t>9</a:t>
            </a:fld>
            <a:endParaRPr lang="en-US"/>
          </a:p>
        </p:txBody>
      </p:sp>
      <p:pic>
        <p:nvPicPr>
          <p:cNvPr id="3" name="Picture 2">
            <a:extLst>
              <a:ext uri="{FF2B5EF4-FFF2-40B4-BE49-F238E27FC236}">
                <a16:creationId xmlns:a16="http://schemas.microsoft.com/office/drawing/2014/main" id="{CBDDDCE2-10A2-8442-DCE0-671500FDC283}"/>
              </a:ext>
            </a:extLst>
          </p:cNvPr>
          <p:cNvPicPr>
            <a:picLocks noChangeAspect="1"/>
          </p:cNvPicPr>
          <p:nvPr/>
        </p:nvPicPr>
        <p:blipFill rotWithShape="1">
          <a:blip r:embed="rId3"/>
          <a:srcRect l="19915" r="20339"/>
          <a:stretch/>
        </p:blipFill>
        <p:spPr>
          <a:xfrm>
            <a:off x="4888212" y="1484992"/>
            <a:ext cx="3581400" cy="1061720"/>
          </a:xfrm>
          <a:prstGeom prst="rect">
            <a:avLst/>
          </a:prstGeom>
        </p:spPr>
      </p:pic>
      <p:pic>
        <p:nvPicPr>
          <p:cNvPr id="6" name="Picture 5">
            <a:extLst>
              <a:ext uri="{FF2B5EF4-FFF2-40B4-BE49-F238E27FC236}">
                <a16:creationId xmlns:a16="http://schemas.microsoft.com/office/drawing/2014/main" id="{11C87204-905C-AAD7-16C8-76BDEC06D6D2}"/>
              </a:ext>
            </a:extLst>
          </p:cNvPr>
          <p:cNvPicPr>
            <a:picLocks noChangeAspect="1"/>
          </p:cNvPicPr>
          <p:nvPr/>
        </p:nvPicPr>
        <p:blipFill>
          <a:blip r:embed="rId4"/>
          <a:stretch>
            <a:fillRect/>
          </a:stretch>
        </p:blipFill>
        <p:spPr>
          <a:xfrm>
            <a:off x="457200" y="1417638"/>
            <a:ext cx="4213825" cy="2238485"/>
          </a:xfrm>
          <a:prstGeom prst="rect">
            <a:avLst/>
          </a:prstGeom>
        </p:spPr>
      </p:pic>
      <p:pic>
        <p:nvPicPr>
          <p:cNvPr id="8" name="Picture 7">
            <a:extLst>
              <a:ext uri="{FF2B5EF4-FFF2-40B4-BE49-F238E27FC236}">
                <a16:creationId xmlns:a16="http://schemas.microsoft.com/office/drawing/2014/main" id="{46C8CA85-E215-247A-586F-C26A91917F1D}"/>
              </a:ext>
            </a:extLst>
          </p:cNvPr>
          <p:cNvPicPr>
            <a:picLocks noChangeAspect="1"/>
          </p:cNvPicPr>
          <p:nvPr/>
        </p:nvPicPr>
        <p:blipFill>
          <a:blip r:embed="rId5"/>
          <a:stretch>
            <a:fillRect/>
          </a:stretch>
        </p:blipFill>
        <p:spPr>
          <a:xfrm>
            <a:off x="609600" y="3860569"/>
            <a:ext cx="2678430" cy="2722793"/>
          </a:xfrm>
          <a:prstGeom prst="rect">
            <a:avLst/>
          </a:prstGeom>
        </p:spPr>
      </p:pic>
      <p:pic>
        <p:nvPicPr>
          <p:cNvPr id="9" name="Picture 8">
            <a:extLst>
              <a:ext uri="{FF2B5EF4-FFF2-40B4-BE49-F238E27FC236}">
                <a16:creationId xmlns:a16="http://schemas.microsoft.com/office/drawing/2014/main" id="{FB07FA16-0FED-3BD4-0575-E8921F97EEB2}"/>
              </a:ext>
            </a:extLst>
          </p:cNvPr>
          <p:cNvPicPr>
            <a:picLocks noChangeAspect="1"/>
          </p:cNvPicPr>
          <p:nvPr/>
        </p:nvPicPr>
        <p:blipFill>
          <a:blip r:embed="rId6"/>
          <a:stretch>
            <a:fillRect/>
          </a:stretch>
        </p:blipFill>
        <p:spPr>
          <a:xfrm>
            <a:off x="3733800" y="3962400"/>
            <a:ext cx="4427220" cy="1143000"/>
          </a:xfrm>
          <a:prstGeom prst="rect">
            <a:avLst/>
          </a:prstGeom>
        </p:spPr>
      </p:pic>
    </p:spTree>
    <p:extLst>
      <p:ext uri="{BB962C8B-B14F-4D97-AF65-F5344CB8AC3E}">
        <p14:creationId xmlns:p14="http://schemas.microsoft.com/office/powerpoint/2010/main" val="2656437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800</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HEALTH AXIS</vt:lpstr>
      <vt:lpstr>      Table of contents</vt:lpstr>
      <vt:lpstr>      ABSTRACT</vt:lpstr>
      <vt:lpstr>      INTRODUCTION</vt:lpstr>
      <vt:lpstr>      PROBLEM STATEMENT</vt:lpstr>
      <vt:lpstr>      OBJECTIVE</vt:lpstr>
      <vt:lpstr>      REQUIREMENTS</vt:lpstr>
      <vt:lpstr>      ARCHITECTURE</vt:lpstr>
      <vt:lpstr>      RESULTS</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KOTHAMASU LEELA VENKATA SAI CHARAN</cp:lastModifiedBy>
  <cp:revision>13</cp:revision>
  <dcterms:created xsi:type="dcterms:W3CDTF">2020-05-13T07:00:09Z</dcterms:created>
  <dcterms:modified xsi:type="dcterms:W3CDTF">2023-11-17T19:45:45Z</dcterms:modified>
</cp:coreProperties>
</file>