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6" r:id="rId11"/>
    <p:sldId id="267" r:id="rId12"/>
    <p:sldId id="272" r:id="rId13"/>
    <p:sldId id="268" r:id="rId14"/>
    <p:sldId id="273" r:id="rId15"/>
    <p:sldId id="269" r:id="rId16"/>
    <p:sldId id="270" r:id="rId17"/>
    <p:sldId id="271"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884700-C45B-4325-8B75-1DA7221D92BD}"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96771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84700-C45B-4325-8B75-1DA7221D92BD}"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380726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84700-C45B-4325-8B75-1DA7221D92BD}"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227763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84700-C45B-4325-8B75-1DA7221D92BD}"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376565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884700-C45B-4325-8B75-1DA7221D92BD}"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296285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884700-C45B-4325-8B75-1DA7221D92BD}" type="datetimeFigureOut">
              <a:rPr lang="en-US" smtClean="0"/>
              <a:t>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79682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884700-C45B-4325-8B75-1DA7221D92BD}" type="datetimeFigureOut">
              <a:rPr lang="en-US" smtClean="0"/>
              <a:t>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107021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884700-C45B-4325-8B75-1DA7221D92BD}" type="datetimeFigureOut">
              <a:rPr lang="en-US" smtClean="0"/>
              <a:t>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32932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84700-C45B-4325-8B75-1DA7221D92BD}" type="datetimeFigureOut">
              <a:rPr lang="en-US" smtClean="0"/>
              <a:t>7/12/2016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91850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84700-C45B-4325-8B75-1DA7221D92BD}" type="datetimeFigureOut">
              <a:rPr lang="en-US" smtClean="0"/>
              <a:t>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279760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84700-C45B-4325-8B75-1DA7221D92BD}" type="datetimeFigureOut">
              <a:rPr lang="en-US" smtClean="0"/>
              <a:t>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05B62-B332-45E2-8138-6E2F585435DD}" type="slidenum">
              <a:rPr lang="en-US" smtClean="0"/>
              <a:t>‹#›</a:t>
            </a:fld>
            <a:endParaRPr lang="en-US"/>
          </a:p>
        </p:txBody>
      </p:sp>
    </p:spTree>
    <p:extLst>
      <p:ext uri="{BB962C8B-B14F-4D97-AF65-F5344CB8AC3E}">
        <p14:creationId xmlns:p14="http://schemas.microsoft.com/office/powerpoint/2010/main" val="258076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84700-C45B-4325-8B75-1DA7221D92BD}" type="datetimeFigureOut">
              <a:rPr lang="en-US" smtClean="0"/>
              <a:t>7/12/2016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05B62-B332-45E2-8138-6E2F585435DD}" type="slidenum">
              <a:rPr lang="en-US" smtClean="0"/>
              <a:t>‹#›</a:t>
            </a:fld>
            <a:endParaRPr lang="en-US"/>
          </a:p>
        </p:txBody>
      </p:sp>
    </p:spTree>
    <p:extLst>
      <p:ext uri="{BB962C8B-B14F-4D97-AF65-F5344CB8AC3E}">
        <p14:creationId xmlns:p14="http://schemas.microsoft.com/office/powerpoint/2010/main" val="246992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918" y="3052293"/>
            <a:ext cx="9277082" cy="1068946"/>
          </a:xfrm>
        </p:spPr>
        <p:txBody>
          <a:bodyPr/>
          <a:lstStyle/>
          <a:p>
            <a:r>
              <a:rPr lang="en-US" dirty="0" smtClean="0"/>
              <a:t>DESCRIPTORS</a:t>
            </a:r>
            <a:endParaRPr lang="en-US" dirty="0"/>
          </a:p>
        </p:txBody>
      </p:sp>
    </p:spTree>
    <p:extLst>
      <p:ext uri="{BB962C8B-B14F-4D97-AF65-F5344CB8AC3E}">
        <p14:creationId xmlns:p14="http://schemas.microsoft.com/office/powerpoint/2010/main" val="87431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231822"/>
            <a:ext cx="6516710" cy="811368"/>
          </a:xfrm>
        </p:spPr>
        <p:txBody>
          <a:bodyPr>
            <a:normAutofit/>
          </a:bodyPr>
          <a:lstStyle/>
          <a:p>
            <a:r>
              <a:rPr lang="en-US" dirty="0"/>
              <a:t>NFV Orchestrator</a:t>
            </a:r>
          </a:p>
        </p:txBody>
      </p:sp>
      <p:pic>
        <p:nvPicPr>
          <p:cNvPr id="5" name="Content Placeholder 4"/>
          <p:cNvPicPr>
            <a:picLocks noGrp="1" noChangeAspect="1"/>
          </p:cNvPicPr>
          <p:nvPr>
            <p:ph idx="1"/>
          </p:nvPr>
        </p:nvPicPr>
        <p:blipFill>
          <a:blip r:embed="rId2"/>
          <a:stretch>
            <a:fillRect/>
          </a:stretch>
        </p:blipFill>
        <p:spPr>
          <a:xfrm>
            <a:off x="6800045" y="412123"/>
            <a:ext cx="5241701" cy="5937162"/>
          </a:xfrm>
          <a:prstGeom prst="rect">
            <a:avLst/>
          </a:prstGeom>
        </p:spPr>
      </p:pic>
      <p:sp>
        <p:nvSpPr>
          <p:cNvPr id="4" name="Text Placeholder 3"/>
          <p:cNvSpPr>
            <a:spLocks noGrp="1"/>
          </p:cNvSpPr>
          <p:nvPr>
            <p:ph type="body" sz="half" idx="2"/>
          </p:nvPr>
        </p:nvSpPr>
        <p:spPr>
          <a:xfrm>
            <a:off x="373487" y="1043190"/>
            <a:ext cx="6787167" cy="4825798"/>
          </a:xfrm>
        </p:spPr>
        <p:txBody>
          <a:bodyPr>
            <a:normAutofit/>
          </a:bodyPr>
          <a:lstStyle/>
          <a:p>
            <a:endParaRPr lang="en-US" dirty="0" smtClean="0"/>
          </a:p>
          <a:p>
            <a:pPr marL="285750" indent="-285750">
              <a:buFont typeface="Arial" panose="020B0604020202020204" pitchFamily="34" charset="0"/>
              <a:buChar char="•"/>
            </a:pPr>
            <a:r>
              <a:rPr lang="en-US" sz="2000" dirty="0" smtClean="0"/>
              <a:t>Generates</a:t>
            </a:r>
            <a:r>
              <a:rPr lang="en-US" sz="2000" dirty="0"/>
              <a:t>, maintains and tears down network services of VNF themselves</a:t>
            </a:r>
            <a:r>
              <a:rPr lang="en-US" sz="2000" dirty="0" smtClean="0"/>
              <a:t>.</a:t>
            </a:r>
          </a:p>
          <a:p>
            <a:endParaRPr lang="en-US" sz="2000" dirty="0" smtClean="0"/>
          </a:p>
          <a:p>
            <a:pPr marL="285750" indent="-285750">
              <a:buFont typeface="Arial" panose="020B0604020202020204" pitchFamily="34" charset="0"/>
              <a:buChar char="•"/>
            </a:pPr>
            <a:r>
              <a:rPr lang="en-US" sz="2000" dirty="0" smtClean="0"/>
              <a:t> </a:t>
            </a:r>
            <a:r>
              <a:rPr lang="en-US" sz="2000" dirty="0"/>
              <a:t>If there are multiple VNFs, orchestrator will enable creation of end to end service over multiple </a:t>
            </a:r>
            <a:r>
              <a:rPr lang="en-US" sz="2000" dirty="0" smtClean="0"/>
              <a:t>VNFs.</a:t>
            </a:r>
          </a:p>
          <a:p>
            <a:endParaRPr lang="en-US" sz="2000" dirty="0" smtClean="0"/>
          </a:p>
          <a:p>
            <a:pPr marL="285750" indent="-285750">
              <a:buFont typeface="Arial" panose="020B0604020202020204" pitchFamily="34" charset="0"/>
              <a:buChar char="•"/>
            </a:pPr>
            <a:r>
              <a:rPr lang="en-US" sz="2000" dirty="0" smtClean="0"/>
              <a:t>NFV </a:t>
            </a:r>
            <a:r>
              <a:rPr lang="en-US" sz="2000" dirty="0"/>
              <a:t>Orchestrator is also responsible for global resource management of NFVI </a:t>
            </a:r>
            <a:r>
              <a:rPr lang="en-US" sz="2000" dirty="0" smtClean="0"/>
              <a:t>resources.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The </a:t>
            </a:r>
            <a:r>
              <a:rPr lang="en-US" sz="2000" dirty="0"/>
              <a:t>Orchestrator performs its functions by NOT talking directly to VNFs but through VNFM and VIM.</a:t>
            </a:r>
          </a:p>
          <a:p>
            <a:pPr lvl="1"/>
            <a:endParaRPr lang="en-US" sz="1800" dirty="0" smtClean="0"/>
          </a:p>
        </p:txBody>
      </p:sp>
    </p:spTree>
    <p:extLst>
      <p:ext uri="{BB962C8B-B14F-4D97-AF65-F5344CB8AC3E}">
        <p14:creationId xmlns:p14="http://schemas.microsoft.com/office/powerpoint/2010/main" val="243643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231822"/>
            <a:ext cx="6516710" cy="811368"/>
          </a:xfrm>
        </p:spPr>
        <p:txBody>
          <a:bodyPr>
            <a:normAutofit fontScale="90000"/>
          </a:bodyPr>
          <a:lstStyle/>
          <a:p>
            <a:r>
              <a:rPr lang="en-US" dirty="0"/>
              <a:t>OSS/BSS(Operation Support System/Business Support System)</a:t>
            </a:r>
          </a:p>
        </p:txBody>
      </p:sp>
      <p:pic>
        <p:nvPicPr>
          <p:cNvPr id="5" name="Content Placeholder 4"/>
          <p:cNvPicPr>
            <a:picLocks noGrp="1" noChangeAspect="1"/>
          </p:cNvPicPr>
          <p:nvPr>
            <p:ph idx="1"/>
          </p:nvPr>
        </p:nvPicPr>
        <p:blipFill>
          <a:blip r:embed="rId2"/>
          <a:stretch>
            <a:fillRect/>
          </a:stretch>
        </p:blipFill>
        <p:spPr>
          <a:xfrm>
            <a:off x="6800045" y="412123"/>
            <a:ext cx="5241701" cy="5937162"/>
          </a:xfrm>
          <a:prstGeom prst="rect">
            <a:avLst/>
          </a:prstGeom>
        </p:spPr>
      </p:pic>
      <p:sp>
        <p:nvSpPr>
          <p:cNvPr id="4" name="Text Placeholder 3"/>
          <p:cNvSpPr>
            <a:spLocks noGrp="1"/>
          </p:cNvSpPr>
          <p:nvPr>
            <p:ph type="body" sz="half" idx="2"/>
          </p:nvPr>
        </p:nvSpPr>
        <p:spPr>
          <a:xfrm>
            <a:off x="373487" y="1043190"/>
            <a:ext cx="6787167" cy="4825798"/>
          </a:xfrm>
        </p:spPr>
        <p:txBody>
          <a:bodyPr>
            <a:normAutofit/>
          </a:bodyPr>
          <a:lstStyle/>
          <a:p>
            <a:pPr lvl="1"/>
            <a:endParaRPr lang="en-US" sz="2000" dirty="0"/>
          </a:p>
          <a:p>
            <a:pPr marL="742950" lvl="1" indent="-285750">
              <a:buFont typeface="Arial" panose="020B0604020202020204" pitchFamily="34" charset="0"/>
              <a:buChar char="•"/>
            </a:pPr>
            <a:r>
              <a:rPr lang="en-US" sz="2000" dirty="0" smtClean="0"/>
              <a:t>OSS </a:t>
            </a:r>
            <a:r>
              <a:rPr lang="en-US" sz="2000" dirty="0"/>
              <a:t>deals with network management, fault management, configuration management and service management</a:t>
            </a:r>
            <a:r>
              <a:rPr lang="en-US" sz="2000" dirty="0" smtClean="0"/>
              <a:t>.</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smtClean="0"/>
              <a:t> </a:t>
            </a:r>
            <a:r>
              <a:rPr lang="en-US" sz="2000" dirty="0"/>
              <a:t>BSS deals with customer management, product management and order management etc.</a:t>
            </a:r>
            <a:endParaRPr lang="en-US" sz="2000" dirty="0" smtClean="0"/>
          </a:p>
        </p:txBody>
      </p:sp>
    </p:spTree>
    <p:extLst>
      <p:ext uri="{BB962C8B-B14F-4D97-AF65-F5344CB8AC3E}">
        <p14:creationId xmlns:p14="http://schemas.microsoft.com/office/powerpoint/2010/main" val="171401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365126"/>
            <a:ext cx="10645462" cy="652306"/>
          </a:xfrm>
        </p:spPr>
        <p:txBody>
          <a:bodyPr>
            <a:normAutofit fontScale="90000"/>
          </a:bodyPr>
          <a:lstStyle/>
          <a:p>
            <a:pPr algn="ctr"/>
            <a:r>
              <a:rPr lang="en-US" dirty="0" smtClean="0"/>
              <a:t>Overview of various descriptors of NFV-MANO</a:t>
            </a:r>
            <a:endParaRPr lang="en-US" dirty="0"/>
          </a:p>
        </p:txBody>
      </p:sp>
      <p:pic>
        <p:nvPicPr>
          <p:cNvPr id="4" name="Content Placeholder 3"/>
          <p:cNvPicPr>
            <a:picLocks noGrp="1" noChangeAspect="1"/>
          </p:cNvPicPr>
          <p:nvPr>
            <p:ph idx="1"/>
          </p:nvPr>
        </p:nvPicPr>
        <p:blipFill>
          <a:blip r:embed="rId2"/>
          <a:stretch>
            <a:fillRect/>
          </a:stretch>
        </p:blipFill>
        <p:spPr>
          <a:xfrm>
            <a:off x="811370" y="1017432"/>
            <a:ext cx="10542430" cy="5525036"/>
          </a:xfrm>
          <a:prstGeom prst="rect">
            <a:avLst/>
          </a:prstGeom>
        </p:spPr>
      </p:pic>
    </p:spTree>
    <p:extLst>
      <p:ext uri="{BB962C8B-B14F-4D97-AF65-F5344CB8AC3E}">
        <p14:creationId xmlns:p14="http://schemas.microsoft.com/office/powerpoint/2010/main" val="53616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9719" y="141668"/>
            <a:ext cx="9144000" cy="860983"/>
          </a:xfrm>
        </p:spPr>
        <p:txBody>
          <a:bodyPr>
            <a:normAutofit fontScale="90000"/>
          </a:bodyPr>
          <a:lstStyle/>
          <a:p>
            <a:r>
              <a:rPr lang="en-US" dirty="0" smtClean="0"/>
              <a:t>Network Service Descriptor</a:t>
            </a:r>
            <a:endParaRPr lang="en-US" dirty="0"/>
          </a:p>
        </p:txBody>
      </p:sp>
      <p:sp>
        <p:nvSpPr>
          <p:cNvPr id="3" name="Subtitle 2"/>
          <p:cNvSpPr>
            <a:spLocks noGrp="1"/>
          </p:cNvSpPr>
          <p:nvPr>
            <p:ph type="subTitle" idx="1"/>
          </p:nvPr>
        </p:nvSpPr>
        <p:spPr>
          <a:xfrm flipH="1">
            <a:off x="618185" y="1002651"/>
            <a:ext cx="6439435" cy="4829577"/>
          </a:xfrm>
        </p:spPr>
        <p:txBody>
          <a:bodyPr>
            <a:normAutofit/>
          </a:bodyPr>
          <a:lstStyle/>
          <a:p>
            <a:pPr marL="342900" indent="-342900" algn="l">
              <a:buFont typeface="Arial" panose="020B0604020202020204" pitchFamily="34" charset="0"/>
              <a:buChar char="•"/>
            </a:pPr>
            <a:endParaRPr lang="en-US" sz="2000" dirty="0" smtClean="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smtClean="0"/>
              <a:t>The </a:t>
            </a:r>
            <a:r>
              <a:rPr lang="en-US" sz="2000" dirty="0"/>
              <a:t>NSD connects VNFs using the Virtual Links (VLs) as </a:t>
            </a:r>
            <a:r>
              <a:rPr lang="en-US" sz="2000" dirty="0" smtClean="0"/>
              <a:t>shown.</a:t>
            </a:r>
          </a:p>
          <a:p>
            <a:pPr algn="l"/>
            <a:endParaRPr lang="en-US" sz="2000" dirty="0"/>
          </a:p>
          <a:p>
            <a:pPr marL="342900" indent="-342900" algn="l">
              <a:buFont typeface="Arial" panose="020B0604020202020204" pitchFamily="34" charset="0"/>
              <a:buChar char="•"/>
            </a:pPr>
            <a:r>
              <a:rPr lang="en-US" sz="2000" dirty="0"/>
              <a:t>The VNFs attach to the VLs using the Connection Points (CPs). So the NSD captures the list of VNFs and the VLs that connect the VNFs.</a:t>
            </a:r>
            <a:endParaRPr lang="en-US" sz="2000" dirty="0"/>
          </a:p>
        </p:txBody>
      </p:sp>
      <p:pic>
        <p:nvPicPr>
          <p:cNvPr id="5" name="Picture 4"/>
          <p:cNvPicPr>
            <a:picLocks noChangeAspect="1"/>
          </p:cNvPicPr>
          <p:nvPr/>
        </p:nvPicPr>
        <p:blipFill>
          <a:blip r:embed="rId2"/>
          <a:stretch>
            <a:fillRect/>
          </a:stretch>
        </p:blipFill>
        <p:spPr>
          <a:xfrm>
            <a:off x="6722772" y="1002650"/>
            <a:ext cx="5035298" cy="4829577"/>
          </a:xfrm>
          <a:prstGeom prst="rect">
            <a:avLst/>
          </a:prstGeom>
        </p:spPr>
      </p:pic>
    </p:spTree>
    <p:extLst>
      <p:ext uri="{BB962C8B-B14F-4D97-AF65-F5344CB8AC3E}">
        <p14:creationId xmlns:p14="http://schemas.microsoft.com/office/powerpoint/2010/main" val="414885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145891" cy="650383"/>
          </a:xfrm>
        </p:spPr>
        <p:txBody>
          <a:bodyPr/>
          <a:lstStyle/>
          <a:p>
            <a:pPr algn="ctr"/>
            <a:r>
              <a:rPr lang="en-US" dirty="0" smtClean="0"/>
              <a:t>High Level Objects in NSD</a:t>
            </a:r>
            <a:endParaRPr lang="en-US" dirty="0"/>
          </a:p>
        </p:txBody>
      </p:sp>
      <p:sp>
        <p:nvSpPr>
          <p:cNvPr id="4" name="Text Placeholder 3"/>
          <p:cNvSpPr>
            <a:spLocks noGrp="1"/>
          </p:cNvSpPr>
          <p:nvPr>
            <p:ph type="body" sz="half" idx="2"/>
          </p:nvPr>
        </p:nvSpPr>
        <p:spPr>
          <a:xfrm>
            <a:off x="839788" y="1300765"/>
            <a:ext cx="6011773" cy="5087155"/>
          </a:xfrm>
        </p:spPr>
        <p:txBody>
          <a:bodyPr>
            <a:noAutofit/>
          </a:bodyPr>
          <a:lstStyle/>
          <a:p>
            <a:r>
              <a:rPr lang="en-US" dirty="0">
                <a:latin typeface="+mj-lt"/>
                <a:ea typeface="+mj-ea"/>
                <a:cs typeface="+mj-cs"/>
              </a:rPr>
              <a:t>NS Connection Points: List for network service (NS) connection points. Each NS has one or more external connection points used to link the NS to other NS or to external networks. Each NS exposes these connection points to the orchestrator. </a:t>
            </a:r>
            <a:r>
              <a:rPr lang="en-US" dirty="0">
                <a:latin typeface="+mj-lt"/>
                <a:ea typeface="+mj-ea"/>
                <a:cs typeface="+mj-cs"/>
              </a:rPr>
              <a:t>The orchestrator can construct network service chains by connecting the connection points between different NS. </a:t>
            </a:r>
            <a:endParaRPr lang="en-US" dirty="0" smtClean="0">
              <a:latin typeface="+mj-lt"/>
              <a:ea typeface="+mj-ea"/>
              <a:cs typeface="+mj-cs"/>
            </a:endParaRPr>
          </a:p>
          <a:p>
            <a:r>
              <a:rPr lang="en-US" dirty="0">
                <a:latin typeface="+mj-lt"/>
                <a:ea typeface="+mj-ea"/>
                <a:cs typeface="+mj-cs"/>
              </a:rPr>
              <a:t/>
            </a:r>
            <a:br>
              <a:rPr lang="en-US" dirty="0">
                <a:latin typeface="+mj-lt"/>
                <a:ea typeface="+mj-ea"/>
                <a:cs typeface="+mj-cs"/>
              </a:rPr>
            </a:br>
            <a:r>
              <a:rPr lang="en-US" dirty="0">
                <a:latin typeface="+mj-lt"/>
                <a:ea typeface="+mj-ea"/>
                <a:cs typeface="+mj-cs"/>
              </a:rPr>
              <a:t>Constituent VNFs: List of Virtual Network Function Descriptors (VNFDs) that are part of this network service. </a:t>
            </a:r>
            <a:endParaRPr lang="en-US" dirty="0" smtClean="0">
              <a:latin typeface="+mj-lt"/>
              <a:ea typeface="+mj-ea"/>
              <a:cs typeface="+mj-cs"/>
            </a:endParaRPr>
          </a:p>
          <a:p>
            <a:r>
              <a:rPr lang="en-US" dirty="0">
                <a:latin typeface="+mj-lt"/>
                <a:ea typeface="+mj-ea"/>
                <a:cs typeface="+mj-cs"/>
              </a:rPr>
              <a:t/>
            </a:r>
            <a:br>
              <a:rPr lang="en-US" dirty="0">
                <a:latin typeface="+mj-lt"/>
                <a:ea typeface="+mj-ea"/>
                <a:cs typeface="+mj-cs"/>
              </a:rPr>
            </a:br>
            <a:r>
              <a:rPr lang="en-US" dirty="0">
                <a:latin typeface="+mj-lt"/>
                <a:ea typeface="+mj-ea"/>
                <a:cs typeface="+mj-cs"/>
              </a:rPr>
              <a:t>VNF Dependencies: List of VNF dependencies. </a:t>
            </a:r>
            <a:r>
              <a:rPr lang="en-US" dirty="0">
                <a:latin typeface="+mj-lt"/>
                <a:ea typeface="+mj-ea"/>
                <a:cs typeface="+mj-cs"/>
              </a:rPr>
              <a:t>This specifies the order in which the VNFs inside the NS should be started. </a:t>
            </a:r>
            <a:endParaRPr lang="en-US" dirty="0" smtClean="0">
              <a:latin typeface="+mj-lt"/>
              <a:ea typeface="+mj-ea"/>
              <a:cs typeface="+mj-cs"/>
            </a:endParaRPr>
          </a:p>
          <a:p>
            <a:r>
              <a:rPr lang="en-US" dirty="0">
                <a:latin typeface="+mj-lt"/>
                <a:ea typeface="+mj-ea"/>
                <a:cs typeface="+mj-cs"/>
              </a:rPr>
              <a:t/>
            </a:r>
            <a:br>
              <a:rPr lang="en-US" dirty="0">
                <a:latin typeface="+mj-lt"/>
                <a:ea typeface="+mj-ea"/>
                <a:cs typeface="+mj-cs"/>
              </a:rPr>
            </a:br>
            <a:r>
              <a:rPr lang="en-US" dirty="0">
                <a:latin typeface="+mj-lt"/>
                <a:ea typeface="+mj-ea"/>
                <a:cs typeface="+mj-cs"/>
              </a:rPr>
              <a:t>Virtual Links: List of Virtual Link Descriptors (VLD). The VLD describes how VNFs in the NSD are connected. </a:t>
            </a:r>
            <a:br>
              <a:rPr lang="en-US" dirty="0">
                <a:latin typeface="+mj-lt"/>
                <a:ea typeface="+mj-ea"/>
                <a:cs typeface="+mj-cs"/>
              </a:rPr>
            </a:br>
            <a:r>
              <a:rPr lang="en-US" dirty="0">
                <a:latin typeface="+mj-lt"/>
                <a:ea typeface="+mj-ea"/>
                <a:cs typeface="+mj-cs"/>
              </a:rPr>
              <a:t>NS Configuration Primitives: Network Service level configuration primitives. </a:t>
            </a:r>
          </a:p>
          <a:p>
            <a:r>
              <a:rPr lang="en-US" dirty="0" smtClean="0">
                <a:latin typeface="+mj-lt"/>
                <a:ea typeface="+mj-ea"/>
                <a:cs typeface="+mj-cs"/>
              </a:rPr>
              <a:t/>
            </a:r>
            <a:br>
              <a:rPr lang="en-US" dirty="0" smtClean="0">
                <a:latin typeface="+mj-lt"/>
                <a:ea typeface="+mj-ea"/>
                <a:cs typeface="+mj-cs"/>
              </a:rPr>
            </a:br>
            <a:r>
              <a:rPr lang="en-US" dirty="0" smtClean="0">
                <a:latin typeface="+mj-lt"/>
                <a:ea typeface="+mj-ea"/>
                <a:cs typeface="+mj-cs"/>
              </a:rPr>
              <a:t>Input Parameters: List of paths for </a:t>
            </a:r>
            <a:r>
              <a:rPr lang="en-US" dirty="0" err="1" smtClean="0">
                <a:latin typeface="+mj-lt"/>
                <a:ea typeface="+mj-ea"/>
                <a:cs typeface="+mj-cs"/>
              </a:rPr>
              <a:t>customisation</a:t>
            </a:r>
            <a:r>
              <a:rPr lang="en-US" dirty="0" smtClean="0">
                <a:latin typeface="+mj-lt"/>
                <a:ea typeface="+mj-ea"/>
                <a:cs typeface="+mj-cs"/>
              </a:rPr>
              <a:t>.</a:t>
            </a:r>
            <a:endParaRPr lang="en-US" dirty="0">
              <a:latin typeface="+mj-lt"/>
              <a:ea typeface="+mj-ea"/>
              <a:cs typeface="+mj-cs"/>
            </a:endParaRPr>
          </a:p>
        </p:txBody>
      </p:sp>
      <p:pic>
        <p:nvPicPr>
          <p:cNvPr id="1026" name="Picture 2" descr="https://osm.etsi.org/wikipub/images/8/8b/Nsd_object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31350" y="1300766"/>
            <a:ext cx="4967467" cy="4031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16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1352212" cy="251138"/>
          </a:xfrm>
        </p:spPr>
        <p:txBody>
          <a:bodyPr>
            <a:normAutofit fontScale="90000"/>
          </a:bodyPr>
          <a:lstStyle/>
          <a:p>
            <a:r>
              <a:rPr lang="en-US" dirty="0"/>
              <a:t>VNF Descriptor (VNFD) - Virtualized Network Functions </a:t>
            </a:r>
            <a:r>
              <a:rPr lang="en-US" dirty="0" smtClean="0"/>
              <a:t>Descriptor</a:t>
            </a:r>
            <a:endParaRPr lang="en-US" dirty="0"/>
          </a:p>
        </p:txBody>
      </p:sp>
      <p:sp>
        <p:nvSpPr>
          <p:cNvPr id="4" name="Text Placeholder 3"/>
          <p:cNvSpPr>
            <a:spLocks noGrp="1"/>
          </p:cNvSpPr>
          <p:nvPr>
            <p:ph type="body" sz="half" idx="2"/>
          </p:nvPr>
        </p:nvSpPr>
        <p:spPr>
          <a:xfrm>
            <a:off x="347730" y="885423"/>
            <a:ext cx="7856112" cy="5502498"/>
          </a:xfrm>
        </p:spPr>
        <p:txBody>
          <a:bodyPr>
            <a:normAutofit fontScale="40000" lnSpcReduction="20000"/>
          </a:bodyPr>
          <a:lstStyle/>
          <a:p>
            <a:pPr>
              <a:lnSpc>
                <a:spcPct val="110000"/>
              </a:lnSpc>
              <a:spcBef>
                <a:spcPct val="0"/>
              </a:spcBef>
            </a:pPr>
            <a:r>
              <a:rPr lang="en-US" sz="5600" dirty="0">
                <a:latin typeface="+mj-lt"/>
                <a:ea typeface="+mj-ea"/>
                <a:cs typeface="+mj-cs"/>
              </a:rPr>
              <a:t>It consists of the following:-</a:t>
            </a:r>
          </a:p>
          <a:p>
            <a:pPr lvl="0">
              <a:lnSpc>
                <a:spcPct val="110000"/>
              </a:lnSpc>
              <a:spcBef>
                <a:spcPct val="0"/>
              </a:spcBef>
            </a:pPr>
            <a:endParaRPr lang="en-US" sz="5600" dirty="0" smtClean="0">
              <a:latin typeface="+mj-lt"/>
              <a:ea typeface="+mj-ea"/>
              <a:cs typeface="+mj-cs"/>
            </a:endParaRPr>
          </a:p>
          <a:p>
            <a:pPr lvl="0">
              <a:lnSpc>
                <a:spcPct val="110000"/>
              </a:lnSpc>
              <a:spcBef>
                <a:spcPct val="0"/>
              </a:spcBef>
            </a:pPr>
            <a:r>
              <a:rPr lang="en-US" sz="5600" dirty="0" smtClean="0">
                <a:latin typeface="+mj-lt"/>
                <a:ea typeface="+mj-ea"/>
                <a:cs typeface="+mj-cs"/>
              </a:rPr>
              <a:t>Unique </a:t>
            </a:r>
            <a:r>
              <a:rPr lang="en-US" sz="5600" dirty="0">
                <a:latin typeface="+mj-lt"/>
                <a:ea typeface="+mj-ea"/>
                <a:cs typeface="+mj-cs"/>
              </a:rPr>
              <a:t>name of VNF. No two VNFs have the same name.</a:t>
            </a:r>
          </a:p>
          <a:p>
            <a:pPr lvl="0">
              <a:lnSpc>
                <a:spcPct val="110000"/>
              </a:lnSpc>
              <a:spcBef>
                <a:spcPct val="0"/>
              </a:spcBef>
            </a:pPr>
            <a:endParaRPr lang="en-US" sz="5600" dirty="0" smtClean="0">
              <a:latin typeface="+mj-lt"/>
              <a:ea typeface="+mj-ea"/>
              <a:cs typeface="+mj-cs"/>
            </a:endParaRPr>
          </a:p>
          <a:p>
            <a:pPr lvl="0">
              <a:lnSpc>
                <a:spcPct val="110000"/>
              </a:lnSpc>
              <a:spcBef>
                <a:spcPct val="0"/>
              </a:spcBef>
            </a:pPr>
            <a:r>
              <a:rPr lang="en-US" sz="5600" dirty="0" smtClean="0">
                <a:latin typeface="+mj-lt"/>
                <a:ea typeface="+mj-ea"/>
                <a:cs typeface="+mj-cs"/>
              </a:rPr>
              <a:t>External </a:t>
            </a:r>
            <a:r>
              <a:rPr lang="en-US" sz="5600" dirty="0">
                <a:latin typeface="+mj-lt"/>
                <a:ea typeface="+mj-ea"/>
                <a:cs typeface="+mj-cs"/>
              </a:rPr>
              <a:t>Connections – Describes how a VNF can be connected to other VNFs in the NS (Network Scenario).</a:t>
            </a:r>
          </a:p>
          <a:p>
            <a:pPr lvl="0">
              <a:lnSpc>
                <a:spcPct val="110000"/>
              </a:lnSpc>
              <a:spcBef>
                <a:spcPct val="0"/>
              </a:spcBef>
            </a:pPr>
            <a:endParaRPr lang="en-US" sz="5600" dirty="0" smtClean="0">
              <a:latin typeface="+mj-lt"/>
              <a:ea typeface="+mj-ea"/>
              <a:cs typeface="+mj-cs"/>
            </a:endParaRPr>
          </a:p>
          <a:p>
            <a:pPr lvl="0">
              <a:lnSpc>
                <a:spcPct val="110000"/>
              </a:lnSpc>
              <a:spcBef>
                <a:spcPct val="0"/>
              </a:spcBef>
            </a:pPr>
            <a:r>
              <a:rPr lang="en-US" sz="5600" dirty="0" smtClean="0">
                <a:latin typeface="+mj-lt"/>
                <a:ea typeface="+mj-ea"/>
                <a:cs typeface="+mj-cs"/>
              </a:rPr>
              <a:t>Internal </a:t>
            </a:r>
            <a:r>
              <a:rPr lang="en-US" sz="5600" dirty="0">
                <a:latin typeface="+mj-lt"/>
                <a:ea typeface="+mj-ea"/>
                <a:cs typeface="+mj-cs"/>
              </a:rPr>
              <a:t>Connections – Defines how the internal components of the VNF are connected to each other.</a:t>
            </a:r>
          </a:p>
          <a:p>
            <a:pPr>
              <a:lnSpc>
                <a:spcPct val="110000"/>
              </a:lnSpc>
              <a:spcBef>
                <a:spcPct val="0"/>
              </a:spcBef>
            </a:pPr>
            <a:r>
              <a:rPr lang="en-US" sz="5600" dirty="0">
                <a:latin typeface="+mj-lt"/>
                <a:ea typeface="+mj-ea"/>
                <a:cs typeface="+mj-cs"/>
              </a:rPr>
              <a:t> </a:t>
            </a:r>
          </a:p>
          <a:p>
            <a:pPr>
              <a:lnSpc>
                <a:spcPct val="110000"/>
              </a:lnSpc>
              <a:spcBef>
                <a:spcPct val="0"/>
              </a:spcBef>
            </a:pPr>
            <a:r>
              <a:rPr lang="en-US" sz="5600" dirty="0">
                <a:latin typeface="+mj-lt"/>
                <a:ea typeface="+mj-ea"/>
                <a:cs typeface="+mj-cs"/>
              </a:rPr>
              <a:t>Internally, the VNF Descriptor consists of the following:-</a:t>
            </a:r>
          </a:p>
          <a:p>
            <a:pPr lvl="0">
              <a:lnSpc>
                <a:spcPct val="110000"/>
              </a:lnSpc>
              <a:spcBef>
                <a:spcPct val="0"/>
              </a:spcBef>
            </a:pPr>
            <a:r>
              <a:rPr lang="en-US" sz="5600" dirty="0">
                <a:latin typeface="+mj-lt"/>
                <a:ea typeface="+mj-ea"/>
                <a:cs typeface="+mj-cs"/>
              </a:rPr>
              <a:t>NUMA, CPU, memory and interface requirements</a:t>
            </a:r>
          </a:p>
          <a:p>
            <a:pPr lvl="0">
              <a:lnSpc>
                <a:spcPct val="110000"/>
              </a:lnSpc>
              <a:spcBef>
                <a:spcPct val="0"/>
              </a:spcBef>
            </a:pPr>
            <a:r>
              <a:rPr lang="en-US" sz="5600" dirty="0">
                <a:latin typeface="+mj-lt"/>
                <a:ea typeface="+mj-ea"/>
                <a:cs typeface="+mj-cs"/>
              </a:rPr>
              <a:t>Bridge-</a:t>
            </a:r>
            <a:r>
              <a:rPr lang="en-US" sz="5600" dirty="0" err="1">
                <a:latin typeface="+mj-lt"/>
                <a:ea typeface="+mj-ea"/>
                <a:cs typeface="+mj-cs"/>
              </a:rPr>
              <a:t>ifaces</a:t>
            </a:r>
            <a:endParaRPr lang="en-US" sz="5600" dirty="0">
              <a:latin typeface="+mj-lt"/>
              <a:ea typeface="+mj-ea"/>
              <a:cs typeface="+mj-cs"/>
            </a:endParaRPr>
          </a:p>
          <a:p>
            <a:pPr lvl="0">
              <a:lnSpc>
                <a:spcPct val="110000"/>
              </a:lnSpc>
              <a:spcBef>
                <a:spcPct val="0"/>
              </a:spcBef>
            </a:pPr>
            <a:r>
              <a:rPr lang="en-US" sz="5600" dirty="0">
                <a:latin typeface="+mj-lt"/>
                <a:ea typeface="+mj-ea"/>
                <a:cs typeface="+mj-cs"/>
              </a:rPr>
              <a:t>Devices</a:t>
            </a:r>
          </a:p>
          <a:p>
            <a:pPr lvl="0">
              <a:lnSpc>
                <a:spcPct val="110000"/>
              </a:lnSpc>
              <a:spcBef>
                <a:spcPct val="0"/>
              </a:spcBef>
            </a:pPr>
            <a:r>
              <a:rPr lang="en-US" sz="5600" dirty="0" err="1">
                <a:latin typeface="+mj-lt"/>
                <a:ea typeface="+mj-ea"/>
                <a:cs typeface="+mj-cs"/>
              </a:rPr>
              <a:t>Vupus</a:t>
            </a:r>
            <a:endParaRPr lang="en-US" sz="5600" dirty="0">
              <a:latin typeface="+mj-lt"/>
              <a:ea typeface="+mj-ea"/>
              <a:cs typeface="+mj-cs"/>
            </a:endParaRPr>
          </a:p>
          <a:p>
            <a:pPr lvl="0">
              <a:lnSpc>
                <a:spcPct val="110000"/>
              </a:lnSpc>
              <a:spcBef>
                <a:spcPct val="0"/>
              </a:spcBef>
            </a:pPr>
            <a:r>
              <a:rPr lang="en-US" sz="5600" dirty="0">
                <a:latin typeface="+mj-lt"/>
                <a:ea typeface="+mj-ea"/>
                <a:cs typeface="+mj-cs"/>
              </a:rPr>
              <a:t>RAM</a:t>
            </a:r>
          </a:p>
          <a:p>
            <a:endParaRPr lang="en-US" dirty="0"/>
          </a:p>
        </p:txBody>
      </p:sp>
      <p:pic>
        <p:nvPicPr>
          <p:cNvPr id="5" name="Content Placeholder 4" descr="vnf template for single VM VN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03842" y="1669508"/>
            <a:ext cx="3988158" cy="3610830"/>
          </a:xfrm>
          <a:prstGeom prst="rect">
            <a:avLst/>
          </a:prstGeom>
          <a:noFill/>
          <a:ln>
            <a:noFill/>
          </a:ln>
        </p:spPr>
      </p:pic>
    </p:spTree>
    <p:extLst>
      <p:ext uri="{BB962C8B-B14F-4D97-AF65-F5344CB8AC3E}">
        <p14:creationId xmlns:p14="http://schemas.microsoft.com/office/powerpoint/2010/main" val="2645399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416347" cy="830687"/>
          </a:xfrm>
        </p:spPr>
        <p:txBody>
          <a:bodyPr>
            <a:normAutofit/>
          </a:bodyPr>
          <a:lstStyle/>
          <a:p>
            <a:pPr algn="ctr"/>
            <a:r>
              <a:rPr lang="en-US" dirty="0" smtClean="0"/>
              <a:t>NFV Forwarding Graphs</a:t>
            </a:r>
            <a:endParaRPr lang="en-US" dirty="0"/>
          </a:p>
        </p:txBody>
      </p:sp>
      <p:sp>
        <p:nvSpPr>
          <p:cNvPr id="4" name="Text Placeholder 3"/>
          <p:cNvSpPr>
            <a:spLocks noGrp="1"/>
          </p:cNvSpPr>
          <p:nvPr>
            <p:ph type="body" sz="half" idx="2"/>
          </p:nvPr>
        </p:nvSpPr>
        <p:spPr>
          <a:xfrm>
            <a:off x="839788" y="1468470"/>
            <a:ext cx="10416347" cy="1532307"/>
          </a:xfrm>
        </p:spPr>
        <p:txBody>
          <a:bodyPr>
            <a:normAutofit/>
          </a:bodyPr>
          <a:lstStyle/>
          <a:p>
            <a:pPr algn="ctr"/>
            <a:endParaRPr lang="en-US" sz="2000" dirty="0" smtClean="0"/>
          </a:p>
          <a:p>
            <a:pPr algn="ctr"/>
            <a:r>
              <a:rPr lang="en-US" sz="2000" dirty="0" smtClean="0"/>
              <a:t>An end-to-end network service can be defined as a forwarding graph of network functions and end points/terminals.</a:t>
            </a:r>
            <a:endParaRPr lang="en-US" sz="2000" dirty="0"/>
          </a:p>
        </p:txBody>
      </p:sp>
      <p:pic>
        <p:nvPicPr>
          <p:cNvPr id="8" name="Content Placeholder 4"/>
          <p:cNvPicPr>
            <a:picLocks noGrp="1" noChangeAspect="1"/>
          </p:cNvPicPr>
          <p:nvPr>
            <p:ph idx="1"/>
          </p:nvPr>
        </p:nvPicPr>
        <p:blipFill>
          <a:blip r:embed="rId2"/>
          <a:stretch>
            <a:fillRect/>
          </a:stretch>
        </p:blipFill>
        <p:spPr>
          <a:xfrm>
            <a:off x="1262130" y="3657600"/>
            <a:ext cx="9839459" cy="2949262"/>
          </a:xfrm>
          <a:prstGeom prst="rect">
            <a:avLst/>
          </a:prstGeom>
        </p:spPr>
      </p:pic>
    </p:spTree>
    <p:extLst>
      <p:ext uri="{BB962C8B-B14F-4D97-AF65-F5344CB8AC3E}">
        <p14:creationId xmlns:p14="http://schemas.microsoft.com/office/powerpoint/2010/main" val="342457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003" y="401146"/>
            <a:ext cx="11114468" cy="745074"/>
          </a:xfrm>
        </p:spPr>
        <p:txBody>
          <a:bodyPr>
            <a:normAutofit/>
          </a:bodyPr>
          <a:lstStyle/>
          <a:p>
            <a:r>
              <a:rPr lang="en-US" sz="4000" dirty="0"/>
              <a:t>Features</a:t>
            </a:r>
            <a:r>
              <a:rPr lang="en-US" sz="3200" dirty="0"/>
              <a:t> of NFV Forwarding Graphs</a:t>
            </a:r>
          </a:p>
        </p:txBody>
      </p:sp>
      <p:sp>
        <p:nvSpPr>
          <p:cNvPr id="3" name="Subtitle 2"/>
          <p:cNvSpPr>
            <a:spLocks noGrp="1"/>
          </p:cNvSpPr>
          <p:nvPr>
            <p:ph type="subTitle" idx="1"/>
          </p:nvPr>
        </p:nvSpPr>
        <p:spPr>
          <a:xfrm>
            <a:off x="811369" y="1815920"/>
            <a:ext cx="10728102" cy="4726547"/>
          </a:xfrm>
        </p:spPr>
        <p:txBody>
          <a:bodyPr/>
          <a:lstStyle/>
          <a:p>
            <a:pPr marL="342900" indent="-342900" algn="l">
              <a:buFont typeface="Arial" panose="020B0604020202020204" pitchFamily="34" charset="0"/>
              <a:buChar char="•"/>
            </a:pPr>
            <a:r>
              <a:rPr lang="en-US" dirty="0" smtClean="0"/>
              <a:t>Efficiency. Compute resources assigned to function and network capacity sized to current load and shareable across functions. </a:t>
            </a:r>
          </a:p>
          <a:p>
            <a:pPr algn="l"/>
            <a:endParaRPr lang="en-US" dirty="0"/>
          </a:p>
          <a:p>
            <a:pPr marL="342900" indent="-342900" algn="l">
              <a:buFont typeface="Arial" panose="020B0604020202020204" pitchFamily="34" charset="0"/>
              <a:buChar char="•"/>
            </a:pPr>
            <a:r>
              <a:rPr lang="en-US" dirty="0" smtClean="0"/>
              <a:t>Resiliency. In some cases, backup function and network capacity can be shared.</a:t>
            </a:r>
          </a:p>
          <a:p>
            <a:pPr algn="l"/>
            <a:endParaRPr lang="en-US" dirty="0" smtClean="0"/>
          </a:p>
          <a:p>
            <a:pPr marL="342900" indent="-342900" algn="l">
              <a:buFont typeface="Arial" panose="020B0604020202020204" pitchFamily="34" charset="0"/>
              <a:buChar char="•"/>
            </a:pPr>
            <a:r>
              <a:rPr lang="en-US" dirty="0" smtClean="0"/>
              <a:t>Agility. Shorter deployment intervals for upgrades and new features since functions are software based.</a:t>
            </a:r>
          </a:p>
          <a:p>
            <a:pPr algn="l"/>
            <a:endParaRPr lang="en-US" dirty="0" smtClean="0"/>
          </a:p>
          <a:p>
            <a:pPr marL="342900" indent="-342900" algn="l">
              <a:buFont typeface="Arial" panose="020B0604020202020204" pitchFamily="34" charset="0"/>
              <a:buChar char="•"/>
            </a:pPr>
            <a:r>
              <a:rPr lang="en-US" dirty="0" smtClean="0"/>
              <a:t> Flexibility. Reduce configuration complexity.</a:t>
            </a:r>
            <a:endParaRPr lang="en-US" b="1" dirty="0"/>
          </a:p>
        </p:txBody>
      </p:sp>
    </p:spTree>
    <p:extLst>
      <p:ext uri="{BB962C8B-B14F-4D97-AF65-F5344CB8AC3E}">
        <p14:creationId xmlns:p14="http://schemas.microsoft.com/office/powerpoint/2010/main" val="413899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182205"/>
            <a:ext cx="9144000" cy="925378"/>
          </a:xfrm>
        </p:spPr>
        <p:txBody>
          <a:bodyPr/>
          <a:lstStyle/>
          <a:p>
            <a:r>
              <a:rPr lang="en-US" dirty="0" smtClean="0"/>
              <a:t>Virtual Link Descriptor</a:t>
            </a:r>
            <a:endParaRPr lang="en-US" dirty="0"/>
          </a:p>
        </p:txBody>
      </p:sp>
      <p:sp>
        <p:nvSpPr>
          <p:cNvPr id="3" name="Subtitle 2"/>
          <p:cNvSpPr>
            <a:spLocks noGrp="1"/>
          </p:cNvSpPr>
          <p:nvPr>
            <p:ph type="subTitle" idx="1"/>
          </p:nvPr>
        </p:nvSpPr>
        <p:spPr>
          <a:xfrm>
            <a:off x="708339" y="1197735"/>
            <a:ext cx="6181858" cy="5125792"/>
          </a:xfrm>
        </p:spPr>
        <p:txBody>
          <a:bodyPr>
            <a:normAutofit/>
          </a:bodyPr>
          <a:lstStyle/>
          <a:p>
            <a:pPr marL="342900" indent="-342900" algn="l">
              <a:buFont typeface="Arial" panose="020B0604020202020204" pitchFamily="34" charset="0"/>
              <a:buChar char="•"/>
            </a:pPr>
            <a:r>
              <a:rPr lang="en-US" dirty="0"/>
              <a:t>A Virtual Link Descriptor (VLD) is a deployment template which describes the resource requirements that are needed for a link between VNFs, PNFs and endpoints of the Network Service, which could be met by various link options that are available in the NFVI</a:t>
            </a:r>
            <a:r>
              <a:rPr lang="en-US" dirty="0" smtClean="0"/>
              <a:t>.</a:t>
            </a:r>
          </a:p>
          <a:p>
            <a:pPr algn="l"/>
            <a:endParaRPr lang="en-US" dirty="0"/>
          </a:p>
          <a:p>
            <a:pPr marL="342900" indent="-342900" algn="l">
              <a:buFont typeface="Arial" panose="020B0604020202020204" pitchFamily="34" charset="0"/>
              <a:buChar char="•"/>
            </a:pPr>
            <a:r>
              <a:rPr lang="en-US" dirty="0"/>
              <a:t>A Physical Network Function Descriptor (PNFD) describes the connectivity, Interface and </a:t>
            </a:r>
            <a:r>
              <a:rPr lang="en-US" dirty="0" smtClean="0"/>
              <a:t>KPIs(Key Performance Indicators) </a:t>
            </a:r>
            <a:r>
              <a:rPr lang="en-US" dirty="0"/>
              <a:t>requirements of Virtual Links to an attached Physical Network Function.</a:t>
            </a:r>
          </a:p>
          <a:p>
            <a:pPr algn="l"/>
            <a:endParaRPr lang="en-US" dirty="0"/>
          </a:p>
        </p:txBody>
      </p:sp>
      <p:pic>
        <p:nvPicPr>
          <p:cNvPr id="2050" name="Picture 2" descr="http://docs.oasis-open.org/tosca/tosca-nfv/v1.0/csd03/tosca-nfv-v1.0-csd03_files/image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197" y="1893507"/>
            <a:ext cx="523875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22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505" y="3172720"/>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58139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TERMS FIRST…</a:t>
            </a:r>
            <a:endParaRPr lang="en-US" dirty="0"/>
          </a:p>
        </p:txBody>
      </p:sp>
      <p:sp>
        <p:nvSpPr>
          <p:cNvPr id="3" name="Content Placeholder 2"/>
          <p:cNvSpPr>
            <a:spLocks noGrp="1"/>
          </p:cNvSpPr>
          <p:nvPr>
            <p:ph idx="1"/>
          </p:nvPr>
        </p:nvSpPr>
        <p:spPr/>
        <p:txBody>
          <a:bodyPr/>
          <a:lstStyle/>
          <a:p>
            <a:r>
              <a:rPr lang="en-US" dirty="0" smtClean="0"/>
              <a:t>EMS- Entity Management System</a:t>
            </a:r>
          </a:p>
          <a:p>
            <a:r>
              <a:rPr lang="en-US" dirty="0" smtClean="0"/>
              <a:t>NF- Network Function</a:t>
            </a:r>
          </a:p>
          <a:p>
            <a:r>
              <a:rPr lang="en-US" dirty="0" smtClean="0"/>
              <a:t>NFV- Network </a:t>
            </a:r>
            <a:r>
              <a:rPr lang="en-US" dirty="0" smtClean="0"/>
              <a:t>Function </a:t>
            </a:r>
            <a:r>
              <a:rPr lang="en-US" dirty="0" smtClean="0"/>
              <a:t>Virtualization</a:t>
            </a:r>
          </a:p>
          <a:p>
            <a:r>
              <a:rPr lang="en-US" dirty="0" smtClean="0"/>
              <a:t>NFVI- NFV Infrastructure</a:t>
            </a:r>
          </a:p>
          <a:p>
            <a:r>
              <a:rPr lang="en-US" dirty="0" smtClean="0"/>
              <a:t>NFVI-</a:t>
            </a:r>
            <a:r>
              <a:rPr lang="en-US" dirty="0" err="1" smtClean="0"/>
              <a:t>PoP</a:t>
            </a:r>
            <a:r>
              <a:rPr lang="en-US" dirty="0" smtClean="0"/>
              <a:t>- NFV Infrastructure Point of Presence</a:t>
            </a:r>
          </a:p>
          <a:p>
            <a:r>
              <a:rPr lang="en-US" dirty="0" smtClean="0"/>
              <a:t>VNF- Virtualized Network Function</a:t>
            </a:r>
          </a:p>
          <a:p>
            <a:r>
              <a:rPr lang="en-US" dirty="0" smtClean="0"/>
              <a:t>VNF-FG- VNF Forwarding Graph</a:t>
            </a:r>
          </a:p>
          <a:p>
            <a:pPr marL="0" indent="0">
              <a:buNone/>
            </a:pPr>
            <a:endParaRPr lang="en-US" dirty="0" smtClean="0"/>
          </a:p>
          <a:p>
            <a:endParaRPr lang="en-US" dirty="0"/>
          </a:p>
        </p:txBody>
      </p:sp>
    </p:spTree>
    <p:extLst>
      <p:ext uri="{BB962C8B-B14F-4D97-AF65-F5344CB8AC3E}">
        <p14:creationId xmlns:p14="http://schemas.microsoft.com/office/powerpoint/2010/main" val="675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5719"/>
          </a:xfrm>
        </p:spPr>
        <p:txBody>
          <a:bodyPr>
            <a:normAutofit fontScale="90000"/>
          </a:bodyPr>
          <a:lstStyle/>
          <a:p>
            <a:r>
              <a:rPr lang="en-US" dirty="0" smtClean="0"/>
              <a:t>WHAT IS A DESCRIPTOR?</a:t>
            </a:r>
            <a:endParaRPr lang="en-US" dirty="0"/>
          </a:p>
        </p:txBody>
      </p:sp>
      <p:sp>
        <p:nvSpPr>
          <p:cNvPr id="3" name="Subtitle 2"/>
          <p:cNvSpPr>
            <a:spLocks noGrp="1"/>
          </p:cNvSpPr>
          <p:nvPr>
            <p:ph type="subTitle" idx="1"/>
          </p:nvPr>
        </p:nvSpPr>
        <p:spPr>
          <a:xfrm>
            <a:off x="682580" y="1571223"/>
            <a:ext cx="11088710" cy="3709115"/>
          </a:xfrm>
        </p:spPr>
        <p:txBody>
          <a:bodyPr/>
          <a:lstStyle/>
          <a:p>
            <a:r>
              <a:rPr lang="en-US" dirty="0" smtClean="0"/>
              <a:t>	According to the computing definition, a descriptor simply means:- </a:t>
            </a:r>
          </a:p>
          <a:p>
            <a:r>
              <a:rPr lang="en-US" dirty="0"/>
              <a:t>	</a:t>
            </a:r>
            <a:endParaRPr lang="en-US" dirty="0" smtClean="0"/>
          </a:p>
          <a:p>
            <a:r>
              <a:rPr lang="en-US" sz="3200" b="1" u="sng" dirty="0" smtClean="0"/>
              <a:t>A </a:t>
            </a:r>
            <a:r>
              <a:rPr lang="en-US" sz="3200" b="1" u="sng" dirty="0"/>
              <a:t>piece of stored data that indicates how other data is stored</a:t>
            </a:r>
            <a:r>
              <a:rPr lang="en-US" sz="3200" b="1" u="sng" dirty="0" smtClean="0"/>
              <a:t>.</a:t>
            </a:r>
          </a:p>
          <a:p>
            <a:r>
              <a:rPr lang="en-US" sz="3200" b="1" u="sng" dirty="0" smtClean="0"/>
              <a:t>It is then primarily a type of metadata.</a:t>
            </a:r>
            <a:endParaRPr lang="en-US" sz="3200" b="1" u="sng" dirty="0" smtClean="0"/>
          </a:p>
          <a:p>
            <a:endParaRPr lang="en-US" dirty="0" smtClean="0"/>
          </a:p>
          <a:p>
            <a:r>
              <a:rPr lang="en-US" dirty="0" smtClean="0"/>
              <a:t>Hence, when dealing with network descriptors, it means how the instances of the various components of network are stored.</a:t>
            </a:r>
            <a:endParaRPr lang="en-US" dirty="0"/>
          </a:p>
        </p:txBody>
      </p:sp>
    </p:spTree>
    <p:extLst>
      <p:ext uri="{BB962C8B-B14F-4D97-AF65-F5344CB8AC3E}">
        <p14:creationId xmlns:p14="http://schemas.microsoft.com/office/powerpoint/2010/main" val="381298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31822"/>
            <a:ext cx="6320866" cy="811368"/>
          </a:xfrm>
        </p:spPr>
        <p:txBody>
          <a:bodyPr>
            <a:normAutofit/>
          </a:bodyPr>
          <a:lstStyle/>
          <a:p>
            <a:r>
              <a:rPr lang="en-US" dirty="0" smtClean="0"/>
              <a:t>NETWORK UNDER CONSIDERATION</a:t>
            </a:r>
            <a:endParaRPr lang="en-US" dirty="0"/>
          </a:p>
        </p:txBody>
      </p:sp>
      <p:pic>
        <p:nvPicPr>
          <p:cNvPr id="5" name="Content Placeholder 4"/>
          <p:cNvPicPr>
            <a:picLocks noGrp="1" noChangeAspect="1"/>
          </p:cNvPicPr>
          <p:nvPr>
            <p:ph idx="1"/>
          </p:nvPr>
        </p:nvPicPr>
        <p:blipFill>
          <a:blip r:embed="rId2"/>
          <a:stretch>
            <a:fillRect/>
          </a:stretch>
        </p:blipFill>
        <p:spPr>
          <a:xfrm>
            <a:off x="6800045" y="412123"/>
            <a:ext cx="5241701" cy="5937162"/>
          </a:xfrm>
          <a:prstGeom prst="rect">
            <a:avLst/>
          </a:prstGeom>
        </p:spPr>
      </p:pic>
      <p:sp>
        <p:nvSpPr>
          <p:cNvPr id="4" name="Text Placeholder 3"/>
          <p:cNvSpPr>
            <a:spLocks noGrp="1"/>
          </p:cNvSpPr>
          <p:nvPr>
            <p:ph type="body" sz="half" idx="2"/>
          </p:nvPr>
        </p:nvSpPr>
        <p:spPr>
          <a:xfrm>
            <a:off x="839788" y="1043190"/>
            <a:ext cx="6320866" cy="4825798"/>
          </a:xfrm>
        </p:spPr>
        <p:txBody>
          <a:bodyPr>
            <a:normAutofit fontScale="70000" lnSpcReduction="20000"/>
          </a:bodyPr>
          <a:lstStyle/>
          <a:p>
            <a:r>
              <a:rPr lang="en-US" sz="2800" dirty="0"/>
              <a:t>A typical network under consideration would look basically as shown.</a:t>
            </a:r>
          </a:p>
          <a:p>
            <a:endParaRPr lang="en-US" sz="2800" dirty="0"/>
          </a:p>
          <a:p>
            <a:r>
              <a:rPr lang="en-US" sz="2800" dirty="0"/>
              <a:t>There are a total of seven block in NFV or Network Function Virtualization, which are as follows:-</a:t>
            </a:r>
          </a:p>
          <a:p>
            <a:endParaRPr lang="en-US" sz="2800" dirty="0"/>
          </a:p>
          <a:p>
            <a:pPr marL="342900" indent="-342900">
              <a:buFont typeface="+mj-lt"/>
              <a:buAutoNum type="arabicPeriod"/>
            </a:pPr>
            <a:r>
              <a:rPr lang="en-US" sz="2800" dirty="0"/>
              <a:t> VNF (Virtual Network Function</a:t>
            </a:r>
            <a:r>
              <a:rPr lang="en-US" sz="2800" dirty="0"/>
              <a:t>)</a:t>
            </a:r>
            <a:endParaRPr lang="en-US" sz="2800" dirty="0"/>
          </a:p>
          <a:p>
            <a:pPr marL="342900" indent="-342900">
              <a:buFont typeface="+mj-lt"/>
              <a:buAutoNum type="arabicPeriod"/>
            </a:pPr>
            <a:r>
              <a:rPr lang="en-US" sz="2800" dirty="0"/>
              <a:t>EMS (Element Management System</a:t>
            </a:r>
            <a:r>
              <a:rPr lang="en-US" sz="2800" dirty="0"/>
              <a:t>)</a:t>
            </a:r>
            <a:endParaRPr lang="en-US" sz="2800" dirty="0"/>
          </a:p>
          <a:p>
            <a:pPr marL="342900" indent="-342900">
              <a:buFont typeface="+mj-lt"/>
              <a:buAutoNum type="arabicPeriod"/>
            </a:pPr>
            <a:r>
              <a:rPr lang="en-US" sz="2800" dirty="0"/>
              <a:t>VNF </a:t>
            </a:r>
            <a:r>
              <a:rPr lang="en-US" sz="2800" dirty="0"/>
              <a:t>Manager</a:t>
            </a:r>
            <a:endParaRPr lang="en-US" sz="2800" dirty="0"/>
          </a:p>
          <a:p>
            <a:pPr marL="342900" indent="-342900">
              <a:buFont typeface="+mj-lt"/>
              <a:buAutoNum type="arabicPeriod"/>
            </a:pPr>
            <a:r>
              <a:rPr lang="en-US" sz="2800" dirty="0"/>
              <a:t>NFVI (Network Function Virtualization Infrastructure</a:t>
            </a:r>
            <a:r>
              <a:rPr lang="en-US" sz="2800" dirty="0"/>
              <a:t>)</a:t>
            </a:r>
            <a:endParaRPr lang="en-US" sz="2800" dirty="0"/>
          </a:p>
          <a:p>
            <a:pPr marL="342900" indent="-342900">
              <a:buFont typeface="+mj-lt"/>
              <a:buAutoNum type="arabicPeriod"/>
            </a:pPr>
            <a:r>
              <a:rPr lang="en-US" sz="2800" dirty="0"/>
              <a:t>VIM (Virtualized Infrastructure Manager</a:t>
            </a:r>
            <a:r>
              <a:rPr lang="en-US" sz="2800" dirty="0"/>
              <a:t>)</a:t>
            </a:r>
            <a:endParaRPr lang="en-US" sz="2800" dirty="0"/>
          </a:p>
          <a:p>
            <a:pPr marL="342900" indent="-342900">
              <a:buFont typeface="+mj-lt"/>
              <a:buAutoNum type="arabicPeriod"/>
            </a:pPr>
            <a:r>
              <a:rPr lang="en-US" sz="2800" dirty="0"/>
              <a:t>NFV </a:t>
            </a:r>
            <a:r>
              <a:rPr lang="en-US" sz="2800" dirty="0"/>
              <a:t>Orchestrator</a:t>
            </a:r>
            <a:endParaRPr lang="en-US" sz="2800" dirty="0"/>
          </a:p>
          <a:p>
            <a:pPr marL="342900" indent="-342900">
              <a:buFont typeface="+mj-lt"/>
              <a:buAutoNum type="arabicPeriod"/>
            </a:pPr>
            <a:r>
              <a:rPr lang="en-US" sz="2800" dirty="0"/>
              <a:t>OSS/BSS(Operation Support System/Business Support System)</a:t>
            </a:r>
          </a:p>
          <a:p>
            <a:endParaRPr lang="en-US" dirty="0" smtClean="0"/>
          </a:p>
          <a:p>
            <a:endParaRPr lang="en-US" dirty="0"/>
          </a:p>
        </p:txBody>
      </p:sp>
    </p:spTree>
    <p:extLst>
      <p:ext uri="{BB962C8B-B14F-4D97-AF65-F5344CB8AC3E}">
        <p14:creationId xmlns:p14="http://schemas.microsoft.com/office/powerpoint/2010/main" val="52233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31822"/>
            <a:ext cx="6320866" cy="811368"/>
          </a:xfrm>
        </p:spPr>
        <p:txBody>
          <a:bodyPr>
            <a:normAutofit/>
          </a:bodyPr>
          <a:lstStyle/>
          <a:p>
            <a:r>
              <a:rPr lang="en-US" dirty="0" smtClean="0"/>
              <a:t>VNF MANAGER</a:t>
            </a:r>
            <a:endParaRPr lang="en-US" dirty="0"/>
          </a:p>
        </p:txBody>
      </p:sp>
      <p:pic>
        <p:nvPicPr>
          <p:cNvPr id="5" name="Content Placeholder 4"/>
          <p:cNvPicPr>
            <a:picLocks noGrp="1" noChangeAspect="1"/>
          </p:cNvPicPr>
          <p:nvPr>
            <p:ph idx="1"/>
          </p:nvPr>
        </p:nvPicPr>
        <p:blipFill>
          <a:blip r:embed="rId2"/>
          <a:stretch>
            <a:fillRect/>
          </a:stretch>
        </p:blipFill>
        <p:spPr>
          <a:xfrm>
            <a:off x="6800045" y="412123"/>
            <a:ext cx="5241701" cy="5937162"/>
          </a:xfrm>
          <a:prstGeom prst="rect">
            <a:avLst/>
          </a:prstGeom>
        </p:spPr>
      </p:pic>
      <p:sp>
        <p:nvSpPr>
          <p:cNvPr id="4" name="Text Placeholder 3"/>
          <p:cNvSpPr>
            <a:spLocks noGrp="1"/>
          </p:cNvSpPr>
          <p:nvPr>
            <p:ph type="body" sz="half" idx="2"/>
          </p:nvPr>
        </p:nvSpPr>
        <p:spPr>
          <a:xfrm>
            <a:off x="839788" y="1043190"/>
            <a:ext cx="6320866" cy="4825798"/>
          </a:xfrm>
        </p:spPr>
        <p:txBody>
          <a:bodyPr>
            <a:normAutofit/>
          </a:bodyPr>
          <a:lstStyle/>
          <a:p>
            <a:pPr>
              <a:lnSpc>
                <a:spcPct val="70000"/>
              </a:lnSpc>
            </a:pPr>
            <a:endParaRPr lang="en-US" sz="2000" dirty="0"/>
          </a:p>
          <a:p>
            <a:pPr marL="342900" indent="-342900">
              <a:lnSpc>
                <a:spcPct val="70000"/>
              </a:lnSpc>
              <a:buFont typeface="Arial" panose="020B0604020202020204" pitchFamily="34" charset="0"/>
              <a:buChar char="•"/>
            </a:pPr>
            <a:r>
              <a:rPr lang="en-US" sz="2000" dirty="0"/>
              <a:t>A </a:t>
            </a:r>
            <a:r>
              <a:rPr lang="en-US" sz="2000" dirty="0"/>
              <a:t>VNF Manager manages a VNF or multiple VNFs i.e. </a:t>
            </a:r>
            <a:r>
              <a:rPr lang="en-US" sz="2000" dirty="0"/>
              <a:t>it does the life cycle management of  VNF instances. </a:t>
            </a:r>
            <a:endParaRPr lang="en-US" sz="2000" dirty="0" smtClean="0"/>
          </a:p>
          <a:p>
            <a:pPr>
              <a:lnSpc>
                <a:spcPct val="70000"/>
              </a:lnSpc>
            </a:pPr>
            <a:endParaRPr lang="en-US" sz="2000" dirty="0"/>
          </a:p>
          <a:p>
            <a:pPr marL="342900" indent="-342900">
              <a:lnSpc>
                <a:spcPct val="70000"/>
              </a:lnSpc>
              <a:buFont typeface="Arial" panose="020B0604020202020204" pitchFamily="34" charset="0"/>
              <a:buChar char="•"/>
            </a:pPr>
            <a:r>
              <a:rPr lang="en-US" sz="2000" dirty="0"/>
              <a:t>Life </a:t>
            </a:r>
            <a:r>
              <a:rPr lang="en-US" sz="2000" dirty="0"/>
              <a:t>cycle management means </a:t>
            </a:r>
            <a:endParaRPr lang="en-US" sz="2000" dirty="0"/>
          </a:p>
          <a:p>
            <a:pPr marL="800100" lvl="1" indent="-342900">
              <a:lnSpc>
                <a:spcPct val="70000"/>
              </a:lnSpc>
              <a:spcBef>
                <a:spcPts val="1000"/>
              </a:spcBef>
              <a:buFont typeface="Arial" panose="020B0604020202020204" pitchFamily="34" charset="0"/>
              <a:buChar char="•"/>
            </a:pPr>
            <a:r>
              <a:rPr lang="en-US" sz="2000" dirty="0"/>
              <a:t>setting up VNFs </a:t>
            </a:r>
            <a:r>
              <a:rPr lang="en-US" sz="2000" dirty="0" smtClean="0"/>
              <a:t>or creating VNFs</a:t>
            </a:r>
            <a:endParaRPr lang="en-US" sz="2000" dirty="0"/>
          </a:p>
          <a:p>
            <a:pPr marL="800100" lvl="1" indent="-342900">
              <a:lnSpc>
                <a:spcPct val="70000"/>
              </a:lnSpc>
              <a:spcBef>
                <a:spcPts val="1000"/>
              </a:spcBef>
              <a:buFont typeface="Arial" panose="020B0604020202020204" pitchFamily="34" charset="0"/>
              <a:buChar char="•"/>
            </a:pPr>
            <a:r>
              <a:rPr lang="en-US" sz="2000" dirty="0"/>
              <a:t>maintaining VNFs</a:t>
            </a:r>
          </a:p>
          <a:p>
            <a:pPr marL="800100" lvl="1" indent="-342900">
              <a:lnSpc>
                <a:spcPct val="70000"/>
              </a:lnSpc>
              <a:spcBef>
                <a:spcPts val="1000"/>
              </a:spcBef>
              <a:buFont typeface="Arial" panose="020B0604020202020204" pitchFamily="34" charset="0"/>
              <a:buChar char="•"/>
            </a:pPr>
            <a:r>
              <a:rPr lang="en-US" sz="2000" dirty="0"/>
              <a:t>tearing </a:t>
            </a:r>
            <a:r>
              <a:rPr lang="en-US" sz="2000" dirty="0"/>
              <a:t>down VNFs. </a:t>
            </a:r>
            <a:endParaRPr lang="en-US" sz="2000" dirty="0"/>
          </a:p>
          <a:p>
            <a:pPr marL="800100" lvl="1" indent="-342900">
              <a:lnSpc>
                <a:spcPct val="70000"/>
              </a:lnSpc>
              <a:spcBef>
                <a:spcPts val="1000"/>
              </a:spcBef>
              <a:buFont typeface="Arial" panose="020B0604020202020204" pitchFamily="34" charset="0"/>
              <a:buChar char="•"/>
            </a:pPr>
            <a:endParaRPr lang="en-US" sz="2000" dirty="0"/>
          </a:p>
          <a:p>
            <a:pPr lvl="1">
              <a:lnSpc>
                <a:spcPct val="70000"/>
              </a:lnSpc>
              <a:spcBef>
                <a:spcPts val="1000"/>
              </a:spcBef>
            </a:pPr>
            <a:endParaRPr lang="en-US" sz="2000" dirty="0"/>
          </a:p>
          <a:p>
            <a:pPr lvl="1">
              <a:lnSpc>
                <a:spcPct val="70000"/>
              </a:lnSpc>
              <a:spcBef>
                <a:spcPts val="1000"/>
              </a:spcBef>
            </a:pPr>
            <a:r>
              <a:rPr lang="en-US" sz="2000" dirty="0"/>
              <a:t>The interface through which it is controlled is named          </a:t>
            </a:r>
            <a:r>
              <a:rPr lang="en-US" sz="2000" b="1" u="sng" dirty="0"/>
              <a:t>Ve-Vnfm.</a:t>
            </a:r>
          </a:p>
          <a:p>
            <a:pPr lvl="1"/>
            <a:endParaRPr lang="en-US" sz="1800" dirty="0" smtClean="0"/>
          </a:p>
        </p:txBody>
      </p:sp>
    </p:spTree>
    <p:extLst>
      <p:ext uri="{BB962C8B-B14F-4D97-AF65-F5344CB8AC3E}">
        <p14:creationId xmlns:p14="http://schemas.microsoft.com/office/powerpoint/2010/main" val="21543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31822"/>
            <a:ext cx="6320866" cy="811368"/>
          </a:xfrm>
        </p:spPr>
        <p:txBody>
          <a:bodyPr>
            <a:normAutofit/>
          </a:bodyPr>
          <a:lstStyle/>
          <a:p>
            <a:r>
              <a:rPr lang="en-US" dirty="0" smtClean="0"/>
              <a:t>VNF (Virtual Network Function)</a:t>
            </a:r>
            <a:endParaRPr lang="en-US" dirty="0"/>
          </a:p>
        </p:txBody>
      </p:sp>
      <p:pic>
        <p:nvPicPr>
          <p:cNvPr id="5" name="Content Placeholder 4"/>
          <p:cNvPicPr>
            <a:picLocks noGrp="1" noChangeAspect="1"/>
          </p:cNvPicPr>
          <p:nvPr>
            <p:ph idx="1"/>
          </p:nvPr>
        </p:nvPicPr>
        <p:blipFill>
          <a:blip r:embed="rId2"/>
          <a:stretch>
            <a:fillRect/>
          </a:stretch>
        </p:blipFill>
        <p:spPr>
          <a:xfrm>
            <a:off x="6800045" y="412123"/>
            <a:ext cx="5241701" cy="5937162"/>
          </a:xfrm>
          <a:prstGeom prst="rect">
            <a:avLst/>
          </a:prstGeom>
        </p:spPr>
      </p:pic>
      <p:sp>
        <p:nvSpPr>
          <p:cNvPr id="4" name="Text Placeholder 3"/>
          <p:cNvSpPr>
            <a:spLocks noGrp="1"/>
          </p:cNvSpPr>
          <p:nvPr>
            <p:ph type="body" sz="half" idx="2"/>
          </p:nvPr>
        </p:nvSpPr>
        <p:spPr>
          <a:xfrm>
            <a:off x="839788" y="1043190"/>
            <a:ext cx="6320866" cy="4825798"/>
          </a:xfrm>
        </p:spPr>
        <p:txBody>
          <a:bodyPr>
            <a:normAutofit/>
          </a:bodyPr>
          <a:lstStyle/>
          <a:p>
            <a:endParaRPr lang="en-US" sz="2000" dirty="0" smtClean="0"/>
          </a:p>
          <a:p>
            <a:pPr marL="342900" indent="-342900">
              <a:buFont typeface="Arial" panose="020B0604020202020204" pitchFamily="34" charset="0"/>
              <a:buChar char="•"/>
            </a:pPr>
            <a:r>
              <a:rPr lang="en-US" sz="2000" dirty="0" smtClean="0"/>
              <a:t>A </a:t>
            </a:r>
            <a:r>
              <a:rPr lang="en-US" sz="2000" dirty="0"/>
              <a:t>VNF is </a:t>
            </a:r>
            <a:r>
              <a:rPr lang="en-US" sz="2000" dirty="0"/>
              <a:t>the</a:t>
            </a:r>
            <a:r>
              <a:rPr lang="en-US" sz="2000" dirty="0"/>
              <a:t> basic block in NFV Architecture. It is the </a:t>
            </a:r>
            <a:r>
              <a:rPr lang="en-US" sz="2000" dirty="0"/>
              <a:t>virtualized network element. </a:t>
            </a:r>
            <a:r>
              <a:rPr lang="en-US" sz="2000" dirty="0"/>
              <a:t>For example when a router is virtualized, </a:t>
            </a:r>
            <a:r>
              <a:rPr lang="en-US" sz="2000" dirty="0"/>
              <a:t>its called Router VNF</a:t>
            </a:r>
            <a:r>
              <a:rPr lang="en-US" sz="2000" dirty="0" smtClean="0"/>
              <a:t>.</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Other examples of VNF include firewalls, IPS, GGSN, SGSN, RNC,  EPC etc.</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84106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31822"/>
            <a:ext cx="6320866" cy="811368"/>
          </a:xfrm>
        </p:spPr>
        <p:txBody>
          <a:bodyPr>
            <a:normAutofit/>
          </a:bodyPr>
          <a:lstStyle/>
          <a:p>
            <a:r>
              <a:rPr lang="en-US" dirty="0"/>
              <a:t>EMS (Element Management </a:t>
            </a:r>
            <a:r>
              <a:rPr lang="en-US" dirty="0" smtClean="0"/>
              <a:t>System)</a:t>
            </a:r>
            <a:endParaRPr lang="en-US" dirty="0"/>
          </a:p>
        </p:txBody>
      </p:sp>
      <p:pic>
        <p:nvPicPr>
          <p:cNvPr id="5" name="Content Placeholder 4"/>
          <p:cNvPicPr>
            <a:picLocks noGrp="1" noChangeAspect="1"/>
          </p:cNvPicPr>
          <p:nvPr>
            <p:ph idx="1"/>
          </p:nvPr>
        </p:nvPicPr>
        <p:blipFill>
          <a:blip r:embed="rId2"/>
          <a:stretch>
            <a:fillRect/>
          </a:stretch>
        </p:blipFill>
        <p:spPr>
          <a:xfrm>
            <a:off x="6800045" y="412123"/>
            <a:ext cx="5241701" cy="5937162"/>
          </a:xfrm>
          <a:prstGeom prst="rect">
            <a:avLst/>
          </a:prstGeom>
        </p:spPr>
      </p:pic>
      <p:sp>
        <p:nvSpPr>
          <p:cNvPr id="4" name="Text Placeholder 3"/>
          <p:cNvSpPr>
            <a:spLocks noGrp="1"/>
          </p:cNvSpPr>
          <p:nvPr>
            <p:ph type="body" sz="half" idx="2"/>
          </p:nvPr>
        </p:nvSpPr>
        <p:spPr>
          <a:xfrm>
            <a:off x="839788" y="1043190"/>
            <a:ext cx="6320866" cy="4825798"/>
          </a:xfrm>
        </p:spPr>
        <p:txBody>
          <a:bodyPr>
            <a:normAutofit/>
          </a:bodyPr>
          <a:lstStyle/>
          <a:p>
            <a:endParaRPr lang="en-US" sz="2000" dirty="0" smtClean="0"/>
          </a:p>
          <a:p>
            <a:pPr marL="342900" indent="-342900">
              <a:buFont typeface="Arial" panose="020B0604020202020204" pitchFamily="34" charset="0"/>
              <a:buChar char="•"/>
            </a:pPr>
            <a:r>
              <a:rPr lang="en-US" sz="2000" dirty="0"/>
              <a:t>This is the element management system for VNF.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This </a:t>
            </a:r>
            <a:r>
              <a:rPr lang="en-US" sz="2000" dirty="0"/>
              <a:t>is responsible for the management of VNF operation, in the same way as physical network elements are </a:t>
            </a:r>
            <a:r>
              <a:rPr lang="en-US" sz="2000" dirty="0" smtClean="0"/>
              <a:t>managed </a:t>
            </a:r>
            <a:r>
              <a:rPr lang="en-US" sz="2000" dirty="0"/>
              <a:t>by their respective EMS of </a:t>
            </a:r>
            <a:r>
              <a:rPr lang="en-US" sz="2000" dirty="0" smtClean="0"/>
              <a:t>VNFs. </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There </a:t>
            </a:r>
            <a:r>
              <a:rPr lang="en-US" sz="2000" dirty="0"/>
              <a:t>may be one EMS per VNF or an EMS can manage multiple VNFs.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EMS </a:t>
            </a:r>
            <a:r>
              <a:rPr lang="en-US" sz="2000" dirty="0"/>
              <a:t>itself can be a VNF.</a:t>
            </a:r>
            <a:endParaRPr lang="en-US" sz="2000" dirty="0" smtClean="0"/>
          </a:p>
          <a:p>
            <a:endParaRPr lang="en-US" sz="2000" dirty="0"/>
          </a:p>
          <a:p>
            <a:endParaRPr lang="en-US" sz="2000" dirty="0"/>
          </a:p>
        </p:txBody>
      </p:sp>
    </p:spTree>
    <p:extLst>
      <p:ext uri="{BB962C8B-B14F-4D97-AF65-F5344CB8AC3E}">
        <p14:creationId xmlns:p14="http://schemas.microsoft.com/office/powerpoint/2010/main" val="67031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231822"/>
            <a:ext cx="6516710" cy="811368"/>
          </a:xfrm>
        </p:spPr>
        <p:txBody>
          <a:bodyPr>
            <a:normAutofit fontScale="90000"/>
          </a:bodyPr>
          <a:lstStyle/>
          <a:p>
            <a:r>
              <a:rPr lang="en-US" dirty="0"/>
              <a:t>VIM (Virtualized Infrastructure Manager</a:t>
            </a:r>
            <a:r>
              <a:rPr lang="en-US" dirty="0" smtClean="0"/>
              <a:t>)</a:t>
            </a:r>
            <a:endParaRPr lang="en-US" dirty="0"/>
          </a:p>
        </p:txBody>
      </p:sp>
      <p:pic>
        <p:nvPicPr>
          <p:cNvPr id="5" name="Content Placeholder 4"/>
          <p:cNvPicPr>
            <a:picLocks noGrp="1" noChangeAspect="1"/>
          </p:cNvPicPr>
          <p:nvPr>
            <p:ph idx="1"/>
          </p:nvPr>
        </p:nvPicPr>
        <p:blipFill>
          <a:blip r:embed="rId2"/>
          <a:stretch>
            <a:fillRect/>
          </a:stretch>
        </p:blipFill>
        <p:spPr>
          <a:xfrm>
            <a:off x="6800045" y="412123"/>
            <a:ext cx="5241701" cy="5937162"/>
          </a:xfrm>
          <a:prstGeom prst="rect">
            <a:avLst/>
          </a:prstGeom>
        </p:spPr>
      </p:pic>
      <p:sp>
        <p:nvSpPr>
          <p:cNvPr id="4" name="Text Placeholder 3"/>
          <p:cNvSpPr>
            <a:spLocks noGrp="1"/>
          </p:cNvSpPr>
          <p:nvPr>
            <p:ph type="body" sz="half" idx="2"/>
          </p:nvPr>
        </p:nvSpPr>
        <p:spPr>
          <a:xfrm>
            <a:off x="373487" y="1043190"/>
            <a:ext cx="6787167" cy="4825798"/>
          </a:xfrm>
        </p:spPr>
        <p:txBody>
          <a:bodyPr>
            <a:normAutofit/>
          </a:bodyPr>
          <a:lstStyle/>
          <a:p>
            <a:endParaRPr lang="en-US" sz="2000" dirty="0" smtClean="0"/>
          </a:p>
          <a:p>
            <a:pPr marL="742950" lvl="1" indent="-285750">
              <a:buFont typeface="Arial" panose="020B0604020202020204" pitchFamily="34" charset="0"/>
              <a:buChar char="•"/>
            </a:pPr>
            <a:r>
              <a:rPr lang="en-US" sz="2000" dirty="0"/>
              <a:t>This is the management system for NFVI. </a:t>
            </a:r>
            <a:endParaRPr lang="en-US" sz="2000" dirty="0" smtClean="0"/>
          </a:p>
          <a:p>
            <a:pPr marL="742950" lvl="1"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r>
              <a:rPr lang="en-US" sz="2000" dirty="0" smtClean="0"/>
              <a:t> </a:t>
            </a:r>
            <a:r>
              <a:rPr lang="en-US" sz="2000" dirty="0"/>
              <a:t>It is responsible for controlling and managing the NFVI compute, network and storage resources within one operator’s infrastructure domain. </a:t>
            </a:r>
            <a:endParaRPr lang="en-US" sz="2000" dirty="0" smtClean="0"/>
          </a:p>
          <a:p>
            <a:pPr lvl="1"/>
            <a:endParaRPr lang="en-US" sz="2000" dirty="0" smtClean="0"/>
          </a:p>
          <a:p>
            <a:pPr marL="742950" lvl="1" indent="-285750">
              <a:buFont typeface="Arial" panose="020B0604020202020204" pitchFamily="34" charset="0"/>
              <a:buChar char="•"/>
            </a:pPr>
            <a:r>
              <a:rPr lang="en-US" sz="2000" dirty="0" smtClean="0"/>
              <a:t>It </a:t>
            </a:r>
            <a:r>
              <a:rPr lang="en-US" sz="2000" dirty="0"/>
              <a:t>is also responsible for collection of performance measurements and events.</a:t>
            </a:r>
            <a:endParaRPr lang="en-US" sz="2000" dirty="0" smtClean="0"/>
          </a:p>
        </p:txBody>
      </p:sp>
    </p:spTree>
    <p:extLst>
      <p:ext uri="{BB962C8B-B14F-4D97-AF65-F5344CB8AC3E}">
        <p14:creationId xmlns:p14="http://schemas.microsoft.com/office/powerpoint/2010/main" val="40995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231822"/>
            <a:ext cx="6516710" cy="811368"/>
          </a:xfrm>
        </p:spPr>
        <p:txBody>
          <a:bodyPr>
            <a:normAutofit fontScale="90000"/>
          </a:bodyPr>
          <a:lstStyle/>
          <a:p>
            <a:r>
              <a:rPr lang="en-US" dirty="0"/>
              <a:t>NFVI (Network Function Virtualization Infrastructure</a:t>
            </a:r>
            <a:r>
              <a:rPr lang="en-US" dirty="0" smtClean="0"/>
              <a:t>)</a:t>
            </a:r>
            <a:endParaRPr lang="en-US" dirty="0"/>
          </a:p>
        </p:txBody>
      </p:sp>
      <p:pic>
        <p:nvPicPr>
          <p:cNvPr id="5" name="Content Placeholder 4"/>
          <p:cNvPicPr>
            <a:picLocks noGrp="1" noChangeAspect="1"/>
          </p:cNvPicPr>
          <p:nvPr>
            <p:ph idx="1"/>
          </p:nvPr>
        </p:nvPicPr>
        <p:blipFill>
          <a:blip r:embed="rId2"/>
          <a:stretch>
            <a:fillRect/>
          </a:stretch>
        </p:blipFill>
        <p:spPr>
          <a:xfrm>
            <a:off x="6800045" y="412123"/>
            <a:ext cx="5241701" cy="5937162"/>
          </a:xfrm>
          <a:prstGeom prst="rect">
            <a:avLst/>
          </a:prstGeom>
        </p:spPr>
      </p:pic>
      <p:sp>
        <p:nvSpPr>
          <p:cNvPr id="4" name="Text Placeholder 3"/>
          <p:cNvSpPr>
            <a:spLocks noGrp="1"/>
          </p:cNvSpPr>
          <p:nvPr>
            <p:ph type="body" sz="half" idx="2"/>
          </p:nvPr>
        </p:nvSpPr>
        <p:spPr>
          <a:xfrm>
            <a:off x="373487" y="1043190"/>
            <a:ext cx="6787167" cy="4825798"/>
          </a:xfrm>
        </p:spPr>
        <p:txBody>
          <a:bodyPr>
            <a:normAutofit/>
          </a:bodyPr>
          <a:lstStyle/>
          <a:p>
            <a:pPr marL="342900" indent="-342900">
              <a:buFont typeface="Arial" panose="020B0604020202020204" pitchFamily="34" charset="0"/>
              <a:buChar char="•"/>
            </a:pPr>
            <a:r>
              <a:rPr lang="en-US" sz="2000" dirty="0"/>
              <a:t>NFVI is the environment in which VNFs run. </a:t>
            </a:r>
            <a:endParaRPr lang="en-US" sz="2000" dirty="0" smtClean="0"/>
          </a:p>
          <a:p>
            <a:endParaRPr lang="en-US" sz="2000" dirty="0" smtClean="0"/>
          </a:p>
          <a:p>
            <a:pPr marL="342900" indent="-342900">
              <a:buFont typeface="Arial" panose="020B0604020202020204" pitchFamily="34" charset="0"/>
              <a:buChar char="•"/>
            </a:pPr>
            <a:r>
              <a:rPr lang="en-US" sz="2000" dirty="0" smtClean="0"/>
              <a:t>Functions of this layer are as described below</a:t>
            </a:r>
          </a:p>
          <a:p>
            <a:pPr marL="342900"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1800" dirty="0"/>
              <a:t>Compute, Memory and Networking </a:t>
            </a:r>
            <a:r>
              <a:rPr lang="en-US" sz="1800" dirty="0" smtClean="0"/>
              <a:t>Resources- This is the physical parts in VNFI.</a:t>
            </a:r>
          </a:p>
          <a:p>
            <a:pPr marL="800100" lvl="1" indent="-342900">
              <a:buFont typeface="Arial" panose="020B0604020202020204" pitchFamily="34" charset="0"/>
              <a:buChar char="•"/>
            </a:pPr>
            <a:endParaRPr lang="en-US" sz="1800" dirty="0" smtClean="0"/>
          </a:p>
          <a:p>
            <a:pPr marL="800100" lvl="1" indent="-342900">
              <a:buFont typeface="Arial" panose="020B0604020202020204" pitchFamily="34" charset="0"/>
              <a:buChar char="•"/>
            </a:pPr>
            <a:r>
              <a:rPr lang="en-US" sz="1800" dirty="0"/>
              <a:t>Virtual Compute, Virtual Memory and Virtual Networking </a:t>
            </a:r>
            <a:r>
              <a:rPr lang="en-US" sz="1800" dirty="0" smtClean="0"/>
              <a:t>Resources- This is the virtual part in NFVI.</a:t>
            </a:r>
          </a:p>
          <a:p>
            <a:pPr lvl="1"/>
            <a:endParaRPr lang="en-US" sz="1800" dirty="0" smtClean="0"/>
          </a:p>
          <a:p>
            <a:pPr marL="800100" lvl="1" indent="-342900">
              <a:buFont typeface="Arial" panose="020B0604020202020204" pitchFamily="34" charset="0"/>
              <a:buChar char="•"/>
            </a:pPr>
            <a:r>
              <a:rPr lang="en-US" sz="1800" dirty="0"/>
              <a:t> Virtualization </a:t>
            </a:r>
            <a:r>
              <a:rPr lang="en-US" sz="1800" dirty="0" smtClean="0"/>
              <a:t>Layer- </a:t>
            </a:r>
            <a:r>
              <a:rPr lang="en-US" sz="1800" dirty="0"/>
              <a:t>This layer is responsible for abstracting physical resources into virtual resources.</a:t>
            </a:r>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smtClean="0"/>
          </a:p>
        </p:txBody>
      </p:sp>
    </p:spTree>
    <p:extLst>
      <p:ext uri="{BB962C8B-B14F-4D97-AF65-F5344CB8AC3E}">
        <p14:creationId xmlns:p14="http://schemas.microsoft.com/office/powerpoint/2010/main" val="1146990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628</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DESCRIPTORS</vt:lpstr>
      <vt:lpstr>A FEW TERMS FIRST…</vt:lpstr>
      <vt:lpstr>WHAT IS A DESCRIPTOR?</vt:lpstr>
      <vt:lpstr>NETWORK UNDER CONSIDERATION</vt:lpstr>
      <vt:lpstr>VNF MANAGER</vt:lpstr>
      <vt:lpstr>VNF (Virtual Network Function)</vt:lpstr>
      <vt:lpstr>EMS (Element Management System)</vt:lpstr>
      <vt:lpstr>VIM (Virtualized Infrastructure Manager)</vt:lpstr>
      <vt:lpstr>NFVI (Network Function Virtualization Infrastructure)</vt:lpstr>
      <vt:lpstr>NFV Orchestrator</vt:lpstr>
      <vt:lpstr>OSS/BSS(Operation Support System/Business Support System)</vt:lpstr>
      <vt:lpstr>Overview of various descriptors of NFV-MANO</vt:lpstr>
      <vt:lpstr>Network Service Descriptor</vt:lpstr>
      <vt:lpstr>High Level Objects in NSD</vt:lpstr>
      <vt:lpstr>VNF Descriptor (VNFD) - Virtualized Network Functions Descriptor</vt:lpstr>
      <vt:lpstr>NFV Forwarding Graphs</vt:lpstr>
      <vt:lpstr>Features of NFV Forwarding Graphs</vt:lpstr>
      <vt:lpstr>Virtual Link Descriptor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DESCRIPTORS</dc:title>
  <dc:creator>Shivam Kaushal</dc:creator>
  <cp:lastModifiedBy>Shivam Kaushal</cp:lastModifiedBy>
  <cp:revision>51</cp:revision>
  <dcterms:created xsi:type="dcterms:W3CDTF">2016-07-12T04:28:22Z</dcterms:created>
  <dcterms:modified xsi:type="dcterms:W3CDTF">2016-07-12T09:31:03Z</dcterms:modified>
</cp:coreProperties>
</file>