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  <p:sldMasterId id="2147483828" r:id="rId2"/>
  </p:sldMasterIdLst>
  <p:notesMasterIdLst>
    <p:notesMasterId r:id="rId18"/>
  </p:notesMasterIdLst>
  <p:handoutMasterIdLst>
    <p:handoutMasterId r:id="rId19"/>
  </p:handoutMasterIdLst>
  <p:sldIdLst>
    <p:sldId id="507" r:id="rId3"/>
    <p:sldId id="744" r:id="rId4"/>
    <p:sldId id="694" r:id="rId5"/>
    <p:sldId id="732" r:id="rId6"/>
    <p:sldId id="742" r:id="rId7"/>
    <p:sldId id="733" r:id="rId8"/>
    <p:sldId id="734" r:id="rId9"/>
    <p:sldId id="735" r:id="rId10"/>
    <p:sldId id="736" r:id="rId11"/>
    <p:sldId id="738" r:id="rId12"/>
    <p:sldId id="737" r:id="rId13"/>
    <p:sldId id="743" r:id="rId14"/>
    <p:sldId id="739" r:id="rId15"/>
    <p:sldId id="741" r:id="rId16"/>
    <p:sldId id="654" r:id="rId17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90DC6A"/>
    <a:srgbClr val="C7C2BA"/>
    <a:srgbClr val="EB8024"/>
    <a:srgbClr val="685F57"/>
    <a:srgbClr val="A09D9A"/>
    <a:srgbClr val="F4F1F3"/>
    <a:srgbClr val="F2F1F3"/>
    <a:srgbClr val="AFA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062" autoAdjust="0"/>
    <p:restoredTop sz="95116" autoAdjust="0"/>
  </p:normalViewPr>
  <p:slideViewPr>
    <p:cSldViewPr snapToGrid="0">
      <p:cViewPr>
        <p:scale>
          <a:sx n="73" d="100"/>
          <a:sy n="73" d="100"/>
        </p:scale>
        <p:origin x="-978" y="0"/>
      </p:cViewPr>
      <p:guideLst>
        <p:guide orient="horz" pos="2522"/>
        <p:guide orient="horz" pos="280"/>
        <p:guide orient="horz" pos="433"/>
        <p:guide pos="5534"/>
        <p:guide pos="286"/>
      </p:guideLst>
    </p:cSldViewPr>
  </p:slideViewPr>
  <p:outlineViewPr>
    <p:cViewPr>
      <p:scale>
        <a:sx n="33" d="100"/>
        <a:sy n="33" d="100"/>
      </p:scale>
      <p:origin x="0" y="28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2004" y="-102"/>
      </p:cViewPr>
      <p:guideLst>
        <p:guide orient="horz" pos="2237"/>
        <p:guide pos="295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166CC87-30A1-C841-B76F-25695AA0B725}" type="datetime1">
              <a:rPr lang="en-US" smtClean="0"/>
              <a:t>12/24/2014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BFBBAB4-7812-634A-9335-51F329345093}" type="datetime1">
              <a:rPr lang="en-US" smtClean="0"/>
              <a:t>12/24/2014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94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5"/>
            <a:ext cx="7510780" cy="31961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19413" y="533400"/>
            <a:ext cx="3549650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D2EDD1-A109-2040-ABD0-C498F881238F}" type="datetime1">
              <a:rPr lang="en-US" smtClean="0"/>
              <a:t>12/24/2014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t>12/24/2014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t>12/24/2014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t>12/24/2014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t>12/24/2014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t>12/24/2014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12/24/2014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t>12/24/2014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t>12/24/2014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t>12/24/2014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t>12/24/2014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t>12/24/2014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t>12/24/2014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t>12/24/2014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B6871-7541-1541-80D1-FA6368ACC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02865" y="1501423"/>
            <a:ext cx="2607406" cy="4199467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>
            <a:lvl1pPr marL="177800" marR="0" indent="-17780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B8024"/>
              </a:buClr>
              <a:buSzPct val="85000"/>
              <a:buFont typeface="Wingdings" pitchFamily="2" charset="2"/>
              <a:buChar char="§"/>
              <a:tabLst/>
              <a:defRPr sz="1800" b="0" cap="none" baseline="0">
                <a:solidFill>
                  <a:srgbClr val="685F57"/>
                </a:solidFill>
              </a:defRPr>
            </a:lvl1pPr>
            <a:lvl2pPr marL="334963" indent="-169863">
              <a:buClrTx/>
              <a:buFont typeface="Arial" pitchFamily="34" charset="0"/>
              <a:buChar char="̶"/>
              <a:defRPr sz="1600">
                <a:solidFill>
                  <a:srgbClr val="685F57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944203" y="1498601"/>
            <a:ext cx="4775333" cy="4202289"/>
          </a:xfrm>
          <a:prstGeom prst="rect">
            <a:avLst/>
          </a:prstGeo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501686" y="1491134"/>
            <a:ext cx="27432" cy="4206876"/>
          </a:xfrm>
          <a:prstGeom prst="rect">
            <a:avLst/>
          </a:prstGeom>
          <a:solidFill>
            <a:srgbClr val="EB8024"/>
          </a:soli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lvl="0"/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00565" y="2029468"/>
            <a:ext cx="8229600" cy="40834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rgbClr val="EB8024"/>
              </a:buClr>
              <a:defRPr>
                <a:solidFill>
                  <a:srgbClr val="685F57"/>
                </a:solidFill>
              </a:defRPr>
            </a:lvl1pPr>
            <a:lvl2pPr>
              <a:defRPr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>
                <a:solidFill>
                  <a:srgbClr val="685F57"/>
                </a:solidFill>
              </a:defRPr>
            </a:lvl3pPr>
            <a:lvl4pPr>
              <a:defRPr>
                <a:solidFill>
                  <a:srgbClr val="685F57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3269" y="1372308"/>
            <a:ext cx="8229600" cy="406400"/>
          </a:xfrm>
          <a:prstGeom prst="rect">
            <a:avLst/>
          </a:prstGeom>
          <a:ln>
            <a:noFill/>
          </a:ln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EB802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B6871-7541-1541-80D1-FA6368ACC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571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11" y="1602452"/>
            <a:ext cx="8229600" cy="4507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EB8024"/>
              </a:buClr>
              <a:defRPr sz="1600">
                <a:solidFill>
                  <a:srgbClr val="685F57"/>
                </a:solidFill>
              </a:defRPr>
            </a:lvl1pPr>
            <a:lvl2pPr>
              <a:defRPr sz="1400"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 sz="1200">
                <a:solidFill>
                  <a:srgbClr val="685F57"/>
                </a:solidFill>
              </a:defRPr>
            </a:lvl3pPr>
            <a:lvl4pPr>
              <a:defRPr sz="1000">
                <a:solidFill>
                  <a:srgbClr val="685F57"/>
                </a:solidFill>
              </a:defRPr>
            </a:lvl4pPr>
            <a:lvl5pPr>
              <a:buClr>
                <a:srgbClr val="EB8024"/>
              </a:buClr>
              <a:defRPr sz="1000">
                <a:solidFill>
                  <a:srgbClr val="685F5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A09D9A"/>
                </a:solidFill>
              </a:defRPr>
            </a:lvl1pPr>
          </a:lstStyle>
          <a:p>
            <a:fld id="{7C28F666-401F-4D3F-91D7-F1926E7E74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US" sz="2000" dirty="0" err="1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502400"/>
            <a:ext cx="9144000" cy="35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88900"/>
          </a:xfrm>
          <a:prstGeom prst="rect">
            <a:avLst/>
          </a:prstGeom>
          <a:solidFill>
            <a:srgbClr val="EB8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1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38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11" y="1602452"/>
            <a:ext cx="8229600" cy="4507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EB8024"/>
              </a:buClr>
              <a:defRPr sz="1600">
                <a:solidFill>
                  <a:srgbClr val="685F57"/>
                </a:solidFill>
              </a:defRPr>
            </a:lvl1pPr>
            <a:lvl2pPr>
              <a:defRPr sz="1400"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 sz="1200">
                <a:solidFill>
                  <a:srgbClr val="685F57"/>
                </a:solidFill>
              </a:defRPr>
            </a:lvl3pPr>
            <a:lvl4pPr>
              <a:defRPr sz="1000">
                <a:solidFill>
                  <a:srgbClr val="685F57"/>
                </a:solidFill>
              </a:defRPr>
            </a:lvl4pPr>
            <a:lvl5pPr>
              <a:buClr>
                <a:srgbClr val="EB8024"/>
              </a:buClr>
              <a:defRPr sz="1000">
                <a:solidFill>
                  <a:srgbClr val="685F5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4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3269" y="727808"/>
            <a:ext cx="8229600" cy="406400"/>
          </a:xfrm>
          <a:prstGeom prst="rect">
            <a:avLst/>
          </a:prstGeom>
          <a:ln>
            <a:noFill/>
          </a:ln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EB802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8811" y="1602452"/>
            <a:ext cx="8229600" cy="4507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EB8024"/>
              </a:buClr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buClr>
                <a:srgbClr val="EB8024"/>
              </a:buClr>
              <a:defRPr sz="12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buClr>
                <a:srgbClr val="EB8024"/>
              </a:buCl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3269" y="727808"/>
            <a:ext cx="8229600" cy="406400"/>
          </a:xfrm>
          <a:prstGeom prst="rect">
            <a:avLst/>
          </a:prstGeom>
          <a:ln>
            <a:noFill/>
          </a:ln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EB802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/>
          </p:nvPr>
        </p:nvSpPr>
        <p:spPr>
          <a:xfrm>
            <a:off x="700565" y="2029468"/>
            <a:ext cx="8229600" cy="40834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rgbClr val="EB8024"/>
              </a:buClr>
              <a:defRPr>
                <a:solidFill>
                  <a:srgbClr val="685F57"/>
                </a:solidFill>
              </a:defRPr>
            </a:lvl1pPr>
            <a:lvl2pPr>
              <a:defRPr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>
                <a:solidFill>
                  <a:srgbClr val="685F57"/>
                </a:solidFill>
              </a:defRPr>
            </a:lvl3pPr>
            <a:lvl4pPr>
              <a:defRPr>
                <a:solidFill>
                  <a:srgbClr val="685F57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4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88900"/>
          </a:xfrm>
          <a:prstGeom prst="rect">
            <a:avLst/>
          </a:prstGeom>
          <a:solidFill>
            <a:srgbClr val="EB8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hape 19"/>
          <p:cNvSpPr/>
          <p:nvPr userDrawn="1"/>
        </p:nvSpPr>
        <p:spPr>
          <a:xfrm>
            <a:off x="4626488" y="6644406"/>
            <a:ext cx="390595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500" spc="9">
                <a:solidFill>
                  <a:srgbClr val="888888"/>
                </a:solid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00" spc="9">
                <a:solidFill>
                  <a:srgbClr val="888888"/>
                </a:solidFill>
              </a:rPr>
              <a:t>Proprietary &amp; Confidential. © Aricent 2014</a:t>
            </a:r>
          </a:p>
        </p:txBody>
      </p:sp>
      <p:pic>
        <p:nvPicPr>
          <p:cNvPr id="13" name="image1.pdf" descr="Aricent_Logo_CMYK_Legal.eps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352074" y="6550090"/>
            <a:ext cx="763544" cy="178259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22"/>
          <p:cNvSpPr/>
          <p:nvPr userDrawn="1"/>
        </p:nvSpPr>
        <p:spPr>
          <a:xfrm>
            <a:off x="358774" y="6483350"/>
            <a:ext cx="8431214" cy="0"/>
          </a:xfrm>
          <a:prstGeom prst="line">
            <a:avLst/>
          </a:prstGeom>
          <a:ln w="3175">
            <a:solidFill>
              <a:srgbClr val="7F7F7F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674008" y="6618215"/>
            <a:ext cx="128766" cy="1531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16B6871-7541-1541-80D1-FA6368ACC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685F57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rgbClr val="EB8024"/>
        </a:buClr>
        <a:buSzPct val="85000"/>
        <a:buFont typeface="Wingdings" pitchFamily="2" charset="2"/>
        <a:buChar char="§"/>
        <a:tabLst/>
        <a:defRPr sz="16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4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rgbClr val="EB8024"/>
        </a:buClr>
        <a:buSzPct val="85000"/>
        <a:buFont typeface="Wingdings" pitchFamily="2" charset="2"/>
        <a:buChar char="§"/>
        <a:defRPr sz="12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0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icent_burst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" y="-8881"/>
            <a:ext cx="9127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 bwMode="gray">
          <a:xfrm>
            <a:off x="348491" y="5662696"/>
            <a:ext cx="8701380" cy="9648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500" dirty="0" smtClean="0">
                <a:solidFill>
                  <a:srgbClr val="AFA9A6"/>
                </a:solidFill>
              </a:rPr>
              <a:t>Introduction to NFV</a:t>
            </a:r>
          </a:p>
          <a:p>
            <a:r>
              <a:rPr lang="en-US" sz="1800" b="0" dirty="0" smtClean="0">
                <a:solidFill>
                  <a:srgbClr val="AFA9A6"/>
                </a:solidFill>
              </a:rPr>
              <a:t>Shamik Mishra</a:t>
            </a:r>
            <a:endParaRPr lang="en-US" sz="1800" b="0" dirty="0">
              <a:solidFill>
                <a:srgbClr val="AFA9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899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ounded Rectangle 126"/>
          <p:cNvSpPr/>
          <p:nvPr/>
        </p:nvSpPr>
        <p:spPr>
          <a:xfrm>
            <a:off x="1718597" y="4210050"/>
            <a:ext cx="5094509" cy="1628775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34916" y="1647825"/>
            <a:ext cx="5094509" cy="2133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09900" y="1790710"/>
            <a:ext cx="2276475" cy="18668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 bwMode="gray">
          <a:xfrm>
            <a:off x="275608" y="727075"/>
            <a:ext cx="8229600" cy="406400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dirty="0" smtClean="0"/>
              <a:t>VNF Forwarding Graph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27025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End to End Network Service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29991" y="2548629"/>
            <a:ext cx="533400" cy="54428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877791" y="2276486"/>
            <a:ext cx="533400" cy="5442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NF1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231707" y="1819285"/>
            <a:ext cx="533400" cy="5442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NF2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650807" y="3015353"/>
            <a:ext cx="533400" cy="5442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NF3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479482" y="2091428"/>
            <a:ext cx="533400" cy="5442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NF4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049741" y="2253365"/>
            <a:ext cx="533400" cy="5442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NF5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573741" y="2281940"/>
            <a:ext cx="533400" cy="54428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cxnSp>
        <p:nvCxnSpPr>
          <p:cNvPr id="88" name="Straight Connector 87"/>
          <p:cNvCxnSpPr>
            <a:endCxn id="53" idx="1"/>
          </p:cNvCxnSpPr>
          <p:nvPr/>
        </p:nvCxnSpPr>
        <p:spPr>
          <a:xfrm flipV="1">
            <a:off x="963391" y="2548629"/>
            <a:ext cx="914400" cy="3394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54" idx="1"/>
          </p:cNvCxnSpPr>
          <p:nvPr/>
        </p:nvCxnSpPr>
        <p:spPr>
          <a:xfrm flipV="1">
            <a:off x="2411191" y="2091428"/>
            <a:ext cx="820516" cy="3394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55" idx="0"/>
          </p:cNvCxnSpPr>
          <p:nvPr/>
        </p:nvCxnSpPr>
        <p:spPr>
          <a:xfrm>
            <a:off x="3498407" y="2363570"/>
            <a:ext cx="419100" cy="651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56" idx="1"/>
          </p:cNvCxnSpPr>
          <p:nvPr/>
        </p:nvCxnSpPr>
        <p:spPr>
          <a:xfrm>
            <a:off x="3765107" y="2125083"/>
            <a:ext cx="714375" cy="2384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6" idx="2"/>
          </p:cNvCxnSpPr>
          <p:nvPr/>
        </p:nvCxnSpPr>
        <p:spPr>
          <a:xfrm flipV="1">
            <a:off x="3907921" y="2635713"/>
            <a:ext cx="838261" cy="4067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63" idx="1"/>
          </p:cNvCxnSpPr>
          <p:nvPr/>
        </p:nvCxnSpPr>
        <p:spPr>
          <a:xfrm>
            <a:off x="5012882" y="2430881"/>
            <a:ext cx="1036859" cy="946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69" idx="1"/>
          </p:cNvCxnSpPr>
          <p:nvPr/>
        </p:nvCxnSpPr>
        <p:spPr>
          <a:xfrm flipV="1">
            <a:off x="6583141" y="2554083"/>
            <a:ext cx="990600" cy="50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846391" y="1787999"/>
            <a:ext cx="891591" cy="43088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Forwarding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Graph-1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378983" y="2904431"/>
            <a:ext cx="891591" cy="43088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Forwarding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Graph-2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846391" y="3873747"/>
            <a:ext cx="4983034" cy="249260"/>
          </a:xfrm>
          <a:prstGeom prst="round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Virtualization Layer</a:t>
            </a:r>
          </a:p>
        </p:txBody>
      </p:sp>
      <p:sp>
        <p:nvSpPr>
          <p:cNvPr id="17" name="Oval 16"/>
          <p:cNvSpPr/>
          <p:nvPr/>
        </p:nvSpPr>
        <p:spPr>
          <a:xfrm>
            <a:off x="2978630" y="4381500"/>
            <a:ext cx="655859" cy="552450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030191" y="4581525"/>
            <a:ext cx="655859" cy="552450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609993" y="5000625"/>
            <a:ext cx="655859" cy="552450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418252" y="4438650"/>
            <a:ext cx="655859" cy="552450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927282" y="4448175"/>
            <a:ext cx="655859" cy="552450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10" idx="1"/>
          </p:cNvCxnSpPr>
          <p:nvPr/>
        </p:nvCxnSpPr>
        <p:spPr>
          <a:xfrm>
            <a:off x="963391" y="2888082"/>
            <a:ext cx="1162848" cy="17743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17" idx="2"/>
          </p:cNvCxnSpPr>
          <p:nvPr/>
        </p:nvCxnSpPr>
        <p:spPr>
          <a:xfrm flipV="1">
            <a:off x="2707663" y="4657725"/>
            <a:ext cx="270967" cy="2000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12" idx="2"/>
          </p:cNvCxnSpPr>
          <p:nvPr/>
        </p:nvCxnSpPr>
        <p:spPr>
          <a:xfrm>
            <a:off x="3650807" y="4642030"/>
            <a:ext cx="767445" cy="728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11" idx="1"/>
          </p:cNvCxnSpPr>
          <p:nvPr/>
        </p:nvCxnSpPr>
        <p:spPr>
          <a:xfrm>
            <a:off x="3453105" y="4937305"/>
            <a:ext cx="252936" cy="144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112" idx="4"/>
          </p:cNvCxnSpPr>
          <p:nvPr/>
        </p:nvCxnSpPr>
        <p:spPr>
          <a:xfrm flipV="1">
            <a:off x="4282170" y="4991100"/>
            <a:ext cx="464012" cy="285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3" idx="2"/>
          </p:cNvCxnSpPr>
          <p:nvPr/>
        </p:nvCxnSpPr>
        <p:spPr>
          <a:xfrm>
            <a:off x="5133026" y="4714875"/>
            <a:ext cx="794256" cy="9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13" idx="2"/>
          </p:cNvCxnSpPr>
          <p:nvPr/>
        </p:nvCxnSpPr>
        <p:spPr>
          <a:xfrm flipV="1">
            <a:off x="4282170" y="4724400"/>
            <a:ext cx="1645112" cy="552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0" idx="0"/>
          </p:cNvCxnSpPr>
          <p:nvPr/>
        </p:nvCxnSpPr>
        <p:spPr>
          <a:xfrm flipH="1" flipV="1">
            <a:off x="2358120" y="2820771"/>
            <a:ext cx="1" cy="176075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54" idx="2"/>
          </p:cNvCxnSpPr>
          <p:nvPr/>
        </p:nvCxnSpPr>
        <p:spPr>
          <a:xfrm flipV="1">
            <a:off x="3481681" y="2363570"/>
            <a:ext cx="16726" cy="203289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4732576" y="2650004"/>
            <a:ext cx="1" cy="176075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55" idx="2"/>
          </p:cNvCxnSpPr>
          <p:nvPr/>
        </p:nvCxnSpPr>
        <p:spPr>
          <a:xfrm flipV="1">
            <a:off x="3913367" y="3559638"/>
            <a:ext cx="4140" cy="1419225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6316441" y="2713285"/>
            <a:ext cx="1" cy="176075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-Right-Up Arrow 35"/>
          <p:cNvSpPr/>
          <p:nvPr/>
        </p:nvSpPr>
        <p:spPr>
          <a:xfrm rot="10800000">
            <a:off x="209550" y="1342548"/>
            <a:ext cx="8629650" cy="47149"/>
          </a:xfrm>
          <a:prstGeom prst="leftRigh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209550" y="1343025"/>
            <a:ext cx="45719" cy="444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own Arrow 123"/>
          <p:cNvSpPr/>
          <p:nvPr/>
        </p:nvSpPr>
        <p:spPr>
          <a:xfrm>
            <a:off x="8839200" y="1361599"/>
            <a:ext cx="45719" cy="444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3550390" y="1368642"/>
            <a:ext cx="1947969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End to End Network Service</a:t>
            </a:r>
          </a:p>
        </p:txBody>
      </p:sp>
      <p:cxnSp>
        <p:nvCxnSpPr>
          <p:cNvPr id="126" name="Straight Connector 125"/>
          <p:cNvCxnSpPr>
            <a:stCxn id="113" idx="6"/>
          </p:cNvCxnSpPr>
          <p:nvPr/>
        </p:nvCxnSpPr>
        <p:spPr>
          <a:xfrm flipV="1">
            <a:off x="6583141" y="2550000"/>
            <a:ext cx="990600" cy="217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012882" y="5337631"/>
            <a:ext cx="1659429" cy="43088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Hardware Resources in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Physical Location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7213157" y="5670075"/>
            <a:ext cx="3605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588077" y="5524499"/>
            <a:ext cx="101021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Physical Link</a:t>
            </a: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7213157" y="5892528"/>
            <a:ext cx="374920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7400617" y="6021171"/>
            <a:ext cx="0" cy="38644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578551" y="5769604"/>
            <a:ext cx="93166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Logical Link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582984" y="6083587"/>
            <a:ext cx="99418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8961489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5" grpId="0" animBg="1"/>
      <p:bldP spid="16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3" grpId="0" animBg="1"/>
      <p:bldP spid="69" grpId="0" animBg="1"/>
      <p:bldP spid="105" grpId="0"/>
      <p:bldP spid="108" grpId="0"/>
      <p:bldP spid="109" grpId="0" animBg="1"/>
      <p:bldP spid="17" grpId="0" animBg="1"/>
      <p:bldP spid="110" grpId="0" animBg="1"/>
      <p:bldP spid="111" grpId="0" animBg="1"/>
      <p:bldP spid="112" grpId="0" animBg="1"/>
      <p:bldP spid="113" grpId="0" animBg="1"/>
      <p:bldP spid="36" grpId="0" animBg="1"/>
      <p:bldP spid="37" grpId="0" animBg="1"/>
      <p:bldP spid="124" grpId="0" animBg="1"/>
      <p:bldP spid="125" grpId="0"/>
      <p:bldP spid="1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 bwMode="gray">
          <a:xfrm>
            <a:off x="275608" y="727075"/>
            <a:ext cx="8229600" cy="406400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27025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Management and Network Orchestration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101443" y="1351492"/>
            <a:ext cx="1946682" cy="5115984"/>
          </a:xfrm>
          <a:prstGeom prst="roundRect">
            <a:avLst/>
          </a:prstGeom>
          <a:solidFill>
            <a:srgbClr val="685F57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305037" y="1429913"/>
            <a:ext cx="1116811" cy="962733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NFV Orchestrator (NFVO)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210430" y="5035097"/>
            <a:ext cx="1180470" cy="1183669"/>
          </a:xfrm>
          <a:prstGeom prst="round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Virtual Infrastructure Manager (VIM)</a:t>
            </a:r>
          </a:p>
        </p:txBody>
      </p:sp>
      <p:cxnSp>
        <p:nvCxnSpPr>
          <p:cNvPr id="54" name="Straight Connector 53"/>
          <p:cNvCxnSpPr>
            <a:stCxn id="52" idx="2"/>
          </p:cNvCxnSpPr>
          <p:nvPr/>
        </p:nvCxnSpPr>
        <p:spPr>
          <a:xfrm>
            <a:off x="2863443" y="2392646"/>
            <a:ext cx="0" cy="2677462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  <p:sp>
        <p:nvSpPr>
          <p:cNvPr id="55" name="Rounded Rectangle 54"/>
          <p:cNvSpPr/>
          <p:nvPr/>
        </p:nvSpPr>
        <p:spPr>
          <a:xfrm>
            <a:off x="2305037" y="3605702"/>
            <a:ext cx="1116811" cy="877487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VNF Manager (VNFM)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34769" y="1731432"/>
            <a:ext cx="353943" cy="434670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NFV MANAGEMENT AND NETWORK ORCHESTRATION (MANO)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709456" y="1522941"/>
            <a:ext cx="0" cy="20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766606" y="2190727"/>
            <a:ext cx="0" cy="20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712427" y="3823532"/>
            <a:ext cx="0" cy="20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728506" y="5576377"/>
            <a:ext cx="0" cy="20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448710" y="1627186"/>
            <a:ext cx="559591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1489781" y="2294972"/>
            <a:ext cx="559591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415980" y="3927777"/>
            <a:ext cx="559591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429660" y="5698039"/>
            <a:ext cx="559591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494871" y="13557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Os-Ma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3167" y="2097986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Se-Ma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466017" y="3611105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</a:rPr>
              <a:t>Ve-Vnfm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414810" y="539228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</a:rPr>
              <a:t>Nf</a:t>
            </a:r>
            <a:r>
              <a:rPr lang="en-US" sz="1000" dirty="0" smtClean="0">
                <a:solidFill>
                  <a:srgbClr val="000000"/>
                </a:solidFill>
              </a:rPr>
              <a:t>-Vi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60198" y="1355708"/>
            <a:ext cx="954612" cy="482173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OSS / BSS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460198" y="2030596"/>
            <a:ext cx="954612" cy="482173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Service</a:t>
            </a:r>
            <a:r>
              <a:rPr kumimoji="0" lang="en-US" sz="115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Description</a:t>
            </a:r>
            <a:endParaRPr kumimoji="0" lang="en-US" sz="115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12573" y="3632647"/>
            <a:ext cx="954612" cy="482173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VNFs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431477" y="5439535"/>
            <a:ext cx="954612" cy="482173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NFVI</a:t>
            </a:r>
          </a:p>
        </p:txBody>
      </p:sp>
      <p:sp>
        <p:nvSpPr>
          <p:cNvPr id="113" name="Rounded Rectangular Callout 112"/>
          <p:cNvSpPr/>
          <p:nvPr/>
        </p:nvSpPr>
        <p:spPr>
          <a:xfrm>
            <a:off x="4803196" y="4691053"/>
            <a:ext cx="3891454" cy="1252548"/>
          </a:xfrm>
          <a:prstGeom prst="wedgeRoundRectCallout">
            <a:avLst>
              <a:gd name="adj1" fmla="val -85646"/>
              <a:gd name="adj2" fmla="val 23807"/>
              <a:gd name="adj3" fmla="val 16667"/>
            </a:avLst>
          </a:prstGeom>
          <a:solidFill>
            <a:schemeClr val="accent4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114" name="Rounded Rectangular Callout 113"/>
          <p:cNvSpPr/>
          <p:nvPr/>
        </p:nvSpPr>
        <p:spPr>
          <a:xfrm>
            <a:off x="4803196" y="3524028"/>
            <a:ext cx="3891454" cy="1088062"/>
          </a:xfrm>
          <a:prstGeom prst="wedgeRoundRectCallout">
            <a:avLst>
              <a:gd name="adj1" fmla="val -85256"/>
              <a:gd name="adj2" fmla="val -5334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115" name="Rounded Rectangular Callout 114"/>
          <p:cNvSpPr/>
          <p:nvPr/>
        </p:nvSpPr>
        <p:spPr>
          <a:xfrm>
            <a:off x="4803196" y="1266826"/>
            <a:ext cx="3891454" cy="2086390"/>
          </a:xfrm>
          <a:prstGeom prst="wedgeRoundRectCallout">
            <a:avLst>
              <a:gd name="adj1" fmla="val -85520"/>
              <a:gd name="adj2" fmla="val -18119"/>
              <a:gd name="adj3" fmla="val 16667"/>
            </a:avLst>
          </a:prstGeom>
          <a:solidFill>
            <a:schemeClr val="accent5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116" name="Rectangle 115"/>
          <p:cNvSpPr/>
          <p:nvPr/>
        </p:nvSpPr>
        <p:spPr>
          <a:xfrm>
            <a:off x="4846234" y="1002833"/>
            <a:ext cx="40399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Functional Blocks</a:t>
            </a:r>
          </a:p>
          <a:p>
            <a:endParaRPr lang="en-US" sz="1200" dirty="0">
              <a:latin typeface="Calibri" panose="020F0502020204030204" pitchFamily="34" charset="0"/>
            </a:endParaRPr>
          </a:p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– on-boarding of new Network Service (NS),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VNF-Forwarding Graph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and VNF Packages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– NS lifecycle management (including instantiation,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scale-out/in, performance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measurements, event correlation, termination)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– global resource management, validation and authorization of NFVI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resource requests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– policy management for NS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instances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459796" y="3412356"/>
            <a:ext cx="8686800" cy="66919"/>
          </a:xfrm>
          <a:prstGeom prst="round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28625" y="4630782"/>
            <a:ext cx="8686800" cy="66919"/>
          </a:xfrm>
          <a:prstGeom prst="round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931959" y="3555311"/>
            <a:ext cx="4039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VNF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Manager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– lifecycle management of VNF instances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– overall coordination and adaptation role for configuration and event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reporting between NFVI and the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E/NMS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931958" y="4767546"/>
            <a:ext cx="4039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Virtualized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Infrastructure Manager (VIM):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– controlling and managing the NFVI compute, storage and network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resources, within one operator’s infrastructure sub-domain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– collection and forwarding of performance measurements and events</a:t>
            </a:r>
          </a:p>
        </p:txBody>
      </p:sp>
    </p:spTree>
    <p:extLst>
      <p:ext uri="{BB962C8B-B14F-4D97-AF65-F5344CB8AC3E}">
        <p14:creationId xmlns:p14="http://schemas.microsoft.com/office/powerpoint/2010/main" val="14107597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5" grpId="0" animBg="1"/>
      <p:bldP spid="56" grpId="0"/>
      <p:bldP spid="100" grpId="0"/>
      <p:bldP spid="105" grpId="0"/>
      <p:bldP spid="107" grpId="0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120" grpId="0" animBg="1"/>
      <p:bldP spid="121" grpId="0" animBg="1"/>
      <p:bldP spid="122" grpId="0"/>
      <p:bldP spid="1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ounded Rectangle 254"/>
          <p:cNvSpPr/>
          <p:nvPr/>
        </p:nvSpPr>
        <p:spPr>
          <a:xfrm>
            <a:off x="2377440" y="2139255"/>
            <a:ext cx="3529787" cy="4076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 bwMode="gray">
          <a:xfrm>
            <a:off x="275608" y="727075"/>
            <a:ext cx="8229600" cy="406400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dirty="0" smtClean="0"/>
              <a:t>Orchestration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27025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VNF Forwarding Graph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4398921" y="802732"/>
            <a:ext cx="533400" cy="5442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NF1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752837" y="345531"/>
            <a:ext cx="533400" cy="5442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NF2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000612" y="617674"/>
            <a:ext cx="533400" cy="5442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NF3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76" name="Straight Connector 75"/>
          <p:cNvCxnSpPr>
            <a:endCxn id="73" idx="1"/>
          </p:cNvCxnSpPr>
          <p:nvPr/>
        </p:nvCxnSpPr>
        <p:spPr>
          <a:xfrm flipV="1">
            <a:off x="3484521" y="1074875"/>
            <a:ext cx="914400" cy="3394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932321" y="617674"/>
            <a:ext cx="820516" cy="3394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5" idx="1"/>
          </p:cNvCxnSpPr>
          <p:nvPr/>
        </p:nvCxnSpPr>
        <p:spPr>
          <a:xfrm>
            <a:off x="6286237" y="651329"/>
            <a:ext cx="714375" cy="2384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951121" y="1168311"/>
            <a:ext cx="533400" cy="54428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8521358" y="599452"/>
            <a:ext cx="533400" cy="54428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cxnSp>
        <p:nvCxnSpPr>
          <p:cNvPr id="81" name="Straight Connector 80"/>
          <p:cNvCxnSpPr>
            <a:endCxn id="80" idx="1"/>
          </p:cNvCxnSpPr>
          <p:nvPr/>
        </p:nvCxnSpPr>
        <p:spPr>
          <a:xfrm flipV="1">
            <a:off x="7530758" y="871595"/>
            <a:ext cx="990600" cy="50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91492" y="148284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Net1</a:t>
            </a:r>
            <a:endParaRPr lang="en-US" sz="12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71821" y="100523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Net2</a:t>
            </a:r>
            <a:endParaRPr lang="en-US" sz="12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586446" y="2960914"/>
            <a:ext cx="3150331" cy="3124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ounded Rectangle 202"/>
          <p:cNvSpPr/>
          <p:nvPr/>
        </p:nvSpPr>
        <p:spPr>
          <a:xfrm>
            <a:off x="544291" y="4463154"/>
            <a:ext cx="533400" cy="54428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2982259" y="5127180"/>
            <a:ext cx="533400" cy="5442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NF1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3812485" y="5127182"/>
            <a:ext cx="533400" cy="5442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NF2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4838584" y="5127181"/>
            <a:ext cx="533400" cy="5442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NF3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7413680" y="4267213"/>
            <a:ext cx="533400" cy="54428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pic>
        <p:nvPicPr>
          <p:cNvPr id="210" name="Picture 2" descr="http://www.clker.com/cliparts/i/i/S/n/Q/j/router-h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9573" y="3571699"/>
            <a:ext cx="726430" cy="377432"/>
          </a:xfrm>
          <a:prstGeom prst="rect">
            <a:avLst/>
          </a:prstGeom>
          <a:noFill/>
        </p:spPr>
      </p:pic>
      <p:pic>
        <p:nvPicPr>
          <p:cNvPr id="211" name="Picture 2" descr="http://www.clker.com/cliparts/i/i/S/n/Q/j/router-h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8661" y="3474018"/>
            <a:ext cx="726430" cy="377432"/>
          </a:xfrm>
          <a:prstGeom prst="rect">
            <a:avLst/>
          </a:prstGeom>
          <a:noFill/>
        </p:spPr>
      </p:pic>
      <p:pic>
        <p:nvPicPr>
          <p:cNvPr id="212" name="Picture 2" descr="http://www.clker.com/cliparts/i/i/S/n/Q/j/router-h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5956" y="3474124"/>
            <a:ext cx="726430" cy="377432"/>
          </a:xfrm>
          <a:prstGeom prst="rect">
            <a:avLst/>
          </a:prstGeom>
          <a:noFill/>
        </p:spPr>
      </p:pic>
      <p:cxnSp>
        <p:nvCxnSpPr>
          <p:cNvPr id="214" name="Straight Connector 213"/>
          <p:cNvCxnSpPr/>
          <p:nvPr/>
        </p:nvCxnSpPr>
        <p:spPr>
          <a:xfrm flipV="1">
            <a:off x="839228" y="3851556"/>
            <a:ext cx="783227" cy="611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1892353" y="3662734"/>
            <a:ext cx="2311313" cy="10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22" idx="0"/>
          </p:cNvCxnSpPr>
          <p:nvPr/>
        </p:nvCxnSpPr>
        <p:spPr>
          <a:xfrm flipV="1">
            <a:off x="4641281" y="3781392"/>
            <a:ext cx="0" cy="7150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6805749" y="3760415"/>
            <a:ext cx="874632" cy="5015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ounded Rectangle 221"/>
          <p:cNvSpPr/>
          <p:nvPr/>
        </p:nvSpPr>
        <p:spPr>
          <a:xfrm>
            <a:off x="4079185" y="4496404"/>
            <a:ext cx="1124192" cy="3150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Switch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V="1">
            <a:off x="4301705" y="4811498"/>
            <a:ext cx="222520" cy="3156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06" idx="0"/>
          </p:cNvCxnSpPr>
          <p:nvPr/>
        </p:nvCxnSpPr>
        <p:spPr>
          <a:xfrm flipH="1" flipV="1">
            <a:off x="4524225" y="4811498"/>
            <a:ext cx="581059" cy="31568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12" idx="1"/>
          </p:cNvCxnSpPr>
          <p:nvPr/>
        </p:nvCxnSpPr>
        <p:spPr>
          <a:xfrm flipH="1">
            <a:off x="4877899" y="3662840"/>
            <a:ext cx="1668057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203666" y="5715010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</a:schemeClr>
                </a:solidFill>
              </a:rPr>
              <a:t>Virtualized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3371383" y="2265806"/>
            <a:ext cx="1970315" cy="321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NFV MANO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625929" y="1959429"/>
            <a:ext cx="1251857" cy="75111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OSS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672604" y="2680600"/>
            <a:ext cx="90890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NFV Orchestration</a:t>
            </a:r>
            <a:endParaRPr lang="en-US" sz="7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0" name="Straight Arrow Connector 239"/>
          <p:cNvCxnSpPr/>
          <p:nvPr/>
        </p:nvCxnSpPr>
        <p:spPr>
          <a:xfrm flipV="1">
            <a:off x="217714" y="2183436"/>
            <a:ext cx="33247" cy="40814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50961" y="2234292"/>
            <a:ext cx="37496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91822" y="6259650"/>
            <a:ext cx="7488569" cy="527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V="1">
            <a:off x="810991" y="5012714"/>
            <a:ext cx="0" cy="125221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04" idx="2"/>
          </p:cNvCxnSpPr>
          <p:nvPr/>
        </p:nvCxnSpPr>
        <p:spPr>
          <a:xfrm flipV="1">
            <a:off x="3248959" y="5671465"/>
            <a:ext cx="0" cy="55008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4079185" y="5671467"/>
            <a:ext cx="0" cy="57693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V="1">
            <a:off x="7680391" y="4811498"/>
            <a:ext cx="0" cy="14481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flipV="1">
            <a:off x="5113210" y="5671466"/>
            <a:ext cx="0" cy="57693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1181086" y="5954309"/>
            <a:ext cx="963405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Configuration </a:t>
            </a:r>
          </a:p>
        </p:txBody>
      </p:sp>
      <p:cxnSp>
        <p:nvCxnSpPr>
          <p:cNvPr id="250" name="Straight Connector 249"/>
          <p:cNvCxnSpPr/>
          <p:nvPr/>
        </p:nvCxnSpPr>
        <p:spPr>
          <a:xfrm flipV="1">
            <a:off x="4360507" y="2591918"/>
            <a:ext cx="0" cy="36899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endCxn id="227" idx="1"/>
          </p:cNvCxnSpPr>
          <p:nvPr/>
        </p:nvCxnSpPr>
        <p:spPr>
          <a:xfrm>
            <a:off x="1877786" y="2417282"/>
            <a:ext cx="1493597" cy="908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1967569" y="2139255"/>
            <a:ext cx="100828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Service Instantiation</a:t>
            </a:r>
            <a:endParaRPr lang="en-US" sz="7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739345" y="4015787"/>
            <a:ext cx="92151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Automated</a:t>
            </a:r>
            <a:endParaRPr lang="en-US" sz="7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936106" y="4869780"/>
            <a:ext cx="92151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Automated</a:t>
            </a:r>
            <a:endParaRPr lang="en-US" sz="7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678541" y="4711392"/>
            <a:ext cx="92151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Automated</a:t>
            </a:r>
            <a:endParaRPr lang="en-US" sz="7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061701" y="4834503"/>
            <a:ext cx="92151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Automated</a:t>
            </a:r>
            <a:endParaRPr lang="en-US" sz="7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832968" y="3227903"/>
            <a:ext cx="92151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Automated</a:t>
            </a:r>
            <a:endParaRPr lang="en-US" sz="7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3054904" y="3227903"/>
            <a:ext cx="92151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Automated</a:t>
            </a:r>
            <a:endParaRPr lang="en-US" sz="7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3202013" y="4811498"/>
            <a:ext cx="1322212" cy="33553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68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8" grpId="0" animBg="1"/>
      <p:bldP spid="222" grpId="0" animBg="1"/>
      <p:bldP spid="226" grpId="0"/>
      <p:bldP spid="227" grpId="0" animBg="1"/>
      <p:bldP spid="229" grpId="0" animBg="1"/>
      <p:bldP spid="239" grpId="0"/>
      <p:bldP spid="249" grpId="0"/>
      <p:bldP spid="254" grpId="0"/>
      <p:bldP spid="256" grpId="0"/>
      <p:bldP spid="258" grpId="0"/>
      <p:bldP spid="259" grpId="0"/>
      <p:bldP spid="260" grpId="0"/>
      <p:bldP spid="263" grpId="0"/>
      <p:bldP spid="2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 bwMode="gray">
          <a:xfrm>
            <a:off x="275608" y="727075"/>
            <a:ext cx="8229600" cy="406400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27025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Network Service Lifecycle Management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4610087" y="1355708"/>
            <a:ext cx="1116811" cy="962733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NFV Orchestrator (NFVO)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3447487" y="1732829"/>
            <a:ext cx="1162600" cy="793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422348" y="1461351"/>
            <a:ext cx="954612" cy="482173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OSS / BSS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70781" y="1302327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Network Service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VNF Packages 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94076" y="1837074"/>
            <a:ext cx="111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Network Service Instantiate</a:t>
            </a:r>
          </a:p>
        </p:txBody>
      </p:sp>
      <p:cxnSp>
        <p:nvCxnSpPr>
          <p:cNvPr id="64" name="Straight Connector 63"/>
          <p:cNvCxnSpPr>
            <a:endCxn id="65" idx="0"/>
          </p:cNvCxnSpPr>
          <p:nvPr/>
        </p:nvCxnSpPr>
        <p:spPr>
          <a:xfrm>
            <a:off x="5131438" y="2317314"/>
            <a:ext cx="0" cy="1213056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  <p:sp>
        <p:nvSpPr>
          <p:cNvPr id="65" name="Rounded Rectangle 64"/>
          <p:cNvSpPr/>
          <p:nvPr/>
        </p:nvSpPr>
        <p:spPr>
          <a:xfrm>
            <a:off x="4573032" y="3530370"/>
            <a:ext cx="1116811" cy="877487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VNF Manager (VNFM)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246676" y="2580024"/>
            <a:ext cx="11160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Resource Allocation, Management, Optimization, Authorization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46676" y="4563889"/>
            <a:ext cx="111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NFVI Resource Reservation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573032" y="4970955"/>
            <a:ext cx="1180470" cy="1183669"/>
          </a:xfrm>
          <a:prstGeom prst="round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Virtual Infrastructure Manager (VIM)</a:t>
            </a:r>
          </a:p>
        </p:txBody>
      </p:sp>
      <p:cxnSp>
        <p:nvCxnSpPr>
          <p:cNvPr id="70" name="Straight Connector 69"/>
          <p:cNvCxnSpPr>
            <a:stCxn id="68" idx="1"/>
          </p:cNvCxnSpPr>
          <p:nvPr/>
        </p:nvCxnSpPr>
        <p:spPr>
          <a:xfrm flipH="1">
            <a:off x="3314339" y="5562790"/>
            <a:ext cx="125869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76960" y="4999933"/>
            <a:ext cx="13003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Allocate / Update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 VM Resources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Network Resources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382495" y="5225279"/>
            <a:ext cx="881917" cy="482173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NFVI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689843" y="1594374"/>
            <a:ext cx="807201" cy="3871992"/>
            <a:chOff x="3727693" y="1488731"/>
            <a:chExt cx="807201" cy="3871992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4534894" y="1488731"/>
              <a:ext cx="0" cy="3871992"/>
            </a:xfrm>
            <a:prstGeom prst="line">
              <a:avLst/>
            </a:prstGeom>
            <a:noFill/>
            <a:ln w="12700" cap="flat" cmpd="sng" algn="ctr">
              <a:solidFill>
                <a:srgbClr val="685F57"/>
              </a:solidFill>
              <a:prstDash val="soli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3727693" y="1488732"/>
              <a:ext cx="807201" cy="0"/>
            </a:xfrm>
            <a:prstGeom prst="line">
              <a:avLst/>
            </a:prstGeom>
            <a:noFill/>
            <a:ln w="12700" cap="flat" cmpd="sng" algn="ctr">
              <a:solidFill>
                <a:srgbClr val="685F57"/>
              </a:solidFill>
              <a:prstDash val="soli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>
            <a:xfrm>
              <a:off x="3842531" y="5360370"/>
              <a:ext cx="692363" cy="1"/>
            </a:xfrm>
            <a:prstGeom prst="line">
              <a:avLst/>
            </a:prstGeom>
            <a:noFill/>
            <a:ln w="12700" cap="flat" cmpd="sng" algn="ctr">
              <a:solidFill>
                <a:srgbClr val="685F57"/>
              </a:solidFill>
              <a:prstDash val="solid"/>
            </a:ln>
            <a:effectLst/>
          </p:spPr>
        </p:cxnSp>
      </p:grpSp>
      <p:sp>
        <p:nvSpPr>
          <p:cNvPr id="82" name="TextBox 81"/>
          <p:cNvSpPr txBox="1"/>
          <p:nvPr/>
        </p:nvSpPr>
        <p:spPr>
          <a:xfrm>
            <a:off x="6497044" y="2794271"/>
            <a:ext cx="111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Network Service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Monitoring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3378131" y="4300120"/>
            <a:ext cx="1194901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374723" y="4004990"/>
            <a:ext cx="954612" cy="482173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VNFs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428167" y="3983448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VNF Instantiation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3363135" y="3710088"/>
            <a:ext cx="1194901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2359727" y="3414958"/>
            <a:ext cx="954612" cy="482173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EMS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2859955" y="3885847"/>
            <a:ext cx="8480" cy="142023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456636" y="3400713"/>
            <a:ext cx="1183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EMS Instantiation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63135" y="4317369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VNF Health Monitoring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5100325" y="4407857"/>
            <a:ext cx="0" cy="563098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42283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 animBg="1"/>
      <p:bldP spid="61" grpId="0"/>
      <p:bldP spid="62" grpId="0"/>
      <p:bldP spid="65" grpId="0" animBg="1"/>
      <p:bldP spid="66" grpId="0"/>
      <p:bldP spid="67" grpId="0"/>
      <p:bldP spid="68" grpId="0" animBg="1"/>
      <p:bldP spid="71" grpId="0"/>
      <p:bldP spid="72" grpId="0" animBg="1"/>
      <p:bldP spid="82" grpId="0"/>
      <p:bldP spid="84" grpId="0" animBg="1"/>
      <p:bldP spid="86" grpId="0"/>
      <p:bldP spid="89" grpId="0" animBg="1"/>
      <p:bldP spid="92" grpId="0"/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 bwMode="gray">
          <a:xfrm>
            <a:off x="275608" y="727075"/>
            <a:ext cx="8229600" cy="406400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27025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Management &amp; Orchestration</a:t>
            </a:r>
            <a:endParaRPr lang="en-US" dirty="0"/>
          </a:p>
        </p:txBody>
      </p:sp>
      <p:sp>
        <p:nvSpPr>
          <p:cNvPr id="31" name="AutoShape 54"/>
          <p:cNvSpPr>
            <a:spLocks noChangeArrowheads="1"/>
          </p:cNvSpPr>
          <p:nvPr/>
        </p:nvSpPr>
        <p:spPr bwMode="gray">
          <a:xfrm>
            <a:off x="266536" y="2339305"/>
            <a:ext cx="8532977" cy="841604"/>
          </a:xfrm>
          <a:custGeom>
            <a:avLst/>
            <a:gdLst/>
            <a:ahLst/>
            <a:cxnLst/>
            <a:rect l="l" t="t" r="r" b="b"/>
            <a:pathLst>
              <a:path w="9188136" h="841604">
                <a:moveTo>
                  <a:pt x="0" y="0"/>
                </a:moveTo>
                <a:lnTo>
                  <a:pt x="8477448" y="0"/>
                </a:lnTo>
                <a:lnTo>
                  <a:pt x="8842375" y="0"/>
                </a:lnTo>
                <a:lnTo>
                  <a:pt x="8843836" y="0"/>
                </a:lnTo>
                <a:lnTo>
                  <a:pt x="9188136" y="420802"/>
                </a:lnTo>
                <a:lnTo>
                  <a:pt x="8843836" y="841604"/>
                </a:lnTo>
                <a:lnTo>
                  <a:pt x="8842375" y="841604"/>
                </a:lnTo>
                <a:lnTo>
                  <a:pt x="8477448" y="841604"/>
                </a:lnTo>
                <a:lnTo>
                  <a:pt x="0" y="841604"/>
                </a:lnTo>
                <a:close/>
              </a:path>
            </a:pathLst>
          </a:custGeom>
          <a:solidFill>
            <a:srgbClr val="EB8024"/>
          </a:soli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400" dirty="0"/>
          </a:p>
        </p:txBody>
      </p:sp>
      <p:sp>
        <p:nvSpPr>
          <p:cNvPr id="32" name="Line 2"/>
          <p:cNvSpPr>
            <a:spLocks noChangeShapeType="1"/>
          </p:cNvSpPr>
          <p:nvPr/>
        </p:nvSpPr>
        <p:spPr bwMode="gray">
          <a:xfrm flipV="1">
            <a:off x="1211265" y="1321718"/>
            <a:ext cx="0" cy="11604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gray">
          <a:xfrm flipV="1">
            <a:off x="4953002" y="1321718"/>
            <a:ext cx="0" cy="1416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gray">
          <a:xfrm>
            <a:off x="6824665" y="2848893"/>
            <a:ext cx="0" cy="1416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gray">
          <a:xfrm>
            <a:off x="3081340" y="2848893"/>
            <a:ext cx="0" cy="1416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Oval 97"/>
          <p:cNvSpPr>
            <a:spLocks noChangeArrowheads="1"/>
          </p:cNvSpPr>
          <p:nvPr/>
        </p:nvSpPr>
        <p:spPr bwMode="gray">
          <a:xfrm>
            <a:off x="660402" y="2199605"/>
            <a:ext cx="1101726" cy="1101726"/>
          </a:xfrm>
          <a:prstGeom prst="ellipse">
            <a:avLst/>
          </a:prstGeom>
          <a:solidFill>
            <a:srgbClr val="685F57"/>
          </a:solidFill>
          <a:ln>
            <a:noFill/>
          </a:ln>
        </p:spPr>
        <p:txBody>
          <a:bodyPr rIns="0" anchor="b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kern="0" dirty="0">
              <a:solidFill>
                <a:srgbClr val="FFFFFF"/>
              </a:solidFill>
              <a:latin typeface="+mn-lt"/>
              <a:ea typeface="ヒラギノ角ゴ Pro W3"/>
              <a:cs typeface="ヒラギノ角ゴ Pro W3"/>
            </a:endParaRPr>
          </a:p>
        </p:txBody>
      </p:sp>
      <p:sp>
        <p:nvSpPr>
          <p:cNvPr id="37" name="Oval 97"/>
          <p:cNvSpPr>
            <a:spLocks noChangeArrowheads="1"/>
          </p:cNvSpPr>
          <p:nvPr/>
        </p:nvSpPr>
        <p:spPr bwMode="gray">
          <a:xfrm>
            <a:off x="2530477" y="2199605"/>
            <a:ext cx="1101726" cy="1101726"/>
          </a:xfrm>
          <a:prstGeom prst="ellipse">
            <a:avLst/>
          </a:prstGeom>
          <a:solidFill>
            <a:srgbClr val="685F57"/>
          </a:solidFill>
          <a:ln>
            <a:noFill/>
          </a:ln>
        </p:spPr>
        <p:txBody>
          <a:bodyPr rIns="0" anchor="b"/>
          <a:lstStyle/>
          <a:p>
            <a:pPr>
              <a:defRPr/>
            </a:pPr>
            <a:endParaRPr lang="en-US" sz="700" kern="0" dirty="0">
              <a:solidFill>
                <a:srgbClr val="FFFFFF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38" name="Oval 97"/>
          <p:cNvSpPr>
            <a:spLocks noChangeArrowheads="1"/>
          </p:cNvSpPr>
          <p:nvPr/>
        </p:nvSpPr>
        <p:spPr bwMode="gray">
          <a:xfrm>
            <a:off x="4400552" y="2199605"/>
            <a:ext cx="1101726" cy="1101726"/>
          </a:xfrm>
          <a:prstGeom prst="ellipse">
            <a:avLst/>
          </a:prstGeom>
          <a:solidFill>
            <a:srgbClr val="685F57"/>
          </a:solidFill>
          <a:ln>
            <a:noFill/>
          </a:ln>
        </p:spPr>
        <p:txBody>
          <a:bodyPr rIns="0" anchor="b"/>
          <a:lstStyle/>
          <a:p>
            <a:pPr>
              <a:defRPr/>
            </a:pPr>
            <a:endParaRPr lang="en-US" sz="700" kern="0" dirty="0">
              <a:solidFill>
                <a:srgbClr val="FFFFFF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39" name="Oval 97"/>
          <p:cNvSpPr>
            <a:spLocks noChangeArrowheads="1"/>
          </p:cNvSpPr>
          <p:nvPr/>
        </p:nvSpPr>
        <p:spPr bwMode="gray">
          <a:xfrm>
            <a:off x="6270627" y="2199605"/>
            <a:ext cx="1101726" cy="1101726"/>
          </a:xfrm>
          <a:prstGeom prst="ellipse">
            <a:avLst/>
          </a:prstGeom>
          <a:solidFill>
            <a:srgbClr val="685F57"/>
          </a:solidFill>
          <a:ln>
            <a:noFill/>
          </a:ln>
        </p:spPr>
        <p:txBody>
          <a:bodyPr rIns="0" anchor="b"/>
          <a:lstStyle/>
          <a:p>
            <a:pPr>
              <a:defRPr/>
            </a:pPr>
            <a:endParaRPr lang="en-US" sz="700" kern="0" dirty="0">
              <a:solidFill>
                <a:srgbClr val="FFFFFF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40" name="Text Box 100"/>
          <p:cNvSpPr txBox="1">
            <a:spLocks noChangeArrowheads="1"/>
          </p:cNvSpPr>
          <p:nvPr/>
        </p:nvSpPr>
        <p:spPr bwMode="gray">
          <a:xfrm>
            <a:off x="796927" y="2575049"/>
            <a:ext cx="8286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20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" name="Text Box 100"/>
          <p:cNvSpPr txBox="1">
            <a:spLocks noChangeArrowheads="1"/>
          </p:cNvSpPr>
          <p:nvPr/>
        </p:nvSpPr>
        <p:spPr bwMode="gray">
          <a:xfrm>
            <a:off x="2667002" y="2575049"/>
            <a:ext cx="8286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20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2" name="Text Box 100"/>
          <p:cNvSpPr txBox="1">
            <a:spLocks noChangeArrowheads="1"/>
          </p:cNvSpPr>
          <p:nvPr/>
        </p:nvSpPr>
        <p:spPr bwMode="gray">
          <a:xfrm>
            <a:off x="4538665" y="2575049"/>
            <a:ext cx="8286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20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Text Box 100"/>
          <p:cNvSpPr txBox="1">
            <a:spLocks noChangeArrowheads="1"/>
          </p:cNvSpPr>
          <p:nvPr/>
        </p:nvSpPr>
        <p:spPr bwMode="gray">
          <a:xfrm>
            <a:off x="6410327" y="2575049"/>
            <a:ext cx="8286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20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gray">
          <a:xfrm>
            <a:off x="1211265" y="1223293"/>
            <a:ext cx="2284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sz="1400" dirty="0" smtClean="0">
                <a:solidFill>
                  <a:srgbClr val="000000"/>
                </a:solidFill>
              </a:rPr>
              <a:t>Network Service Management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gray">
          <a:xfrm>
            <a:off x="4951415" y="1223293"/>
            <a:ext cx="1873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</a:rPr>
              <a:t>Virtualized Resource Management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gray">
          <a:xfrm>
            <a:off x="3078164" y="3858641"/>
            <a:ext cx="2289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00"/>
                </a:solidFill>
              </a:rPr>
              <a:t>VNF Management</a:t>
            </a: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gray">
          <a:xfrm>
            <a:off x="6824665" y="3580646"/>
            <a:ext cx="22240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00"/>
                </a:solidFill>
              </a:rPr>
              <a:t>NFVI Management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2764" y="3880177"/>
            <a:ext cx="2347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Network Service lifecycle management / Change Notification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Network Service performance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Network Service fault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Ex: Instantiate, Terminate, Query, Scale E2E Network Services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30477" y="4757340"/>
            <a:ext cx="2347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VNF Package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VNF software image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VNF lifecycle operation granting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VNF lifecycle management / Change Notification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VNF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VNF performance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VNF fault management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889305" y="3857966"/>
            <a:ext cx="1655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catalogue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capacity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Fault Management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08728" y="4466550"/>
            <a:ext cx="16559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Hypervisor management (Ex: create, suspend, delete, reboot, restore VMs)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Create, delete, list network, subnet, ports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87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 You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95797"/>
            <a:ext cx="9144000" cy="5080000"/>
          </a:xfrm>
          <a:prstGeom prst="rect">
            <a:avLst/>
          </a:prstGeom>
        </p:spPr>
      </p:pic>
      <p:pic>
        <p:nvPicPr>
          <p:cNvPr id="8" name="image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527" r="15121"/>
          <a:stretch>
            <a:fillRect/>
          </a:stretch>
        </p:blipFill>
        <p:spPr>
          <a:xfrm>
            <a:off x="355253" y="288915"/>
            <a:ext cx="1608957" cy="579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tagl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203" y="446516"/>
            <a:ext cx="3085950" cy="35964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840480" y="5257800"/>
            <a:ext cx="4933641" cy="1207968"/>
            <a:chOff x="3757208" y="5257800"/>
            <a:chExt cx="4933641" cy="120796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3757208" y="5257800"/>
              <a:ext cx="164592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EB8024"/>
                  </a:solidFill>
                  <a:latin typeface="Arial"/>
                  <a:ea typeface="ＭＳ Ｐゴシック" charset="0"/>
                  <a:cs typeface="Arial"/>
                </a:rPr>
                <a:t>Headquarters</a:t>
              </a:r>
              <a:endParaRPr lang="en-US" sz="1000" dirty="0">
                <a:solidFill>
                  <a:srgbClr val="EB8024"/>
                </a:solidFill>
                <a:latin typeface="Arial"/>
                <a:ea typeface="ＭＳ Ｐゴシック" charset="0"/>
                <a:cs typeface="Arial"/>
              </a:endParaRP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303 Twin Dolphin Drive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6th Floor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Redwood City, CA 94065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USA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Tel: +1 650 632 4310 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Fax: +1 650 551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9901</a:t>
              </a:r>
              <a:endParaRPr lang="en-US" sz="1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448848" y="5257800"/>
              <a:ext cx="173736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EB8024"/>
                  </a:solidFill>
                  <a:latin typeface="Arial"/>
                  <a:ea typeface="ＭＳ Ｐゴシック" charset="0"/>
                  <a:cs typeface="Arial"/>
                </a:rPr>
                <a:t>APAC HQ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Plot </a:t>
              </a: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31, Electronic City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Sector 18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Gurgaon,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Haryana 122015 </a:t>
              </a: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/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India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Tel: +91 124 4095888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Fax: +91 124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2455100</a:t>
              </a:r>
              <a:endParaRPr lang="en-US" sz="1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186208" y="5257800"/>
              <a:ext cx="150464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EB8024"/>
                  </a:solidFill>
                  <a:latin typeface="Arial"/>
                  <a:ea typeface="ＭＳ Ｐゴシック" charset="0"/>
                  <a:cs typeface="Arial"/>
                </a:rPr>
                <a:t>Europe HQ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Intec </a:t>
              </a: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4, Wade Road,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Basingstoke,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Hampshire RG24 8NE,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United Kingdom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Tel: +44 1256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339500</a:t>
              </a:r>
              <a:endParaRPr lang="en-US" sz="1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155014" y="5296217"/>
              <a:ext cx="0" cy="1169551"/>
            </a:xfrm>
            <a:prstGeom prst="line">
              <a:avLst/>
            </a:prstGeom>
            <a:noFill/>
            <a:ln w="6350" cap="flat" cmpd="sng">
              <a:solidFill>
                <a:srgbClr val="EB8024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03128" y="5257800"/>
              <a:ext cx="0" cy="1169551"/>
            </a:xfrm>
            <a:prstGeom prst="line">
              <a:avLst/>
            </a:prstGeom>
            <a:noFill/>
            <a:ln w="6350" cap="flat" cmpd="sng">
              <a:solidFill>
                <a:srgbClr val="EB8024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2" name="Shape 261"/>
          <p:cNvSpPr txBox="1">
            <a:spLocks/>
          </p:cNvSpPr>
          <p:nvPr/>
        </p:nvSpPr>
        <p:spPr>
          <a:xfrm>
            <a:off x="5943600" y="3657600"/>
            <a:ext cx="27432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40" rIns="91440" anchor="ctr"/>
          <a:lstStyle>
            <a:lvl1pPr marL="342900" indent="-342900" algn="r"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19" indent="-274319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714500" indent="-342900">
              <a:spcBef>
                <a:spcPts val="500"/>
              </a:spcBef>
              <a:buSzPct val="100000"/>
              <a:buFont typeface="Arial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26757" indent="-226695">
              <a:spcBef>
                <a:spcPts val="500"/>
              </a:spcBef>
              <a:buSzPct val="100000"/>
              <a:buFont typeface="Arial"/>
              <a:buChar char="»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 smtClean="0">
                <a:solidFill>
                  <a:srgbClr val="000000"/>
                </a:solidFill>
              </a:rPr>
              <a:t>Thank you.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59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2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27025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 to NFV</a:t>
            </a:r>
          </a:p>
          <a:p>
            <a:pPr lvl="1"/>
            <a:r>
              <a:rPr lang="en-US" dirty="0" smtClean="0"/>
              <a:t>What is NFV</a:t>
            </a:r>
          </a:p>
          <a:p>
            <a:pPr lvl="1"/>
            <a:r>
              <a:rPr lang="en-US" dirty="0" smtClean="0"/>
              <a:t>Why Virtualize</a:t>
            </a:r>
          </a:p>
          <a:p>
            <a:r>
              <a:rPr lang="en-US" dirty="0" smtClean="0"/>
              <a:t>ETSI NFV Framework</a:t>
            </a:r>
            <a:endParaRPr lang="en-US" dirty="0" smtClean="0"/>
          </a:p>
          <a:p>
            <a:r>
              <a:rPr lang="en-US" dirty="0" smtClean="0"/>
              <a:t>NFV Infrastructure Domain</a:t>
            </a:r>
          </a:p>
          <a:p>
            <a:pPr lvl="1"/>
            <a:r>
              <a:rPr lang="en-US" dirty="0" smtClean="0"/>
              <a:t>Compute Domain</a:t>
            </a:r>
          </a:p>
          <a:p>
            <a:pPr lvl="1"/>
            <a:r>
              <a:rPr lang="en-US" dirty="0" smtClean="0"/>
              <a:t>Hypervisor Domain</a:t>
            </a:r>
          </a:p>
          <a:p>
            <a:pPr lvl="1"/>
            <a:r>
              <a:rPr lang="en-US" dirty="0" smtClean="0"/>
              <a:t>Networking</a:t>
            </a:r>
          </a:p>
          <a:p>
            <a:r>
              <a:rPr lang="en-US" dirty="0" smtClean="0"/>
              <a:t>NFV Management and Network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1049738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3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27025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Network Function Virtualization (NFV)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30457" y="1561169"/>
            <a:ext cx="3372288" cy="3136288"/>
            <a:chOff x="630457" y="1561169"/>
            <a:chExt cx="3372288" cy="3136288"/>
          </a:xfrm>
        </p:grpSpPr>
        <p:sp>
          <p:nvSpPr>
            <p:cNvPr id="51" name="Rounded Rectangle 50"/>
            <p:cNvSpPr/>
            <p:nvPr/>
          </p:nvSpPr>
          <p:spPr>
            <a:xfrm>
              <a:off x="2646940" y="3462617"/>
              <a:ext cx="1257300" cy="59167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26570" y="3515305"/>
              <a:ext cx="7761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Radio</a:t>
              </a:r>
            </a:p>
            <a:p>
              <a:r>
                <a:rPr lang="en-US" sz="1600" dirty="0" smtClean="0">
                  <a:solidFill>
                    <a:srgbClr val="FFFFFF"/>
                  </a:solidFill>
                </a:rPr>
                <a:t>Nodes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8136" y="2244942"/>
              <a:ext cx="1896035" cy="63891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58906" y="1590612"/>
              <a:ext cx="1896035" cy="5916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552" y="2312841"/>
              <a:ext cx="468640" cy="46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64" y="1735231"/>
              <a:ext cx="527617" cy="254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578477" y="167102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Router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8476" y="2311251"/>
              <a:ext cx="8883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Firewall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8904" y="2917502"/>
              <a:ext cx="1896035" cy="50477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32790" y="2864831"/>
              <a:ext cx="8915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Load </a:t>
              </a:r>
            </a:p>
            <a:p>
              <a:r>
                <a:rPr lang="en-US" sz="1400" dirty="0" smtClean="0">
                  <a:solidFill>
                    <a:srgbClr val="FFFFFF"/>
                  </a:solidFill>
                </a:rPr>
                <a:t>Balancer</a:t>
              </a:r>
              <a:endParaRPr lang="en-US" sz="1600" dirty="0" smtClean="0">
                <a:solidFill>
                  <a:srgbClr val="FFFFFF"/>
                </a:solidFill>
              </a:endParaRPr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99" y="2901623"/>
              <a:ext cx="508593" cy="50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ounded Rectangle 21"/>
            <p:cNvSpPr/>
            <p:nvPr/>
          </p:nvSpPr>
          <p:spPr>
            <a:xfrm>
              <a:off x="658904" y="3462617"/>
              <a:ext cx="1896035" cy="5916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32790" y="3496842"/>
              <a:ext cx="1080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Distribution</a:t>
              </a:r>
            </a:p>
            <a:p>
              <a:r>
                <a:rPr lang="en-US" sz="1400" dirty="0" smtClean="0">
                  <a:solidFill>
                    <a:srgbClr val="FFFFFF"/>
                  </a:solidFill>
                </a:rPr>
                <a:t>Switch</a:t>
              </a:r>
              <a:endParaRPr lang="en-US" sz="1600" dirty="0" smtClean="0">
                <a:solidFill>
                  <a:srgbClr val="FFFFFF"/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699" y="3515892"/>
              <a:ext cx="407664" cy="496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ounded Rectangle 24"/>
            <p:cNvSpPr/>
            <p:nvPr/>
          </p:nvSpPr>
          <p:spPr>
            <a:xfrm>
              <a:off x="630457" y="4105787"/>
              <a:ext cx="3265267" cy="5916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13535" y="4142299"/>
              <a:ext cx="8018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Web </a:t>
              </a:r>
            </a:p>
            <a:p>
              <a:r>
                <a:rPr lang="en-US" sz="1400" dirty="0" smtClean="0">
                  <a:solidFill>
                    <a:srgbClr val="FFFFFF"/>
                  </a:solidFill>
                </a:rPr>
                <a:t>Servers</a:t>
              </a:r>
              <a:endParaRPr lang="en-US" sz="1600" dirty="0" smtClean="0">
                <a:solidFill>
                  <a:srgbClr val="FFFFFF"/>
                </a:solidFill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890" y="4205349"/>
              <a:ext cx="509473" cy="39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2192" y="4219697"/>
              <a:ext cx="509473" cy="39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7388" y="4219696"/>
              <a:ext cx="509473" cy="39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ounded Rectangle 12"/>
            <p:cNvSpPr/>
            <p:nvPr/>
          </p:nvSpPr>
          <p:spPr>
            <a:xfrm>
              <a:off x="2646940" y="1561169"/>
              <a:ext cx="1324985" cy="638914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5319"/>
            <p:cNvSpPr>
              <a:spLocks/>
            </p:cNvSpPr>
            <p:nvPr/>
          </p:nvSpPr>
          <p:spPr bwMode="auto">
            <a:xfrm>
              <a:off x="2818196" y="1595406"/>
              <a:ext cx="667954" cy="556123"/>
            </a:xfrm>
            <a:custGeom>
              <a:avLst/>
              <a:gdLst>
                <a:gd name="T0" fmla="*/ 13 w 555"/>
                <a:gd name="T1" fmla="*/ 9 h 460"/>
                <a:gd name="T2" fmla="*/ 13 w 555"/>
                <a:gd name="T3" fmla="*/ 9 h 460"/>
                <a:gd name="T4" fmla="*/ 8 w 555"/>
                <a:gd name="T5" fmla="*/ 0 h 460"/>
                <a:gd name="T6" fmla="*/ 8 w 555"/>
                <a:gd name="T7" fmla="*/ 0 h 460"/>
                <a:gd name="T8" fmla="*/ 7 w 555"/>
                <a:gd name="T9" fmla="*/ 0 h 460"/>
                <a:gd name="T10" fmla="*/ 7 w 555"/>
                <a:gd name="T11" fmla="*/ 0 h 460"/>
                <a:gd name="T12" fmla="*/ 6 w 555"/>
                <a:gd name="T13" fmla="*/ 0 h 460"/>
                <a:gd name="T14" fmla="*/ 6 w 555"/>
                <a:gd name="T15" fmla="*/ 0 h 460"/>
                <a:gd name="T16" fmla="*/ 6 w 555"/>
                <a:gd name="T17" fmla="*/ 0 h 460"/>
                <a:gd name="T18" fmla="*/ 6 w 555"/>
                <a:gd name="T19" fmla="*/ 0 h 460"/>
                <a:gd name="T20" fmla="*/ 0 w 555"/>
                <a:gd name="T21" fmla="*/ 9 h 460"/>
                <a:gd name="T22" fmla="*/ 0 w 555"/>
                <a:gd name="T23" fmla="*/ 9 h 460"/>
                <a:gd name="T24" fmla="*/ 0 w 555"/>
                <a:gd name="T25" fmla="*/ 10 h 460"/>
                <a:gd name="T26" fmla="*/ 1 w 555"/>
                <a:gd name="T27" fmla="*/ 11 h 460"/>
                <a:gd name="T28" fmla="*/ 12 w 555"/>
                <a:gd name="T29" fmla="*/ 11 h 460"/>
                <a:gd name="T30" fmla="*/ 12 w 555"/>
                <a:gd name="T31" fmla="*/ 11 h 460"/>
                <a:gd name="T32" fmla="*/ 12 w 555"/>
                <a:gd name="T33" fmla="*/ 11 h 460"/>
                <a:gd name="T34" fmla="*/ 13 w 555"/>
                <a:gd name="T35" fmla="*/ 10 h 460"/>
                <a:gd name="T36" fmla="*/ 13 w 555"/>
                <a:gd name="T37" fmla="*/ 9 h 4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55"/>
                <a:gd name="T58" fmla="*/ 0 h 460"/>
                <a:gd name="T59" fmla="*/ 555 w 555"/>
                <a:gd name="T60" fmla="*/ 460 h 46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55" h="460">
                  <a:moveTo>
                    <a:pt x="550" y="403"/>
                  </a:moveTo>
                  <a:cubicBezTo>
                    <a:pt x="550" y="403"/>
                    <a:pt x="550" y="403"/>
                    <a:pt x="550" y="403"/>
                  </a:cubicBezTo>
                  <a:cubicBezTo>
                    <a:pt x="315" y="22"/>
                    <a:pt x="315" y="22"/>
                    <a:pt x="315" y="22"/>
                  </a:cubicBezTo>
                  <a:cubicBezTo>
                    <a:pt x="312" y="18"/>
                    <a:pt x="312" y="18"/>
                    <a:pt x="312" y="18"/>
                  </a:cubicBezTo>
                  <a:cubicBezTo>
                    <a:pt x="305" y="7"/>
                    <a:pt x="292" y="0"/>
                    <a:pt x="278" y="0"/>
                  </a:cubicBezTo>
                  <a:cubicBezTo>
                    <a:pt x="276" y="0"/>
                    <a:pt x="275" y="0"/>
                    <a:pt x="273" y="0"/>
                  </a:cubicBezTo>
                  <a:cubicBezTo>
                    <a:pt x="272" y="0"/>
                    <a:pt x="270" y="1"/>
                    <a:pt x="269" y="1"/>
                  </a:cubicBezTo>
                  <a:cubicBezTo>
                    <a:pt x="258" y="4"/>
                    <a:pt x="248" y="10"/>
                    <a:pt x="242" y="19"/>
                  </a:cubicBezTo>
                  <a:cubicBezTo>
                    <a:pt x="240" y="22"/>
                    <a:pt x="240" y="22"/>
                    <a:pt x="240" y="22"/>
                  </a:cubicBezTo>
                  <a:cubicBezTo>
                    <a:pt x="239" y="24"/>
                    <a:pt x="239" y="24"/>
                    <a:pt x="239" y="24"/>
                  </a:cubicBezTo>
                  <a:cubicBezTo>
                    <a:pt x="6" y="403"/>
                    <a:pt x="6" y="403"/>
                    <a:pt x="6" y="403"/>
                  </a:cubicBezTo>
                  <a:cubicBezTo>
                    <a:pt x="6" y="403"/>
                    <a:pt x="6" y="403"/>
                    <a:pt x="6" y="403"/>
                  </a:cubicBezTo>
                  <a:cubicBezTo>
                    <a:pt x="2" y="408"/>
                    <a:pt x="0" y="415"/>
                    <a:pt x="0" y="422"/>
                  </a:cubicBezTo>
                  <a:cubicBezTo>
                    <a:pt x="0" y="443"/>
                    <a:pt x="17" y="460"/>
                    <a:pt x="38" y="460"/>
                  </a:cubicBezTo>
                  <a:cubicBezTo>
                    <a:pt x="517" y="460"/>
                    <a:pt x="517" y="460"/>
                    <a:pt x="517" y="460"/>
                  </a:cubicBezTo>
                  <a:cubicBezTo>
                    <a:pt x="519" y="460"/>
                    <a:pt x="522" y="459"/>
                    <a:pt x="524" y="459"/>
                  </a:cubicBezTo>
                  <a:cubicBezTo>
                    <a:pt x="528" y="458"/>
                    <a:pt x="528" y="458"/>
                    <a:pt x="528" y="458"/>
                  </a:cubicBezTo>
                  <a:cubicBezTo>
                    <a:pt x="544" y="453"/>
                    <a:pt x="555" y="439"/>
                    <a:pt x="555" y="422"/>
                  </a:cubicBezTo>
                  <a:cubicBezTo>
                    <a:pt x="555" y="415"/>
                    <a:pt x="553" y="408"/>
                    <a:pt x="550" y="403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5321"/>
            <p:cNvSpPr>
              <a:spLocks/>
            </p:cNvSpPr>
            <p:nvPr/>
          </p:nvSpPr>
          <p:spPr bwMode="auto">
            <a:xfrm>
              <a:off x="2986460" y="1751736"/>
              <a:ext cx="270241" cy="345975"/>
            </a:xfrm>
            <a:custGeom>
              <a:avLst/>
              <a:gdLst>
                <a:gd name="T0" fmla="*/ 5 w 226"/>
                <a:gd name="T1" fmla="*/ 5 h 285"/>
                <a:gd name="T2" fmla="*/ 4 w 226"/>
                <a:gd name="T3" fmla="*/ 5 h 285"/>
                <a:gd name="T4" fmla="*/ 4 w 226"/>
                <a:gd name="T5" fmla="*/ 5 h 285"/>
                <a:gd name="T6" fmla="*/ 4 w 226"/>
                <a:gd name="T7" fmla="*/ 6 h 285"/>
                <a:gd name="T8" fmla="*/ 2 w 226"/>
                <a:gd name="T9" fmla="*/ 6 h 285"/>
                <a:gd name="T10" fmla="*/ 1 w 226"/>
                <a:gd name="T11" fmla="*/ 5 h 285"/>
                <a:gd name="T12" fmla="*/ 2 w 226"/>
                <a:gd name="T13" fmla="*/ 4 h 285"/>
                <a:gd name="T14" fmla="*/ 4 w 226"/>
                <a:gd name="T15" fmla="*/ 4 h 285"/>
                <a:gd name="T16" fmla="*/ 4 w 226"/>
                <a:gd name="T17" fmla="*/ 3 h 285"/>
                <a:gd name="T18" fmla="*/ 3 w 226"/>
                <a:gd name="T19" fmla="*/ 3 h 285"/>
                <a:gd name="T20" fmla="*/ 2 w 226"/>
                <a:gd name="T21" fmla="*/ 2 h 285"/>
                <a:gd name="T22" fmla="*/ 3 w 226"/>
                <a:gd name="T23" fmla="*/ 1 h 285"/>
                <a:gd name="T24" fmla="*/ 3 w 226"/>
                <a:gd name="T25" fmla="*/ 1 h 285"/>
                <a:gd name="T26" fmla="*/ 3 w 226"/>
                <a:gd name="T27" fmla="*/ 1 h 285"/>
                <a:gd name="T28" fmla="*/ 4 w 226"/>
                <a:gd name="T29" fmla="*/ 2 h 285"/>
                <a:gd name="T30" fmla="*/ 4 w 226"/>
                <a:gd name="T31" fmla="*/ 1 h 285"/>
                <a:gd name="T32" fmla="*/ 4 w 226"/>
                <a:gd name="T33" fmla="*/ 1 h 285"/>
                <a:gd name="T34" fmla="*/ 4 w 226"/>
                <a:gd name="T35" fmla="*/ 0 h 285"/>
                <a:gd name="T36" fmla="*/ 4 w 226"/>
                <a:gd name="T37" fmla="*/ 0 h 285"/>
                <a:gd name="T38" fmla="*/ 3 w 226"/>
                <a:gd name="T39" fmla="*/ 0 h 285"/>
                <a:gd name="T40" fmla="*/ 3 w 226"/>
                <a:gd name="T41" fmla="*/ 0 h 285"/>
                <a:gd name="T42" fmla="*/ 3 w 226"/>
                <a:gd name="T43" fmla="*/ 0 h 285"/>
                <a:gd name="T44" fmla="*/ 3 w 226"/>
                <a:gd name="T45" fmla="*/ 0 h 285"/>
                <a:gd name="T46" fmla="*/ 3 w 226"/>
                <a:gd name="T47" fmla="*/ 0 h 285"/>
                <a:gd name="T48" fmla="*/ 1 w 226"/>
                <a:gd name="T49" fmla="*/ 2 h 285"/>
                <a:gd name="T50" fmla="*/ 1 w 226"/>
                <a:gd name="T51" fmla="*/ 3 h 285"/>
                <a:gd name="T52" fmla="*/ 0 w 226"/>
                <a:gd name="T53" fmla="*/ 5 h 285"/>
                <a:gd name="T54" fmla="*/ 2 w 226"/>
                <a:gd name="T55" fmla="*/ 6 h 285"/>
                <a:gd name="T56" fmla="*/ 2 w 226"/>
                <a:gd name="T57" fmla="*/ 6 h 285"/>
                <a:gd name="T58" fmla="*/ 2 w 226"/>
                <a:gd name="T59" fmla="*/ 6 h 285"/>
                <a:gd name="T60" fmla="*/ 4 w 226"/>
                <a:gd name="T61" fmla="*/ 6 h 285"/>
                <a:gd name="T62" fmla="*/ 4 w 226"/>
                <a:gd name="T63" fmla="*/ 7 h 285"/>
                <a:gd name="T64" fmla="*/ 4 w 226"/>
                <a:gd name="T65" fmla="*/ 7 h 285"/>
                <a:gd name="T66" fmla="*/ 5 w 226"/>
                <a:gd name="T67" fmla="*/ 7 h 285"/>
                <a:gd name="T68" fmla="*/ 5 w 226"/>
                <a:gd name="T69" fmla="*/ 6 h 285"/>
                <a:gd name="T70" fmla="*/ 5 w 226"/>
                <a:gd name="T71" fmla="*/ 5 h 2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6"/>
                <a:gd name="T109" fmla="*/ 0 h 285"/>
                <a:gd name="T110" fmla="*/ 226 w 226"/>
                <a:gd name="T111" fmla="*/ 285 h 2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6" h="285">
                  <a:moveTo>
                    <a:pt x="200" y="219"/>
                  </a:moveTo>
                  <a:cubicBezTo>
                    <a:pt x="198" y="217"/>
                    <a:pt x="196" y="216"/>
                    <a:pt x="194" y="216"/>
                  </a:cubicBezTo>
                  <a:cubicBezTo>
                    <a:pt x="190" y="216"/>
                    <a:pt x="187" y="219"/>
                    <a:pt x="187" y="223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73" y="231"/>
                    <a:pt x="73" y="231"/>
                    <a:pt x="73" y="231"/>
                  </a:cubicBezTo>
                  <a:cubicBezTo>
                    <a:pt x="54" y="231"/>
                    <a:pt x="38" y="216"/>
                    <a:pt x="38" y="196"/>
                  </a:cubicBezTo>
                  <a:cubicBezTo>
                    <a:pt x="38" y="177"/>
                    <a:pt x="54" y="161"/>
                    <a:pt x="73" y="161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157" y="123"/>
                    <a:pt x="157" y="123"/>
                    <a:pt x="157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04" y="123"/>
                    <a:pt x="88" y="108"/>
                    <a:pt x="88" y="88"/>
                  </a:cubicBezTo>
                  <a:cubicBezTo>
                    <a:pt x="88" y="69"/>
                    <a:pt x="104" y="53"/>
                    <a:pt x="123" y="53"/>
                  </a:cubicBezTo>
                  <a:cubicBezTo>
                    <a:pt x="150" y="53"/>
                    <a:pt x="150" y="53"/>
                    <a:pt x="150" y="53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6"/>
                    <a:pt x="153" y="69"/>
                    <a:pt x="157" y="69"/>
                  </a:cubicBezTo>
                  <a:cubicBezTo>
                    <a:pt x="159" y="69"/>
                    <a:pt x="161" y="68"/>
                    <a:pt x="163" y="66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61" y="1"/>
                    <a:pt x="159" y="0"/>
                    <a:pt x="157" y="0"/>
                  </a:cubicBezTo>
                  <a:cubicBezTo>
                    <a:pt x="153" y="0"/>
                    <a:pt x="150" y="3"/>
                    <a:pt x="150" y="7"/>
                  </a:cubicBezTo>
                  <a:cubicBezTo>
                    <a:pt x="150" y="7"/>
                    <a:pt x="150" y="12"/>
                    <a:pt x="150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83" y="15"/>
                    <a:pt x="50" y="48"/>
                    <a:pt x="50" y="88"/>
                  </a:cubicBezTo>
                  <a:cubicBezTo>
                    <a:pt x="50" y="101"/>
                    <a:pt x="53" y="114"/>
                    <a:pt x="60" y="125"/>
                  </a:cubicBezTo>
                  <a:cubicBezTo>
                    <a:pt x="26" y="131"/>
                    <a:pt x="0" y="161"/>
                    <a:pt x="0" y="196"/>
                  </a:cubicBezTo>
                  <a:cubicBezTo>
                    <a:pt x="0" y="237"/>
                    <a:pt x="33" y="269"/>
                    <a:pt x="73" y="269"/>
                  </a:cubicBezTo>
                  <a:cubicBezTo>
                    <a:pt x="74" y="269"/>
                    <a:pt x="74" y="269"/>
                    <a:pt x="74" y="269"/>
                  </a:cubicBezTo>
                  <a:cubicBezTo>
                    <a:pt x="76" y="269"/>
                    <a:pt x="76" y="269"/>
                    <a:pt x="76" y="269"/>
                  </a:cubicBezTo>
                  <a:cubicBezTo>
                    <a:pt x="76" y="269"/>
                    <a:pt x="181" y="269"/>
                    <a:pt x="187" y="269"/>
                  </a:cubicBezTo>
                  <a:cubicBezTo>
                    <a:pt x="187" y="273"/>
                    <a:pt x="187" y="278"/>
                    <a:pt x="187" y="278"/>
                  </a:cubicBezTo>
                  <a:cubicBezTo>
                    <a:pt x="187" y="282"/>
                    <a:pt x="190" y="285"/>
                    <a:pt x="194" y="285"/>
                  </a:cubicBezTo>
                  <a:cubicBezTo>
                    <a:pt x="196" y="285"/>
                    <a:pt x="198" y="284"/>
                    <a:pt x="200" y="282"/>
                  </a:cubicBezTo>
                  <a:cubicBezTo>
                    <a:pt x="226" y="250"/>
                    <a:pt x="226" y="250"/>
                    <a:pt x="226" y="250"/>
                  </a:cubicBezTo>
                  <a:lnTo>
                    <a:pt x="200" y="2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646940" y="2244943"/>
              <a:ext cx="1286885" cy="638914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646940" y="2917502"/>
              <a:ext cx="1286885" cy="504774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911905" y="2348500"/>
              <a:ext cx="431800" cy="431800"/>
              <a:chOff x="6267303" y="2218005"/>
              <a:chExt cx="431800" cy="431800"/>
            </a:xfrm>
          </p:grpSpPr>
          <p:sp>
            <p:nvSpPr>
              <p:cNvPr id="38" name="Freeform 106"/>
              <p:cNvSpPr>
                <a:spLocks/>
              </p:cNvSpPr>
              <p:nvPr/>
            </p:nvSpPr>
            <p:spPr bwMode="auto">
              <a:xfrm>
                <a:off x="6272137" y="2222857"/>
                <a:ext cx="420522" cy="423714"/>
              </a:xfrm>
              <a:custGeom>
                <a:avLst/>
                <a:gdLst>
                  <a:gd name="T0" fmla="*/ 261 w 554"/>
                  <a:gd name="T1" fmla="*/ 232 h 554"/>
                  <a:gd name="T2" fmla="*/ 232 w 554"/>
                  <a:gd name="T3" fmla="*/ 262 h 554"/>
                  <a:gd name="T4" fmla="*/ 30 w 554"/>
                  <a:gd name="T5" fmla="*/ 262 h 554"/>
                  <a:gd name="T6" fmla="*/ 0 w 554"/>
                  <a:gd name="T7" fmla="*/ 232 h 554"/>
                  <a:gd name="T8" fmla="*/ 0 w 554"/>
                  <a:gd name="T9" fmla="*/ 29 h 554"/>
                  <a:gd name="T10" fmla="*/ 30 w 554"/>
                  <a:gd name="T11" fmla="*/ 0 h 554"/>
                  <a:gd name="T12" fmla="*/ 232 w 554"/>
                  <a:gd name="T13" fmla="*/ 0 h 554"/>
                  <a:gd name="T14" fmla="*/ 261 w 554"/>
                  <a:gd name="T15" fmla="*/ 29 h 554"/>
                  <a:gd name="T16" fmla="*/ 261 w 554"/>
                  <a:gd name="T17" fmla="*/ 232 h 5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54"/>
                  <a:gd name="T28" fmla="*/ 0 h 554"/>
                  <a:gd name="T29" fmla="*/ 554 w 554"/>
                  <a:gd name="T30" fmla="*/ 554 h 55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54" h="554">
                    <a:moveTo>
                      <a:pt x="554" y="491"/>
                    </a:moveTo>
                    <a:cubicBezTo>
                      <a:pt x="554" y="526"/>
                      <a:pt x="526" y="554"/>
                      <a:pt x="492" y="554"/>
                    </a:cubicBezTo>
                    <a:cubicBezTo>
                      <a:pt x="63" y="554"/>
                      <a:pt x="63" y="554"/>
                      <a:pt x="63" y="554"/>
                    </a:cubicBezTo>
                    <a:cubicBezTo>
                      <a:pt x="28" y="554"/>
                      <a:pt x="0" y="526"/>
                      <a:pt x="0" y="49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526" y="0"/>
                      <a:pt x="554" y="28"/>
                      <a:pt x="554" y="62"/>
                    </a:cubicBezTo>
                    <a:lnTo>
                      <a:pt x="554" y="49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07"/>
              <p:cNvSpPr>
                <a:spLocks noEditPoints="1"/>
              </p:cNvSpPr>
              <p:nvPr/>
            </p:nvSpPr>
            <p:spPr bwMode="auto">
              <a:xfrm>
                <a:off x="6267303" y="2218005"/>
                <a:ext cx="431800" cy="431800"/>
              </a:xfrm>
              <a:custGeom>
                <a:avLst/>
                <a:gdLst>
                  <a:gd name="T0" fmla="*/ 33 w 567"/>
                  <a:gd name="T1" fmla="*/ 267 h 567"/>
                  <a:gd name="T2" fmla="*/ 0 w 567"/>
                  <a:gd name="T3" fmla="*/ 235 h 567"/>
                  <a:gd name="T4" fmla="*/ 0 w 567"/>
                  <a:gd name="T5" fmla="*/ 32 h 567"/>
                  <a:gd name="T6" fmla="*/ 33 w 567"/>
                  <a:gd name="T7" fmla="*/ 0 h 567"/>
                  <a:gd name="T8" fmla="*/ 235 w 567"/>
                  <a:gd name="T9" fmla="*/ 0 h 567"/>
                  <a:gd name="T10" fmla="*/ 268 w 567"/>
                  <a:gd name="T11" fmla="*/ 32 h 567"/>
                  <a:gd name="T12" fmla="*/ 268 w 567"/>
                  <a:gd name="T13" fmla="*/ 32 h 567"/>
                  <a:gd name="T14" fmla="*/ 268 w 567"/>
                  <a:gd name="T15" fmla="*/ 235 h 567"/>
                  <a:gd name="T16" fmla="*/ 235 w 567"/>
                  <a:gd name="T17" fmla="*/ 267 h 567"/>
                  <a:gd name="T18" fmla="*/ 33 w 567"/>
                  <a:gd name="T19" fmla="*/ 267 h 567"/>
                  <a:gd name="T20" fmla="*/ 6 w 567"/>
                  <a:gd name="T21" fmla="*/ 32 h 567"/>
                  <a:gd name="T22" fmla="*/ 6 w 567"/>
                  <a:gd name="T23" fmla="*/ 235 h 567"/>
                  <a:gd name="T24" fmla="*/ 33 w 567"/>
                  <a:gd name="T25" fmla="*/ 261 h 567"/>
                  <a:gd name="T26" fmla="*/ 235 w 567"/>
                  <a:gd name="T27" fmla="*/ 261 h 567"/>
                  <a:gd name="T28" fmla="*/ 262 w 567"/>
                  <a:gd name="T29" fmla="*/ 235 h 567"/>
                  <a:gd name="T30" fmla="*/ 262 w 567"/>
                  <a:gd name="T31" fmla="*/ 33 h 567"/>
                  <a:gd name="T32" fmla="*/ 262 w 567"/>
                  <a:gd name="T33" fmla="*/ 32 h 567"/>
                  <a:gd name="T34" fmla="*/ 235 w 567"/>
                  <a:gd name="T35" fmla="*/ 6 h 567"/>
                  <a:gd name="T36" fmla="*/ 33 w 567"/>
                  <a:gd name="T37" fmla="*/ 6 h 567"/>
                  <a:gd name="T38" fmla="*/ 6 w 567"/>
                  <a:gd name="T39" fmla="*/ 32 h 56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67"/>
                  <a:gd name="T61" fmla="*/ 0 h 567"/>
                  <a:gd name="T62" fmla="*/ 567 w 567"/>
                  <a:gd name="T63" fmla="*/ 567 h 56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67" h="567">
                    <a:moveTo>
                      <a:pt x="69" y="567"/>
                    </a:moveTo>
                    <a:cubicBezTo>
                      <a:pt x="31" y="567"/>
                      <a:pt x="0" y="536"/>
                      <a:pt x="0" y="49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498" y="0"/>
                      <a:pt x="498" y="0"/>
                      <a:pt x="498" y="0"/>
                    </a:cubicBezTo>
                    <a:cubicBezTo>
                      <a:pt x="535" y="0"/>
                      <a:pt x="566" y="30"/>
                      <a:pt x="567" y="68"/>
                    </a:cubicBezTo>
                    <a:cubicBezTo>
                      <a:pt x="567" y="68"/>
                      <a:pt x="567" y="68"/>
                      <a:pt x="567" y="68"/>
                    </a:cubicBezTo>
                    <a:cubicBezTo>
                      <a:pt x="567" y="498"/>
                      <a:pt x="567" y="498"/>
                      <a:pt x="567" y="498"/>
                    </a:cubicBezTo>
                    <a:cubicBezTo>
                      <a:pt x="567" y="536"/>
                      <a:pt x="536" y="567"/>
                      <a:pt x="498" y="567"/>
                    </a:cubicBezTo>
                    <a:lnTo>
                      <a:pt x="69" y="567"/>
                    </a:lnTo>
                    <a:close/>
                    <a:moveTo>
                      <a:pt x="13" y="69"/>
                    </a:moveTo>
                    <a:cubicBezTo>
                      <a:pt x="13" y="498"/>
                      <a:pt x="13" y="498"/>
                      <a:pt x="13" y="498"/>
                    </a:cubicBezTo>
                    <a:cubicBezTo>
                      <a:pt x="13" y="529"/>
                      <a:pt x="38" y="554"/>
                      <a:pt x="69" y="554"/>
                    </a:cubicBezTo>
                    <a:cubicBezTo>
                      <a:pt x="498" y="554"/>
                      <a:pt x="498" y="554"/>
                      <a:pt x="498" y="554"/>
                    </a:cubicBezTo>
                    <a:cubicBezTo>
                      <a:pt x="529" y="554"/>
                      <a:pt x="554" y="529"/>
                      <a:pt x="554" y="498"/>
                    </a:cubicBezTo>
                    <a:cubicBezTo>
                      <a:pt x="554" y="70"/>
                      <a:pt x="554" y="70"/>
                      <a:pt x="554" y="70"/>
                    </a:cubicBezTo>
                    <a:cubicBezTo>
                      <a:pt x="554" y="69"/>
                      <a:pt x="554" y="69"/>
                      <a:pt x="554" y="69"/>
                    </a:cubicBezTo>
                    <a:cubicBezTo>
                      <a:pt x="554" y="38"/>
                      <a:pt x="529" y="13"/>
                      <a:pt x="498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38" y="13"/>
                      <a:pt x="13" y="38"/>
                      <a:pt x="13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08"/>
              <p:cNvSpPr>
                <a:spLocks noEditPoints="1"/>
              </p:cNvSpPr>
              <p:nvPr/>
            </p:nvSpPr>
            <p:spPr bwMode="auto">
              <a:xfrm>
                <a:off x="6315635" y="2265216"/>
                <a:ext cx="346407" cy="329915"/>
              </a:xfrm>
              <a:custGeom>
                <a:avLst/>
                <a:gdLst>
                  <a:gd name="T0" fmla="*/ 201 w 455"/>
                  <a:gd name="T1" fmla="*/ 1 h 432"/>
                  <a:gd name="T2" fmla="*/ 198 w 455"/>
                  <a:gd name="T3" fmla="*/ 0 h 432"/>
                  <a:gd name="T4" fmla="*/ 194 w 455"/>
                  <a:gd name="T5" fmla="*/ 4 h 432"/>
                  <a:gd name="T6" fmla="*/ 194 w 455"/>
                  <a:gd name="T7" fmla="*/ 9 h 432"/>
                  <a:gd name="T8" fmla="*/ 194 w 455"/>
                  <a:gd name="T9" fmla="*/ 9 h 432"/>
                  <a:gd name="T10" fmla="*/ 109 w 455"/>
                  <a:gd name="T11" fmla="*/ 9 h 432"/>
                  <a:gd name="T12" fmla="*/ 108 w 455"/>
                  <a:gd name="T13" fmla="*/ 9 h 432"/>
                  <a:gd name="T14" fmla="*/ 108 w 455"/>
                  <a:gd name="T15" fmla="*/ 9 h 432"/>
                  <a:gd name="T16" fmla="*/ 107 w 455"/>
                  <a:gd name="T17" fmla="*/ 9 h 432"/>
                  <a:gd name="T18" fmla="*/ 14 w 455"/>
                  <a:gd name="T19" fmla="*/ 102 h 432"/>
                  <a:gd name="T20" fmla="*/ 52 w 455"/>
                  <a:gd name="T21" fmla="*/ 177 h 432"/>
                  <a:gd name="T22" fmla="*/ 21 w 455"/>
                  <a:gd name="T23" fmla="*/ 177 h 432"/>
                  <a:gd name="T24" fmla="*/ 21 w 455"/>
                  <a:gd name="T25" fmla="*/ 175 h 432"/>
                  <a:gd name="T26" fmla="*/ 21 w 455"/>
                  <a:gd name="T27" fmla="*/ 171 h 432"/>
                  <a:gd name="T28" fmla="*/ 17 w 455"/>
                  <a:gd name="T29" fmla="*/ 167 h 432"/>
                  <a:gd name="T30" fmla="*/ 14 w 455"/>
                  <a:gd name="T31" fmla="*/ 169 h 432"/>
                  <a:gd name="T32" fmla="*/ 0 w 455"/>
                  <a:gd name="T33" fmla="*/ 186 h 432"/>
                  <a:gd name="T34" fmla="*/ 14 w 455"/>
                  <a:gd name="T35" fmla="*/ 203 h 432"/>
                  <a:gd name="T36" fmla="*/ 17 w 455"/>
                  <a:gd name="T37" fmla="*/ 204 h 432"/>
                  <a:gd name="T38" fmla="*/ 21 w 455"/>
                  <a:gd name="T39" fmla="*/ 200 h 432"/>
                  <a:gd name="T40" fmla="*/ 21 w 455"/>
                  <a:gd name="T41" fmla="*/ 196 h 432"/>
                  <a:gd name="T42" fmla="*/ 21 w 455"/>
                  <a:gd name="T43" fmla="*/ 195 h 432"/>
                  <a:gd name="T44" fmla="*/ 103 w 455"/>
                  <a:gd name="T45" fmla="*/ 195 h 432"/>
                  <a:gd name="T46" fmla="*/ 103 w 455"/>
                  <a:gd name="T47" fmla="*/ 195 h 432"/>
                  <a:gd name="T48" fmla="*/ 104 w 455"/>
                  <a:gd name="T49" fmla="*/ 195 h 432"/>
                  <a:gd name="T50" fmla="*/ 107 w 455"/>
                  <a:gd name="T51" fmla="*/ 195 h 432"/>
                  <a:gd name="T52" fmla="*/ 200 w 455"/>
                  <a:gd name="T53" fmla="*/ 102 h 432"/>
                  <a:gd name="T54" fmla="*/ 163 w 455"/>
                  <a:gd name="T55" fmla="*/ 28 h 432"/>
                  <a:gd name="T56" fmla="*/ 194 w 455"/>
                  <a:gd name="T57" fmla="*/ 28 h 432"/>
                  <a:gd name="T58" fmla="*/ 194 w 455"/>
                  <a:gd name="T59" fmla="*/ 29 h 432"/>
                  <a:gd name="T60" fmla="*/ 194 w 455"/>
                  <a:gd name="T61" fmla="*/ 34 h 432"/>
                  <a:gd name="T62" fmla="*/ 198 w 455"/>
                  <a:gd name="T63" fmla="*/ 37 h 432"/>
                  <a:gd name="T64" fmla="*/ 201 w 455"/>
                  <a:gd name="T65" fmla="*/ 36 h 432"/>
                  <a:gd name="T66" fmla="*/ 215 w 455"/>
                  <a:gd name="T67" fmla="*/ 18 h 432"/>
                  <a:gd name="T68" fmla="*/ 201 w 455"/>
                  <a:gd name="T69" fmla="*/ 1 h 432"/>
                  <a:gd name="T70" fmla="*/ 181 w 455"/>
                  <a:gd name="T71" fmla="*/ 102 h 432"/>
                  <a:gd name="T72" fmla="*/ 107 w 455"/>
                  <a:gd name="T73" fmla="*/ 177 h 432"/>
                  <a:gd name="T74" fmla="*/ 33 w 455"/>
                  <a:gd name="T75" fmla="*/ 102 h 432"/>
                  <a:gd name="T76" fmla="*/ 107 w 455"/>
                  <a:gd name="T77" fmla="*/ 28 h 432"/>
                  <a:gd name="T78" fmla="*/ 181 w 455"/>
                  <a:gd name="T79" fmla="*/ 102 h 43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55"/>
                  <a:gd name="T121" fmla="*/ 0 h 432"/>
                  <a:gd name="T122" fmla="*/ 455 w 455"/>
                  <a:gd name="T123" fmla="*/ 432 h 43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55" h="432">
                    <a:moveTo>
                      <a:pt x="425" y="3"/>
                    </a:moveTo>
                    <a:cubicBezTo>
                      <a:pt x="423" y="1"/>
                      <a:pt x="421" y="0"/>
                      <a:pt x="419" y="0"/>
                    </a:cubicBezTo>
                    <a:cubicBezTo>
                      <a:pt x="414" y="0"/>
                      <a:pt x="411" y="4"/>
                      <a:pt x="411" y="8"/>
                    </a:cubicBezTo>
                    <a:cubicBezTo>
                      <a:pt x="411" y="8"/>
                      <a:pt x="411" y="14"/>
                      <a:pt x="411" y="18"/>
                    </a:cubicBezTo>
                    <a:cubicBezTo>
                      <a:pt x="411" y="19"/>
                      <a:pt x="411" y="19"/>
                      <a:pt x="411" y="19"/>
                    </a:cubicBezTo>
                    <a:cubicBezTo>
                      <a:pt x="230" y="19"/>
                      <a:pt x="230" y="19"/>
                      <a:pt x="230" y="19"/>
                    </a:cubicBezTo>
                    <a:cubicBezTo>
                      <a:pt x="229" y="19"/>
                      <a:pt x="229" y="19"/>
                      <a:pt x="229" y="19"/>
                    </a:cubicBezTo>
                    <a:cubicBezTo>
                      <a:pt x="228" y="19"/>
                      <a:pt x="228" y="19"/>
                      <a:pt x="228" y="19"/>
                    </a:cubicBezTo>
                    <a:cubicBezTo>
                      <a:pt x="228" y="19"/>
                      <a:pt x="227" y="19"/>
                      <a:pt x="227" y="19"/>
                    </a:cubicBezTo>
                    <a:cubicBezTo>
                      <a:pt x="118" y="19"/>
                      <a:pt x="30" y="108"/>
                      <a:pt x="30" y="216"/>
                    </a:cubicBezTo>
                    <a:cubicBezTo>
                      <a:pt x="30" y="281"/>
                      <a:pt x="61" y="338"/>
                      <a:pt x="109" y="374"/>
                    </a:cubicBezTo>
                    <a:cubicBezTo>
                      <a:pt x="44" y="374"/>
                      <a:pt x="44" y="374"/>
                      <a:pt x="44" y="374"/>
                    </a:cubicBezTo>
                    <a:cubicBezTo>
                      <a:pt x="44" y="371"/>
                      <a:pt x="44" y="371"/>
                      <a:pt x="44" y="371"/>
                    </a:cubicBezTo>
                    <a:cubicBezTo>
                      <a:pt x="44" y="362"/>
                      <a:pt x="44" y="362"/>
                      <a:pt x="44" y="362"/>
                    </a:cubicBezTo>
                    <a:cubicBezTo>
                      <a:pt x="44" y="357"/>
                      <a:pt x="41" y="354"/>
                      <a:pt x="36" y="354"/>
                    </a:cubicBezTo>
                    <a:cubicBezTo>
                      <a:pt x="34" y="354"/>
                      <a:pt x="32" y="355"/>
                      <a:pt x="30" y="357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30" y="429"/>
                      <a:pt x="30" y="429"/>
                      <a:pt x="30" y="429"/>
                    </a:cubicBezTo>
                    <a:cubicBezTo>
                      <a:pt x="31" y="431"/>
                      <a:pt x="34" y="432"/>
                      <a:pt x="36" y="432"/>
                    </a:cubicBezTo>
                    <a:cubicBezTo>
                      <a:pt x="41" y="432"/>
                      <a:pt x="44" y="429"/>
                      <a:pt x="44" y="424"/>
                    </a:cubicBezTo>
                    <a:cubicBezTo>
                      <a:pt x="44" y="424"/>
                      <a:pt x="44" y="419"/>
                      <a:pt x="44" y="415"/>
                    </a:cubicBezTo>
                    <a:cubicBezTo>
                      <a:pt x="44" y="413"/>
                      <a:pt x="44" y="413"/>
                      <a:pt x="44" y="413"/>
                    </a:cubicBezTo>
                    <a:cubicBezTo>
                      <a:pt x="217" y="413"/>
                      <a:pt x="217" y="413"/>
                      <a:pt x="217" y="413"/>
                    </a:cubicBezTo>
                    <a:cubicBezTo>
                      <a:pt x="219" y="413"/>
                      <a:pt x="219" y="413"/>
                      <a:pt x="219" y="413"/>
                    </a:cubicBezTo>
                    <a:cubicBezTo>
                      <a:pt x="220" y="413"/>
                      <a:pt x="220" y="413"/>
                      <a:pt x="220" y="413"/>
                    </a:cubicBezTo>
                    <a:cubicBezTo>
                      <a:pt x="222" y="413"/>
                      <a:pt x="224" y="413"/>
                      <a:pt x="227" y="413"/>
                    </a:cubicBezTo>
                    <a:cubicBezTo>
                      <a:pt x="335" y="413"/>
                      <a:pt x="423" y="325"/>
                      <a:pt x="423" y="216"/>
                    </a:cubicBezTo>
                    <a:cubicBezTo>
                      <a:pt x="423" y="152"/>
                      <a:pt x="392" y="94"/>
                      <a:pt x="344" y="59"/>
                    </a:cubicBezTo>
                    <a:cubicBezTo>
                      <a:pt x="411" y="59"/>
                      <a:pt x="411" y="59"/>
                      <a:pt x="411" y="59"/>
                    </a:cubicBezTo>
                    <a:cubicBezTo>
                      <a:pt x="411" y="61"/>
                      <a:pt x="411" y="61"/>
                      <a:pt x="411" y="61"/>
                    </a:cubicBezTo>
                    <a:cubicBezTo>
                      <a:pt x="411" y="71"/>
                      <a:pt x="411" y="71"/>
                      <a:pt x="411" y="71"/>
                    </a:cubicBezTo>
                    <a:cubicBezTo>
                      <a:pt x="411" y="75"/>
                      <a:pt x="414" y="79"/>
                      <a:pt x="419" y="79"/>
                    </a:cubicBezTo>
                    <a:cubicBezTo>
                      <a:pt x="421" y="79"/>
                      <a:pt x="423" y="78"/>
                      <a:pt x="425" y="76"/>
                    </a:cubicBezTo>
                    <a:cubicBezTo>
                      <a:pt x="455" y="39"/>
                      <a:pt x="455" y="39"/>
                      <a:pt x="455" y="39"/>
                    </a:cubicBezTo>
                    <a:lnTo>
                      <a:pt x="425" y="3"/>
                    </a:lnTo>
                    <a:close/>
                    <a:moveTo>
                      <a:pt x="384" y="216"/>
                    </a:moveTo>
                    <a:cubicBezTo>
                      <a:pt x="384" y="303"/>
                      <a:pt x="314" y="374"/>
                      <a:pt x="227" y="374"/>
                    </a:cubicBezTo>
                    <a:cubicBezTo>
                      <a:pt x="139" y="374"/>
                      <a:pt x="69" y="303"/>
                      <a:pt x="69" y="216"/>
                    </a:cubicBezTo>
                    <a:cubicBezTo>
                      <a:pt x="69" y="129"/>
                      <a:pt x="139" y="59"/>
                      <a:pt x="227" y="59"/>
                    </a:cubicBezTo>
                    <a:cubicBezTo>
                      <a:pt x="314" y="59"/>
                      <a:pt x="384" y="129"/>
                      <a:pt x="384" y="2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" name="Group 109"/>
            <p:cNvGrpSpPr>
              <a:grpSpLocks/>
            </p:cNvGrpSpPr>
            <p:nvPr/>
          </p:nvGrpSpPr>
          <p:grpSpPr bwMode="auto">
            <a:xfrm>
              <a:off x="2838031" y="3013308"/>
              <a:ext cx="428625" cy="363537"/>
              <a:chOff x="5599" y="4325"/>
              <a:chExt cx="270" cy="229"/>
            </a:xfrm>
          </p:grpSpPr>
          <p:sp>
            <p:nvSpPr>
              <p:cNvPr id="33" name="Freeform 110"/>
              <p:cNvSpPr>
                <a:spLocks/>
              </p:cNvSpPr>
              <p:nvPr/>
            </p:nvSpPr>
            <p:spPr bwMode="auto">
              <a:xfrm>
                <a:off x="5839" y="4539"/>
                <a:ext cx="2" cy="0"/>
              </a:xfrm>
              <a:custGeom>
                <a:avLst/>
                <a:gdLst>
                  <a:gd name="T0" fmla="*/ 2 w 4"/>
                  <a:gd name="T1" fmla="*/ 0 w 4"/>
                  <a:gd name="T2" fmla="*/ 2 w 4"/>
                  <a:gd name="T3" fmla="*/ 0 60000 65536"/>
                  <a:gd name="T4" fmla="*/ 0 60000 65536"/>
                  <a:gd name="T5" fmla="*/ 0 60000 65536"/>
                  <a:gd name="T6" fmla="*/ 0 w 4"/>
                  <a:gd name="T7" fmla="*/ 4 w 4"/>
                </a:gdLst>
                <a:ahLst/>
                <a:cxnLst>
                  <a:cxn ang="T3">
                    <a:pos x="T0" y="0"/>
                  </a:cxn>
                  <a:cxn ang="T4">
                    <a:pos x="T1" y="0"/>
                  </a:cxn>
                  <a:cxn ang="T5">
                    <a:pos x="T2" y="0"/>
                  </a:cxn>
                </a:cxnLst>
                <a:rect l="T6" t="0" r="T7" b="0"/>
                <a:pathLst>
                  <a:path w="4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1"/>
              <p:cNvSpPr>
                <a:spLocks/>
              </p:cNvSpPr>
              <p:nvPr/>
            </p:nvSpPr>
            <p:spPr bwMode="auto">
              <a:xfrm>
                <a:off x="5602" y="4328"/>
                <a:ext cx="263" cy="223"/>
              </a:xfrm>
              <a:custGeom>
                <a:avLst/>
                <a:gdLst>
                  <a:gd name="T0" fmla="*/ 260 w 557"/>
                  <a:gd name="T1" fmla="*/ 195 h 473"/>
                  <a:gd name="T2" fmla="*/ 260 w 557"/>
                  <a:gd name="T3" fmla="*/ 195 h 473"/>
                  <a:gd name="T4" fmla="*/ 149 w 557"/>
                  <a:gd name="T5" fmla="*/ 10 h 473"/>
                  <a:gd name="T6" fmla="*/ 148 w 557"/>
                  <a:gd name="T7" fmla="*/ 8 h 473"/>
                  <a:gd name="T8" fmla="*/ 132 w 557"/>
                  <a:gd name="T9" fmla="*/ 0 h 473"/>
                  <a:gd name="T10" fmla="*/ 129 w 557"/>
                  <a:gd name="T11" fmla="*/ 0 h 473"/>
                  <a:gd name="T12" fmla="*/ 127 w 557"/>
                  <a:gd name="T13" fmla="*/ 0 h 473"/>
                  <a:gd name="T14" fmla="*/ 115 w 557"/>
                  <a:gd name="T15" fmla="*/ 9 h 473"/>
                  <a:gd name="T16" fmla="*/ 114 w 557"/>
                  <a:gd name="T17" fmla="*/ 10 h 473"/>
                  <a:gd name="T18" fmla="*/ 113 w 557"/>
                  <a:gd name="T19" fmla="*/ 12 h 473"/>
                  <a:gd name="T20" fmla="*/ 3 w 557"/>
                  <a:gd name="T21" fmla="*/ 195 h 473"/>
                  <a:gd name="T22" fmla="*/ 3 w 557"/>
                  <a:gd name="T23" fmla="*/ 195 h 473"/>
                  <a:gd name="T24" fmla="*/ 0 w 557"/>
                  <a:gd name="T25" fmla="*/ 205 h 473"/>
                  <a:gd name="T26" fmla="*/ 18 w 557"/>
                  <a:gd name="T27" fmla="*/ 223 h 473"/>
                  <a:gd name="T28" fmla="*/ 245 w 557"/>
                  <a:gd name="T29" fmla="*/ 223 h 473"/>
                  <a:gd name="T30" fmla="*/ 248 w 557"/>
                  <a:gd name="T31" fmla="*/ 223 h 473"/>
                  <a:gd name="T32" fmla="*/ 250 w 557"/>
                  <a:gd name="T33" fmla="*/ 222 h 473"/>
                  <a:gd name="T34" fmla="*/ 263 w 557"/>
                  <a:gd name="T35" fmla="*/ 205 h 473"/>
                  <a:gd name="T36" fmla="*/ 260 w 557"/>
                  <a:gd name="T37" fmla="*/ 195 h 4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7"/>
                  <a:gd name="T58" fmla="*/ 0 h 473"/>
                  <a:gd name="T59" fmla="*/ 557 w 557"/>
                  <a:gd name="T60" fmla="*/ 473 h 4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7" h="473">
                    <a:moveTo>
                      <a:pt x="551" y="414"/>
                    </a:moveTo>
                    <a:cubicBezTo>
                      <a:pt x="551" y="414"/>
                      <a:pt x="551" y="414"/>
                      <a:pt x="551" y="414"/>
                    </a:cubicBezTo>
                    <a:cubicBezTo>
                      <a:pt x="316" y="22"/>
                      <a:pt x="316" y="22"/>
                      <a:pt x="316" y="22"/>
                    </a:cubicBezTo>
                    <a:cubicBezTo>
                      <a:pt x="313" y="18"/>
                      <a:pt x="313" y="18"/>
                      <a:pt x="313" y="18"/>
                    </a:cubicBezTo>
                    <a:cubicBezTo>
                      <a:pt x="306" y="7"/>
                      <a:pt x="293" y="0"/>
                      <a:pt x="279" y="0"/>
                    </a:cubicBezTo>
                    <a:cubicBezTo>
                      <a:pt x="277" y="0"/>
                      <a:pt x="275" y="0"/>
                      <a:pt x="274" y="0"/>
                    </a:cubicBezTo>
                    <a:cubicBezTo>
                      <a:pt x="273" y="0"/>
                      <a:pt x="271" y="0"/>
                      <a:pt x="270" y="1"/>
                    </a:cubicBezTo>
                    <a:cubicBezTo>
                      <a:pt x="259" y="4"/>
                      <a:pt x="249" y="10"/>
                      <a:pt x="243" y="19"/>
                    </a:cubicBezTo>
                    <a:cubicBezTo>
                      <a:pt x="241" y="22"/>
                      <a:pt x="241" y="22"/>
                      <a:pt x="241" y="22"/>
                    </a:cubicBezTo>
                    <a:cubicBezTo>
                      <a:pt x="240" y="25"/>
                      <a:pt x="240" y="25"/>
                      <a:pt x="240" y="25"/>
                    </a:cubicBezTo>
                    <a:cubicBezTo>
                      <a:pt x="6" y="414"/>
                      <a:pt x="6" y="414"/>
                      <a:pt x="6" y="414"/>
                    </a:cubicBezTo>
                    <a:cubicBezTo>
                      <a:pt x="6" y="414"/>
                      <a:pt x="6" y="414"/>
                      <a:pt x="6" y="414"/>
                    </a:cubicBezTo>
                    <a:cubicBezTo>
                      <a:pt x="3" y="420"/>
                      <a:pt x="0" y="427"/>
                      <a:pt x="0" y="434"/>
                    </a:cubicBezTo>
                    <a:cubicBezTo>
                      <a:pt x="0" y="455"/>
                      <a:pt x="18" y="473"/>
                      <a:pt x="39" y="473"/>
                    </a:cubicBezTo>
                    <a:cubicBezTo>
                      <a:pt x="518" y="473"/>
                      <a:pt x="518" y="473"/>
                      <a:pt x="518" y="473"/>
                    </a:cubicBezTo>
                    <a:cubicBezTo>
                      <a:pt x="521" y="473"/>
                      <a:pt x="523" y="472"/>
                      <a:pt x="526" y="472"/>
                    </a:cubicBezTo>
                    <a:cubicBezTo>
                      <a:pt x="530" y="471"/>
                      <a:pt x="530" y="471"/>
                      <a:pt x="530" y="471"/>
                    </a:cubicBezTo>
                    <a:cubicBezTo>
                      <a:pt x="545" y="466"/>
                      <a:pt x="557" y="451"/>
                      <a:pt x="557" y="434"/>
                    </a:cubicBezTo>
                    <a:cubicBezTo>
                      <a:pt x="557" y="427"/>
                      <a:pt x="555" y="420"/>
                      <a:pt x="551" y="414"/>
                    </a:cubicBezTo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12"/>
              <p:cNvSpPr>
                <a:spLocks noEditPoints="1"/>
              </p:cNvSpPr>
              <p:nvPr/>
            </p:nvSpPr>
            <p:spPr bwMode="auto">
              <a:xfrm>
                <a:off x="5599" y="4325"/>
                <a:ext cx="270" cy="229"/>
              </a:xfrm>
              <a:custGeom>
                <a:avLst/>
                <a:gdLst>
                  <a:gd name="T0" fmla="*/ 21 w 570"/>
                  <a:gd name="T1" fmla="*/ 229 h 486"/>
                  <a:gd name="T2" fmla="*/ 0 w 570"/>
                  <a:gd name="T3" fmla="*/ 208 h 486"/>
                  <a:gd name="T4" fmla="*/ 1 w 570"/>
                  <a:gd name="T5" fmla="*/ 199 h 486"/>
                  <a:gd name="T6" fmla="*/ 1 w 570"/>
                  <a:gd name="T7" fmla="*/ 199 h 486"/>
                  <a:gd name="T8" fmla="*/ 114 w 570"/>
                  <a:gd name="T9" fmla="*/ 13 h 486"/>
                  <a:gd name="T10" fmla="*/ 114 w 570"/>
                  <a:gd name="T11" fmla="*/ 12 h 486"/>
                  <a:gd name="T12" fmla="*/ 115 w 570"/>
                  <a:gd name="T13" fmla="*/ 10 h 486"/>
                  <a:gd name="T14" fmla="*/ 116 w 570"/>
                  <a:gd name="T15" fmla="*/ 10 h 486"/>
                  <a:gd name="T16" fmla="*/ 130 w 570"/>
                  <a:gd name="T17" fmla="*/ 0 h 486"/>
                  <a:gd name="T18" fmla="*/ 132 w 570"/>
                  <a:gd name="T19" fmla="*/ 0 h 486"/>
                  <a:gd name="T20" fmla="*/ 135 w 570"/>
                  <a:gd name="T21" fmla="*/ 0 h 486"/>
                  <a:gd name="T22" fmla="*/ 154 w 570"/>
                  <a:gd name="T23" fmla="*/ 10 h 486"/>
                  <a:gd name="T24" fmla="*/ 155 w 570"/>
                  <a:gd name="T25" fmla="*/ 12 h 486"/>
                  <a:gd name="T26" fmla="*/ 268 w 570"/>
                  <a:gd name="T27" fmla="*/ 199 h 486"/>
                  <a:gd name="T28" fmla="*/ 268 w 570"/>
                  <a:gd name="T29" fmla="*/ 199 h 486"/>
                  <a:gd name="T30" fmla="*/ 270 w 570"/>
                  <a:gd name="T31" fmla="*/ 208 h 486"/>
                  <a:gd name="T32" fmla="*/ 255 w 570"/>
                  <a:gd name="T33" fmla="*/ 228 h 486"/>
                  <a:gd name="T34" fmla="*/ 255 w 570"/>
                  <a:gd name="T35" fmla="*/ 228 h 486"/>
                  <a:gd name="T36" fmla="*/ 254 w 570"/>
                  <a:gd name="T37" fmla="*/ 229 h 486"/>
                  <a:gd name="T38" fmla="*/ 252 w 570"/>
                  <a:gd name="T39" fmla="*/ 229 h 486"/>
                  <a:gd name="T40" fmla="*/ 248 w 570"/>
                  <a:gd name="T41" fmla="*/ 229 h 486"/>
                  <a:gd name="T42" fmla="*/ 21 w 570"/>
                  <a:gd name="T43" fmla="*/ 229 h 486"/>
                  <a:gd name="T44" fmla="*/ 120 w 570"/>
                  <a:gd name="T45" fmla="*/ 16 h 486"/>
                  <a:gd name="T46" fmla="*/ 119 w 570"/>
                  <a:gd name="T47" fmla="*/ 16 h 486"/>
                  <a:gd name="T48" fmla="*/ 10 w 570"/>
                  <a:gd name="T49" fmla="*/ 197 h 486"/>
                  <a:gd name="T50" fmla="*/ 10 w 570"/>
                  <a:gd name="T51" fmla="*/ 197 h 486"/>
                  <a:gd name="T52" fmla="*/ 9 w 570"/>
                  <a:gd name="T53" fmla="*/ 200 h 486"/>
                  <a:gd name="T54" fmla="*/ 6 w 570"/>
                  <a:gd name="T55" fmla="*/ 208 h 486"/>
                  <a:gd name="T56" fmla="*/ 21 w 570"/>
                  <a:gd name="T57" fmla="*/ 223 h 486"/>
                  <a:gd name="T58" fmla="*/ 248 w 570"/>
                  <a:gd name="T59" fmla="*/ 223 h 486"/>
                  <a:gd name="T60" fmla="*/ 251 w 570"/>
                  <a:gd name="T61" fmla="*/ 222 h 486"/>
                  <a:gd name="T62" fmla="*/ 253 w 570"/>
                  <a:gd name="T63" fmla="*/ 222 h 486"/>
                  <a:gd name="T64" fmla="*/ 263 w 570"/>
                  <a:gd name="T65" fmla="*/ 208 h 486"/>
                  <a:gd name="T66" fmla="*/ 261 w 570"/>
                  <a:gd name="T67" fmla="*/ 200 h 486"/>
                  <a:gd name="T68" fmla="*/ 264 w 570"/>
                  <a:gd name="T69" fmla="*/ 198 h 486"/>
                  <a:gd name="T70" fmla="*/ 261 w 570"/>
                  <a:gd name="T71" fmla="*/ 200 h 486"/>
                  <a:gd name="T72" fmla="*/ 150 w 570"/>
                  <a:gd name="T73" fmla="*/ 16 h 486"/>
                  <a:gd name="T74" fmla="*/ 148 w 570"/>
                  <a:gd name="T75" fmla="*/ 14 h 486"/>
                  <a:gd name="T76" fmla="*/ 135 w 570"/>
                  <a:gd name="T77" fmla="*/ 7 h 486"/>
                  <a:gd name="T78" fmla="*/ 133 w 570"/>
                  <a:gd name="T79" fmla="*/ 7 h 486"/>
                  <a:gd name="T80" fmla="*/ 132 w 570"/>
                  <a:gd name="T81" fmla="*/ 7 h 486"/>
                  <a:gd name="T82" fmla="*/ 121 w 570"/>
                  <a:gd name="T83" fmla="*/ 14 h 486"/>
                  <a:gd name="T84" fmla="*/ 120 w 570"/>
                  <a:gd name="T85" fmla="*/ 16 h 48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70"/>
                  <a:gd name="T130" fmla="*/ 0 h 486"/>
                  <a:gd name="T131" fmla="*/ 570 w 570"/>
                  <a:gd name="T132" fmla="*/ 486 h 48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70" h="486">
                    <a:moveTo>
                      <a:pt x="45" y="486"/>
                    </a:moveTo>
                    <a:cubicBezTo>
                      <a:pt x="20" y="486"/>
                      <a:pt x="0" y="466"/>
                      <a:pt x="0" y="441"/>
                    </a:cubicBezTo>
                    <a:cubicBezTo>
                      <a:pt x="0" y="435"/>
                      <a:pt x="1" y="429"/>
                      <a:pt x="3" y="423"/>
                    </a:cubicBezTo>
                    <a:cubicBezTo>
                      <a:pt x="3" y="423"/>
                      <a:pt x="3" y="423"/>
                      <a:pt x="3" y="423"/>
                    </a:cubicBezTo>
                    <a:cubicBezTo>
                      <a:pt x="240" y="28"/>
                      <a:pt x="240" y="28"/>
                      <a:pt x="240" y="28"/>
                    </a:cubicBezTo>
                    <a:cubicBezTo>
                      <a:pt x="241" y="26"/>
                      <a:pt x="241" y="26"/>
                      <a:pt x="241" y="26"/>
                    </a:cubicBezTo>
                    <a:cubicBezTo>
                      <a:pt x="243" y="22"/>
                      <a:pt x="243" y="22"/>
                      <a:pt x="243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51" y="12"/>
                      <a:pt x="261" y="4"/>
                      <a:pt x="274" y="1"/>
                    </a:cubicBezTo>
                    <a:cubicBezTo>
                      <a:pt x="276" y="1"/>
                      <a:pt x="278" y="0"/>
                      <a:pt x="279" y="0"/>
                    </a:cubicBezTo>
                    <a:cubicBezTo>
                      <a:pt x="281" y="0"/>
                      <a:pt x="283" y="0"/>
                      <a:pt x="285" y="0"/>
                    </a:cubicBezTo>
                    <a:cubicBezTo>
                      <a:pt x="301" y="0"/>
                      <a:pt x="316" y="8"/>
                      <a:pt x="325" y="21"/>
                    </a:cubicBezTo>
                    <a:cubicBezTo>
                      <a:pt x="328" y="26"/>
                      <a:pt x="328" y="26"/>
                      <a:pt x="328" y="26"/>
                    </a:cubicBezTo>
                    <a:cubicBezTo>
                      <a:pt x="566" y="423"/>
                      <a:pt x="566" y="423"/>
                      <a:pt x="566" y="423"/>
                    </a:cubicBezTo>
                    <a:cubicBezTo>
                      <a:pt x="566" y="423"/>
                      <a:pt x="566" y="423"/>
                      <a:pt x="566" y="423"/>
                    </a:cubicBezTo>
                    <a:cubicBezTo>
                      <a:pt x="568" y="429"/>
                      <a:pt x="570" y="435"/>
                      <a:pt x="570" y="441"/>
                    </a:cubicBezTo>
                    <a:cubicBezTo>
                      <a:pt x="570" y="461"/>
                      <a:pt x="556" y="479"/>
                      <a:pt x="538" y="484"/>
                    </a:cubicBezTo>
                    <a:cubicBezTo>
                      <a:pt x="538" y="484"/>
                      <a:pt x="538" y="484"/>
                      <a:pt x="538" y="484"/>
                    </a:cubicBezTo>
                    <a:cubicBezTo>
                      <a:pt x="537" y="485"/>
                      <a:pt x="537" y="485"/>
                      <a:pt x="537" y="485"/>
                    </a:cubicBezTo>
                    <a:cubicBezTo>
                      <a:pt x="533" y="486"/>
                      <a:pt x="533" y="486"/>
                      <a:pt x="533" y="486"/>
                    </a:cubicBezTo>
                    <a:cubicBezTo>
                      <a:pt x="530" y="486"/>
                      <a:pt x="527" y="486"/>
                      <a:pt x="524" y="486"/>
                    </a:cubicBezTo>
                    <a:lnTo>
                      <a:pt x="45" y="486"/>
                    </a:lnTo>
                    <a:close/>
                    <a:moveTo>
                      <a:pt x="253" y="33"/>
                    </a:moveTo>
                    <a:cubicBezTo>
                      <a:pt x="252" y="35"/>
                      <a:pt x="252" y="35"/>
                      <a:pt x="252" y="35"/>
                    </a:cubicBezTo>
                    <a:cubicBezTo>
                      <a:pt x="21" y="419"/>
                      <a:pt x="21" y="419"/>
                      <a:pt x="21" y="419"/>
                    </a:cubicBezTo>
                    <a:cubicBezTo>
                      <a:pt x="21" y="419"/>
                      <a:pt x="21" y="419"/>
                      <a:pt x="21" y="419"/>
                    </a:cubicBezTo>
                    <a:cubicBezTo>
                      <a:pt x="18" y="425"/>
                      <a:pt x="18" y="425"/>
                      <a:pt x="18" y="425"/>
                    </a:cubicBezTo>
                    <a:cubicBezTo>
                      <a:pt x="15" y="429"/>
                      <a:pt x="13" y="435"/>
                      <a:pt x="13" y="441"/>
                    </a:cubicBezTo>
                    <a:cubicBezTo>
                      <a:pt x="13" y="459"/>
                      <a:pt x="27" y="473"/>
                      <a:pt x="45" y="473"/>
                    </a:cubicBezTo>
                    <a:cubicBezTo>
                      <a:pt x="524" y="473"/>
                      <a:pt x="524" y="473"/>
                      <a:pt x="524" y="473"/>
                    </a:cubicBezTo>
                    <a:cubicBezTo>
                      <a:pt x="526" y="473"/>
                      <a:pt x="528" y="473"/>
                      <a:pt x="530" y="472"/>
                    </a:cubicBezTo>
                    <a:cubicBezTo>
                      <a:pt x="534" y="471"/>
                      <a:pt x="534" y="471"/>
                      <a:pt x="534" y="471"/>
                    </a:cubicBezTo>
                    <a:cubicBezTo>
                      <a:pt x="547" y="467"/>
                      <a:pt x="556" y="455"/>
                      <a:pt x="556" y="441"/>
                    </a:cubicBezTo>
                    <a:cubicBezTo>
                      <a:pt x="556" y="435"/>
                      <a:pt x="554" y="429"/>
                      <a:pt x="551" y="425"/>
                    </a:cubicBezTo>
                    <a:cubicBezTo>
                      <a:pt x="557" y="421"/>
                      <a:pt x="557" y="421"/>
                      <a:pt x="557" y="421"/>
                    </a:cubicBezTo>
                    <a:cubicBezTo>
                      <a:pt x="551" y="424"/>
                      <a:pt x="551" y="424"/>
                      <a:pt x="551" y="424"/>
                    </a:cubicBezTo>
                    <a:cubicBezTo>
                      <a:pt x="316" y="33"/>
                      <a:pt x="316" y="33"/>
                      <a:pt x="316" y="33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07" y="20"/>
                      <a:pt x="297" y="14"/>
                      <a:pt x="285" y="14"/>
                    </a:cubicBezTo>
                    <a:cubicBezTo>
                      <a:pt x="283" y="14"/>
                      <a:pt x="282" y="14"/>
                      <a:pt x="281" y="14"/>
                    </a:cubicBezTo>
                    <a:cubicBezTo>
                      <a:pt x="280" y="14"/>
                      <a:pt x="278" y="14"/>
                      <a:pt x="278" y="14"/>
                    </a:cubicBezTo>
                    <a:cubicBezTo>
                      <a:pt x="268" y="17"/>
                      <a:pt x="260" y="22"/>
                      <a:pt x="255" y="30"/>
                    </a:cubicBezTo>
                    <a:lnTo>
                      <a:pt x="253" y="33"/>
                    </a:lnTo>
                    <a:close/>
                  </a:path>
                </a:pathLst>
              </a:custGeom>
              <a:solidFill>
                <a:srgbClr val="FFA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3"/>
              <p:cNvSpPr>
                <a:spLocks/>
              </p:cNvSpPr>
              <p:nvPr/>
            </p:nvSpPr>
            <p:spPr bwMode="auto">
              <a:xfrm>
                <a:off x="5638" y="4459"/>
                <a:ext cx="191" cy="78"/>
              </a:xfrm>
              <a:custGeom>
                <a:avLst/>
                <a:gdLst>
                  <a:gd name="T0" fmla="*/ 183 w 405"/>
                  <a:gd name="T1" fmla="*/ 62 h 165"/>
                  <a:gd name="T2" fmla="*/ 123 w 405"/>
                  <a:gd name="T3" fmla="*/ 62 h 165"/>
                  <a:gd name="T4" fmla="*/ 106 w 405"/>
                  <a:gd name="T5" fmla="*/ 37 h 165"/>
                  <a:gd name="T6" fmla="*/ 123 w 405"/>
                  <a:gd name="T7" fmla="*/ 14 h 165"/>
                  <a:gd name="T8" fmla="*/ 121 w 405"/>
                  <a:gd name="T9" fmla="*/ 3 h 165"/>
                  <a:gd name="T10" fmla="*/ 109 w 405"/>
                  <a:gd name="T11" fmla="*/ 4 h 165"/>
                  <a:gd name="T12" fmla="*/ 109 w 405"/>
                  <a:gd name="T13" fmla="*/ 4 h 165"/>
                  <a:gd name="T14" fmla="*/ 96 w 405"/>
                  <a:gd name="T15" fmla="*/ 24 h 165"/>
                  <a:gd name="T16" fmla="*/ 82 w 405"/>
                  <a:gd name="T17" fmla="*/ 4 h 165"/>
                  <a:gd name="T18" fmla="*/ 70 w 405"/>
                  <a:gd name="T19" fmla="*/ 3 h 165"/>
                  <a:gd name="T20" fmla="*/ 68 w 405"/>
                  <a:gd name="T21" fmla="*/ 14 h 165"/>
                  <a:gd name="T22" fmla="*/ 85 w 405"/>
                  <a:gd name="T23" fmla="*/ 37 h 165"/>
                  <a:gd name="T24" fmla="*/ 68 w 405"/>
                  <a:gd name="T25" fmla="*/ 62 h 165"/>
                  <a:gd name="T26" fmla="*/ 8 w 405"/>
                  <a:gd name="T27" fmla="*/ 62 h 165"/>
                  <a:gd name="T28" fmla="*/ 0 w 405"/>
                  <a:gd name="T29" fmla="*/ 70 h 165"/>
                  <a:gd name="T30" fmla="*/ 8 w 405"/>
                  <a:gd name="T31" fmla="*/ 78 h 165"/>
                  <a:gd name="T32" fmla="*/ 72 w 405"/>
                  <a:gd name="T33" fmla="*/ 78 h 165"/>
                  <a:gd name="T34" fmla="*/ 78 w 405"/>
                  <a:gd name="T35" fmla="*/ 75 h 165"/>
                  <a:gd name="T36" fmla="*/ 96 w 405"/>
                  <a:gd name="T37" fmla="*/ 52 h 165"/>
                  <a:gd name="T38" fmla="*/ 113 w 405"/>
                  <a:gd name="T39" fmla="*/ 75 h 165"/>
                  <a:gd name="T40" fmla="*/ 119 w 405"/>
                  <a:gd name="T41" fmla="*/ 78 h 165"/>
                  <a:gd name="T42" fmla="*/ 183 w 405"/>
                  <a:gd name="T43" fmla="*/ 78 h 165"/>
                  <a:gd name="T44" fmla="*/ 191 w 405"/>
                  <a:gd name="T45" fmla="*/ 70 h 165"/>
                  <a:gd name="T46" fmla="*/ 183 w 405"/>
                  <a:gd name="T47" fmla="*/ 62 h 1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05"/>
                  <a:gd name="T73" fmla="*/ 0 h 165"/>
                  <a:gd name="T74" fmla="*/ 405 w 405"/>
                  <a:gd name="T75" fmla="*/ 165 h 16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05" h="165">
                    <a:moveTo>
                      <a:pt x="387" y="131"/>
                    </a:moveTo>
                    <a:cubicBezTo>
                      <a:pt x="261" y="131"/>
                      <a:pt x="261" y="131"/>
                      <a:pt x="261" y="131"/>
                    </a:cubicBezTo>
                    <a:cubicBezTo>
                      <a:pt x="224" y="79"/>
                      <a:pt x="224" y="79"/>
                      <a:pt x="224" y="79"/>
                    </a:cubicBezTo>
                    <a:cubicBezTo>
                      <a:pt x="260" y="30"/>
                      <a:pt x="260" y="30"/>
                      <a:pt x="260" y="30"/>
                    </a:cubicBezTo>
                    <a:cubicBezTo>
                      <a:pt x="266" y="22"/>
                      <a:pt x="264" y="11"/>
                      <a:pt x="256" y="6"/>
                    </a:cubicBezTo>
                    <a:cubicBezTo>
                      <a:pt x="249" y="0"/>
                      <a:pt x="238" y="2"/>
                      <a:pt x="232" y="9"/>
                    </a:cubicBezTo>
                    <a:cubicBezTo>
                      <a:pt x="232" y="9"/>
                      <a:pt x="232" y="9"/>
                      <a:pt x="232" y="9"/>
                    </a:cubicBezTo>
                    <a:cubicBezTo>
                      <a:pt x="203" y="50"/>
                      <a:pt x="203" y="50"/>
                      <a:pt x="203" y="50"/>
                    </a:cubicBezTo>
                    <a:cubicBezTo>
                      <a:pt x="173" y="9"/>
                      <a:pt x="173" y="9"/>
                      <a:pt x="173" y="9"/>
                    </a:cubicBezTo>
                    <a:cubicBezTo>
                      <a:pt x="167" y="2"/>
                      <a:pt x="157" y="0"/>
                      <a:pt x="149" y="6"/>
                    </a:cubicBezTo>
                    <a:cubicBezTo>
                      <a:pt x="141" y="11"/>
                      <a:pt x="140" y="22"/>
                      <a:pt x="145" y="30"/>
                    </a:cubicBezTo>
                    <a:cubicBezTo>
                      <a:pt x="181" y="79"/>
                      <a:pt x="181" y="79"/>
                      <a:pt x="181" y="79"/>
                    </a:cubicBezTo>
                    <a:cubicBezTo>
                      <a:pt x="144" y="131"/>
                      <a:pt x="144" y="131"/>
                      <a:pt x="144" y="131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8" y="131"/>
                      <a:pt x="0" y="139"/>
                      <a:pt x="0" y="148"/>
                    </a:cubicBezTo>
                    <a:cubicBezTo>
                      <a:pt x="0" y="158"/>
                      <a:pt x="8" y="165"/>
                      <a:pt x="18" y="165"/>
                    </a:cubicBezTo>
                    <a:cubicBezTo>
                      <a:pt x="152" y="165"/>
                      <a:pt x="152" y="165"/>
                      <a:pt x="152" y="165"/>
                    </a:cubicBezTo>
                    <a:cubicBezTo>
                      <a:pt x="158" y="165"/>
                      <a:pt x="163" y="163"/>
                      <a:pt x="166" y="158"/>
                    </a:cubicBezTo>
                    <a:cubicBezTo>
                      <a:pt x="203" y="109"/>
                      <a:pt x="203" y="109"/>
                      <a:pt x="203" y="109"/>
                    </a:cubicBezTo>
                    <a:cubicBezTo>
                      <a:pt x="239" y="158"/>
                      <a:pt x="239" y="158"/>
                      <a:pt x="239" y="158"/>
                    </a:cubicBezTo>
                    <a:cubicBezTo>
                      <a:pt x="242" y="163"/>
                      <a:pt x="247" y="165"/>
                      <a:pt x="253" y="165"/>
                    </a:cubicBezTo>
                    <a:cubicBezTo>
                      <a:pt x="387" y="165"/>
                      <a:pt x="387" y="165"/>
                      <a:pt x="387" y="165"/>
                    </a:cubicBezTo>
                    <a:cubicBezTo>
                      <a:pt x="397" y="165"/>
                      <a:pt x="405" y="158"/>
                      <a:pt x="405" y="148"/>
                    </a:cubicBezTo>
                    <a:cubicBezTo>
                      <a:pt x="405" y="139"/>
                      <a:pt x="397" y="131"/>
                      <a:pt x="387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428940" y="1671028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IMS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93199" y="2387072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GW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37261" y="3038291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MME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363" y="3515237"/>
              <a:ext cx="598882" cy="415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1858755" y="904708"/>
            <a:ext cx="86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Today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435" y="1250265"/>
            <a:ext cx="3571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Separate Network appliance for each Function</a:t>
            </a:r>
          </a:p>
        </p:txBody>
      </p:sp>
      <p:sp>
        <p:nvSpPr>
          <p:cNvPr id="57" name="Content Placeholder 10"/>
          <p:cNvSpPr txBox="1">
            <a:spLocks/>
          </p:cNvSpPr>
          <p:nvPr/>
        </p:nvSpPr>
        <p:spPr bwMode="gray">
          <a:xfrm>
            <a:off x="295836" y="5076110"/>
            <a:ext cx="4424082" cy="1400890"/>
          </a:xfrm>
          <a:prstGeom prst="rect">
            <a:avLst/>
          </a:prstGeom>
        </p:spPr>
        <p:txBody>
          <a:bodyPr/>
          <a:lstStyle>
            <a:lvl1pPr marL="228600" indent="-16827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B8024"/>
              </a:buClr>
              <a:buSzPct val="85000"/>
              <a:buFont typeface="Wingdings" pitchFamily="2" charset="2"/>
              <a:buChar char="§"/>
              <a:tabLst/>
              <a:defRPr sz="16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4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B8024"/>
              </a:buClr>
              <a:buSzPct val="85000"/>
              <a:buFont typeface="Wingdings" pitchFamily="2" charset="2"/>
              <a:buChar char="§"/>
              <a:defRPr sz="12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0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Dedicated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or Proprietary Hardware 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for each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Unused computing capability =&gt; Less agility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Separate Management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Difficult to introduce new services rapidly =&gt; Less Agility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Higher Power Consumption, Real-estate =&gt; High Capex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152511" y="904708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Future</a:t>
            </a:r>
          </a:p>
        </p:txBody>
      </p:sp>
      <p:sp>
        <p:nvSpPr>
          <p:cNvPr id="106" name="Content Placeholder 10"/>
          <p:cNvSpPr txBox="1">
            <a:spLocks/>
          </p:cNvSpPr>
          <p:nvPr/>
        </p:nvSpPr>
        <p:spPr bwMode="gray">
          <a:xfrm>
            <a:off x="4620059" y="4589560"/>
            <a:ext cx="4424082" cy="1887440"/>
          </a:xfrm>
          <a:prstGeom prst="rect">
            <a:avLst/>
          </a:prstGeom>
        </p:spPr>
        <p:txBody>
          <a:bodyPr/>
          <a:lstStyle>
            <a:lvl1pPr marL="228600" indent="-16827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B8024"/>
              </a:buClr>
              <a:buSzPct val="85000"/>
              <a:buFont typeface="Wingdings" pitchFamily="2" charset="2"/>
              <a:buChar char="§"/>
              <a:tabLst/>
              <a:defRPr sz="16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4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B8024"/>
              </a:buClr>
              <a:buSzPct val="85000"/>
              <a:buFont typeface="Wingdings" pitchFamily="2" charset="2"/>
              <a:buChar char="§"/>
              <a:defRPr sz="12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0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Network Functions hosted on Commodity Hardware through Virtualization</a:t>
            </a: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Scalable, Elastic and efficient usage of resources</a:t>
            </a: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Possibility of unified management and orchestration of services</a:t>
            </a: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Easy to introduce new functions =&gt;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Cost 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Promotes Open Innovation (is it so?)</a:t>
            </a: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781300" y="1223179"/>
            <a:ext cx="437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Each Function Virtualized and Hosted on Commodity HW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38139" y="1561169"/>
            <a:ext cx="3762935" cy="3051074"/>
            <a:chOff x="4838139" y="1561169"/>
            <a:chExt cx="3762935" cy="3051074"/>
          </a:xfrm>
        </p:grpSpPr>
        <p:sp>
          <p:nvSpPr>
            <p:cNvPr id="4" name="Rounded Rectangle 3"/>
            <p:cNvSpPr/>
            <p:nvPr/>
          </p:nvSpPr>
          <p:spPr>
            <a:xfrm>
              <a:off x="4838139" y="1561169"/>
              <a:ext cx="3762935" cy="305107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307" y="1652588"/>
              <a:ext cx="468640" cy="46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5053" y="1667386"/>
              <a:ext cx="527617" cy="254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078" y="2309515"/>
              <a:ext cx="508593" cy="50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3237" y="3064487"/>
              <a:ext cx="407664" cy="496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8379" y="4027632"/>
              <a:ext cx="509473" cy="39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551" y="3788973"/>
              <a:ext cx="509473" cy="39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7610" y="4142299"/>
              <a:ext cx="509473" cy="39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5319"/>
            <p:cNvSpPr>
              <a:spLocks/>
            </p:cNvSpPr>
            <p:nvPr/>
          </p:nvSpPr>
          <p:spPr bwMode="auto">
            <a:xfrm>
              <a:off x="7304471" y="1679514"/>
              <a:ext cx="667954" cy="556123"/>
            </a:xfrm>
            <a:custGeom>
              <a:avLst/>
              <a:gdLst>
                <a:gd name="T0" fmla="*/ 13 w 555"/>
                <a:gd name="T1" fmla="*/ 9 h 460"/>
                <a:gd name="T2" fmla="*/ 13 w 555"/>
                <a:gd name="T3" fmla="*/ 9 h 460"/>
                <a:gd name="T4" fmla="*/ 8 w 555"/>
                <a:gd name="T5" fmla="*/ 0 h 460"/>
                <a:gd name="T6" fmla="*/ 8 w 555"/>
                <a:gd name="T7" fmla="*/ 0 h 460"/>
                <a:gd name="T8" fmla="*/ 7 w 555"/>
                <a:gd name="T9" fmla="*/ 0 h 460"/>
                <a:gd name="T10" fmla="*/ 7 w 555"/>
                <a:gd name="T11" fmla="*/ 0 h 460"/>
                <a:gd name="T12" fmla="*/ 6 w 555"/>
                <a:gd name="T13" fmla="*/ 0 h 460"/>
                <a:gd name="T14" fmla="*/ 6 w 555"/>
                <a:gd name="T15" fmla="*/ 0 h 460"/>
                <a:gd name="T16" fmla="*/ 6 w 555"/>
                <a:gd name="T17" fmla="*/ 0 h 460"/>
                <a:gd name="T18" fmla="*/ 6 w 555"/>
                <a:gd name="T19" fmla="*/ 0 h 460"/>
                <a:gd name="T20" fmla="*/ 0 w 555"/>
                <a:gd name="T21" fmla="*/ 9 h 460"/>
                <a:gd name="T22" fmla="*/ 0 w 555"/>
                <a:gd name="T23" fmla="*/ 9 h 460"/>
                <a:gd name="T24" fmla="*/ 0 w 555"/>
                <a:gd name="T25" fmla="*/ 10 h 460"/>
                <a:gd name="T26" fmla="*/ 1 w 555"/>
                <a:gd name="T27" fmla="*/ 11 h 460"/>
                <a:gd name="T28" fmla="*/ 12 w 555"/>
                <a:gd name="T29" fmla="*/ 11 h 460"/>
                <a:gd name="T30" fmla="*/ 12 w 555"/>
                <a:gd name="T31" fmla="*/ 11 h 460"/>
                <a:gd name="T32" fmla="*/ 12 w 555"/>
                <a:gd name="T33" fmla="*/ 11 h 460"/>
                <a:gd name="T34" fmla="*/ 13 w 555"/>
                <a:gd name="T35" fmla="*/ 10 h 460"/>
                <a:gd name="T36" fmla="*/ 13 w 555"/>
                <a:gd name="T37" fmla="*/ 9 h 4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55"/>
                <a:gd name="T58" fmla="*/ 0 h 460"/>
                <a:gd name="T59" fmla="*/ 555 w 555"/>
                <a:gd name="T60" fmla="*/ 460 h 46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55" h="460">
                  <a:moveTo>
                    <a:pt x="550" y="403"/>
                  </a:moveTo>
                  <a:cubicBezTo>
                    <a:pt x="550" y="403"/>
                    <a:pt x="550" y="403"/>
                    <a:pt x="550" y="403"/>
                  </a:cubicBezTo>
                  <a:cubicBezTo>
                    <a:pt x="315" y="22"/>
                    <a:pt x="315" y="22"/>
                    <a:pt x="315" y="22"/>
                  </a:cubicBezTo>
                  <a:cubicBezTo>
                    <a:pt x="312" y="18"/>
                    <a:pt x="312" y="18"/>
                    <a:pt x="312" y="18"/>
                  </a:cubicBezTo>
                  <a:cubicBezTo>
                    <a:pt x="305" y="7"/>
                    <a:pt x="292" y="0"/>
                    <a:pt x="278" y="0"/>
                  </a:cubicBezTo>
                  <a:cubicBezTo>
                    <a:pt x="276" y="0"/>
                    <a:pt x="275" y="0"/>
                    <a:pt x="273" y="0"/>
                  </a:cubicBezTo>
                  <a:cubicBezTo>
                    <a:pt x="272" y="0"/>
                    <a:pt x="270" y="1"/>
                    <a:pt x="269" y="1"/>
                  </a:cubicBezTo>
                  <a:cubicBezTo>
                    <a:pt x="258" y="4"/>
                    <a:pt x="248" y="10"/>
                    <a:pt x="242" y="19"/>
                  </a:cubicBezTo>
                  <a:cubicBezTo>
                    <a:pt x="240" y="22"/>
                    <a:pt x="240" y="22"/>
                    <a:pt x="240" y="22"/>
                  </a:cubicBezTo>
                  <a:cubicBezTo>
                    <a:pt x="239" y="24"/>
                    <a:pt x="239" y="24"/>
                    <a:pt x="239" y="24"/>
                  </a:cubicBezTo>
                  <a:cubicBezTo>
                    <a:pt x="6" y="403"/>
                    <a:pt x="6" y="403"/>
                    <a:pt x="6" y="403"/>
                  </a:cubicBezTo>
                  <a:cubicBezTo>
                    <a:pt x="6" y="403"/>
                    <a:pt x="6" y="403"/>
                    <a:pt x="6" y="403"/>
                  </a:cubicBezTo>
                  <a:cubicBezTo>
                    <a:pt x="2" y="408"/>
                    <a:pt x="0" y="415"/>
                    <a:pt x="0" y="422"/>
                  </a:cubicBezTo>
                  <a:cubicBezTo>
                    <a:pt x="0" y="443"/>
                    <a:pt x="17" y="460"/>
                    <a:pt x="38" y="460"/>
                  </a:cubicBezTo>
                  <a:cubicBezTo>
                    <a:pt x="517" y="460"/>
                    <a:pt x="517" y="460"/>
                    <a:pt x="517" y="460"/>
                  </a:cubicBezTo>
                  <a:cubicBezTo>
                    <a:pt x="519" y="460"/>
                    <a:pt x="522" y="459"/>
                    <a:pt x="524" y="459"/>
                  </a:cubicBezTo>
                  <a:cubicBezTo>
                    <a:pt x="528" y="458"/>
                    <a:pt x="528" y="458"/>
                    <a:pt x="528" y="458"/>
                  </a:cubicBezTo>
                  <a:cubicBezTo>
                    <a:pt x="544" y="453"/>
                    <a:pt x="555" y="439"/>
                    <a:pt x="555" y="422"/>
                  </a:cubicBezTo>
                  <a:cubicBezTo>
                    <a:pt x="555" y="415"/>
                    <a:pt x="553" y="408"/>
                    <a:pt x="550" y="403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9" name="Freeform 5321"/>
            <p:cNvSpPr>
              <a:spLocks/>
            </p:cNvSpPr>
            <p:nvPr/>
          </p:nvSpPr>
          <p:spPr bwMode="auto">
            <a:xfrm>
              <a:off x="7679305" y="1759721"/>
              <a:ext cx="270241" cy="345975"/>
            </a:xfrm>
            <a:custGeom>
              <a:avLst/>
              <a:gdLst>
                <a:gd name="T0" fmla="*/ 5 w 226"/>
                <a:gd name="T1" fmla="*/ 5 h 285"/>
                <a:gd name="T2" fmla="*/ 4 w 226"/>
                <a:gd name="T3" fmla="*/ 5 h 285"/>
                <a:gd name="T4" fmla="*/ 4 w 226"/>
                <a:gd name="T5" fmla="*/ 5 h 285"/>
                <a:gd name="T6" fmla="*/ 4 w 226"/>
                <a:gd name="T7" fmla="*/ 6 h 285"/>
                <a:gd name="T8" fmla="*/ 2 w 226"/>
                <a:gd name="T9" fmla="*/ 6 h 285"/>
                <a:gd name="T10" fmla="*/ 1 w 226"/>
                <a:gd name="T11" fmla="*/ 5 h 285"/>
                <a:gd name="T12" fmla="*/ 2 w 226"/>
                <a:gd name="T13" fmla="*/ 4 h 285"/>
                <a:gd name="T14" fmla="*/ 4 w 226"/>
                <a:gd name="T15" fmla="*/ 4 h 285"/>
                <a:gd name="T16" fmla="*/ 4 w 226"/>
                <a:gd name="T17" fmla="*/ 3 h 285"/>
                <a:gd name="T18" fmla="*/ 3 w 226"/>
                <a:gd name="T19" fmla="*/ 3 h 285"/>
                <a:gd name="T20" fmla="*/ 2 w 226"/>
                <a:gd name="T21" fmla="*/ 2 h 285"/>
                <a:gd name="T22" fmla="*/ 3 w 226"/>
                <a:gd name="T23" fmla="*/ 1 h 285"/>
                <a:gd name="T24" fmla="*/ 3 w 226"/>
                <a:gd name="T25" fmla="*/ 1 h 285"/>
                <a:gd name="T26" fmla="*/ 3 w 226"/>
                <a:gd name="T27" fmla="*/ 1 h 285"/>
                <a:gd name="T28" fmla="*/ 4 w 226"/>
                <a:gd name="T29" fmla="*/ 2 h 285"/>
                <a:gd name="T30" fmla="*/ 4 w 226"/>
                <a:gd name="T31" fmla="*/ 1 h 285"/>
                <a:gd name="T32" fmla="*/ 4 w 226"/>
                <a:gd name="T33" fmla="*/ 1 h 285"/>
                <a:gd name="T34" fmla="*/ 4 w 226"/>
                <a:gd name="T35" fmla="*/ 0 h 285"/>
                <a:gd name="T36" fmla="*/ 4 w 226"/>
                <a:gd name="T37" fmla="*/ 0 h 285"/>
                <a:gd name="T38" fmla="*/ 3 w 226"/>
                <a:gd name="T39" fmla="*/ 0 h 285"/>
                <a:gd name="T40" fmla="*/ 3 w 226"/>
                <a:gd name="T41" fmla="*/ 0 h 285"/>
                <a:gd name="T42" fmla="*/ 3 w 226"/>
                <a:gd name="T43" fmla="*/ 0 h 285"/>
                <a:gd name="T44" fmla="*/ 3 w 226"/>
                <a:gd name="T45" fmla="*/ 0 h 285"/>
                <a:gd name="T46" fmla="*/ 3 w 226"/>
                <a:gd name="T47" fmla="*/ 0 h 285"/>
                <a:gd name="T48" fmla="*/ 1 w 226"/>
                <a:gd name="T49" fmla="*/ 2 h 285"/>
                <a:gd name="T50" fmla="*/ 1 w 226"/>
                <a:gd name="T51" fmla="*/ 3 h 285"/>
                <a:gd name="T52" fmla="*/ 0 w 226"/>
                <a:gd name="T53" fmla="*/ 5 h 285"/>
                <a:gd name="T54" fmla="*/ 2 w 226"/>
                <a:gd name="T55" fmla="*/ 6 h 285"/>
                <a:gd name="T56" fmla="*/ 2 w 226"/>
                <a:gd name="T57" fmla="*/ 6 h 285"/>
                <a:gd name="T58" fmla="*/ 2 w 226"/>
                <a:gd name="T59" fmla="*/ 6 h 285"/>
                <a:gd name="T60" fmla="*/ 4 w 226"/>
                <a:gd name="T61" fmla="*/ 6 h 285"/>
                <a:gd name="T62" fmla="*/ 4 w 226"/>
                <a:gd name="T63" fmla="*/ 7 h 285"/>
                <a:gd name="T64" fmla="*/ 4 w 226"/>
                <a:gd name="T65" fmla="*/ 7 h 285"/>
                <a:gd name="T66" fmla="*/ 5 w 226"/>
                <a:gd name="T67" fmla="*/ 7 h 285"/>
                <a:gd name="T68" fmla="*/ 5 w 226"/>
                <a:gd name="T69" fmla="*/ 6 h 285"/>
                <a:gd name="T70" fmla="*/ 5 w 226"/>
                <a:gd name="T71" fmla="*/ 5 h 2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6"/>
                <a:gd name="T109" fmla="*/ 0 h 285"/>
                <a:gd name="T110" fmla="*/ 226 w 226"/>
                <a:gd name="T111" fmla="*/ 285 h 2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6" h="285">
                  <a:moveTo>
                    <a:pt x="200" y="219"/>
                  </a:moveTo>
                  <a:cubicBezTo>
                    <a:pt x="198" y="217"/>
                    <a:pt x="196" y="216"/>
                    <a:pt x="194" y="216"/>
                  </a:cubicBezTo>
                  <a:cubicBezTo>
                    <a:pt x="190" y="216"/>
                    <a:pt x="187" y="219"/>
                    <a:pt x="187" y="223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73" y="231"/>
                    <a:pt x="73" y="231"/>
                    <a:pt x="73" y="231"/>
                  </a:cubicBezTo>
                  <a:cubicBezTo>
                    <a:pt x="54" y="231"/>
                    <a:pt x="38" y="216"/>
                    <a:pt x="38" y="196"/>
                  </a:cubicBezTo>
                  <a:cubicBezTo>
                    <a:pt x="38" y="177"/>
                    <a:pt x="54" y="161"/>
                    <a:pt x="73" y="161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157" y="123"/>
                    <a:pt x="157" y="123"/>
                    <a:pt x="157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04" y="123"/>
                    <a:pt x="88" y="108"/>
                    <a:pt x="88" y="88"/>
                  </a:cubicBezTo>
                  <a:cubicBezTo>
                    <a:pt x="88" y="69"/>
                    <a:pt x="104" y="53"/>
                    <a:pt x="123" y="53"/>
                  </a:cubicBezTo>
                  <a:cubicBezTo>
                    <a:pt x="150" y="53"/>
                    <a:pt x="150" y="53"/>
                    <a:pt x="150" y="53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6"/>
                    <a:pt x="153" y="69"/>
                    <a:pt x="157" y="69"/>
                  </a:cubicBezTo>
                  <a:cubicBezTo>
                    <a:pt x="159" y="69"/>
                    <a:pt x="161" y="68"/>
                    <a:pt x="163" y="66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61" y="1"/>
                    <a:pt x="159" y="0"/>
                    <a:pt x="157" y="0"/>
                  </a:cubicBezTo>
                  <a:cubicBezTo>
                    <a:pt x="153" y="0"/>
                    <a:pt x="150" y="3"/>
                    <a:pt x="150" y="7"/>
                  </a:cubicBezTo>
                  <a:cubicBezTo>
                    <a:pt x="150" y="7"/>
                    <a:pt x="150" y="12"/>
                    <a:pt x="150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83" y="15"/>
                    <a:pt x="50" y="48"/>
                    <a:pt x="50" y="88"/>
                  </a:cubicBezTo>
                  <a:cubicBezTo>
                    <a:pt x="50" y="101"/>
                    <a:pt x="53" y="114"/>
                    <a:pt x="60" y="125"/>
                  </a:cubicBezTo>
                  <a:cubicBezTo>
                    <a:pt x="26" y="131"/>
                    <a:pt x="0" y="161"/>
                    <a:pt x="0" y="196"/>
                  </a:cubicBezTo>
                  <a:cubicBezTo>
                    <a:pt x="0" y="237"/>
                    <a:pt x="33" y="269"/>
                    <a:pt x="73" y="269"/>
                  </a:cubicBezTo>
                  <a:cubicBezTo>
                    <a:pt x="74" y="269"/>
                    <a:pt x="74" y="269"/>
                    <a:pt x="74" y="269"/>
                  </a:cubicBezTo>
                  <a:cubicBezTo>
                    <a:pt x="76" y="269"/>
                    <a:pt x="76" y="269"/>
                    <a:pt x="76" y="269"/>
                  </a:cubicBezTo>
                  <a:cubicBezTo>
                    <a:pt x="76" y="269"/>
                    <a:pt x="181" y="269"/>
                    <a:pt x="187" y="269"/>
                  </a:cubicBezTo>
                  <a:cubicBezTo>
                    <a:pt x="187" y="273"/>
                    <a:pt x="187" y="278"/>
                    <a:pt x="187" y="278"/>
                  </a:cubicBezTo>
                  <a:cubicBezTo>
                    <a:pt x="187" y="282"/>
                    <a:pt x="190" y="285"/>
                    <a:pt x="194" y="285"/>
                  </a:cubicBezTo>
                  <a:cubicBezTo>
                    <a:pt x="196" y="285"/>
                    <a:pt x="198" y="284"/>
                    <a:pt x="200" y="282"/>
                  </a:cubicBezTo>
                  <a:cubicBezTo>
                    <a:pt x="226" y="250"/>
                    <a:pt x="226" y="250"/>
                    <a:pt x="226" y="250"/>
                  </a:cubicBezTo>
                  <a:lnTo>
                    <a:pt x="200" y="2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7756525" y="2385977"/>
              <a:ext cx="431800" cy="431800"/>
              <a:chOff x="6267303" y="2218005"/>
              <a:chExt cx="431800" cy="431800"/>
            </a:xfrm>
          </p:grpSpPr>
          <p:sp>
            <p:nvSpPr>
              <p:cNvPr id="83" name="Freeform 106"/>
              <p:cNvSpPr>
                <a:spLocks/>
              </p:cNvSpPr>
              <p:nvPr/>
            </p:nvSpPr>
            <p:spPr bwMode="auto">
              <a:xfrm>
                <a:off x="6272137" y="2222857"/>
                <a:ext cx="420522" cy="423714"/>
              </a:xfrm>
              <a:custGeom>
                <a:avLst/>
                <a:gdLst>
                  <a:gd name="T0" fmla="*/ 261 w 554"/>
                  <a:gd name="T1" fmla="*/ 232 h 554"/>
                  <a:gd name="T2" fmla="*/ 232 w 554"/>
                  <a:gd name="T3" fmla="*/ 262 h 554"/>
                  <a:gd name="T4" fmla="*/ 30 w 554"/>
                  <a:gd name="T5" fmla="*/ 262 h 554"/>
                  <a:gd name="T6" fmla="*/ 0 w 554"/>
                  <a:gd name="T7" fmla="*/ 232 h 554"/>
                  <a:gd name="T8" fmla="*/ 0 w 554"/>
                  <a:gd name="T9" fmla="*/ 29 h 554"/>
                  <a:gd name="T10" fmla="*/ 30 w 554"/>
                  <a:gd name="T11" fmla="*/ 0 h 554"/>
                  <a:gd name="T12" fmla="*/ 232 w 554"/>
                  <a:gd name="T13" fmla="*/ 0 h 554"/>
                  <a:gd name="T14" fmla="*/ 261 w 554"/>
                  <a:gd name="T15" fmla="*/ 29 h 554"/>
                  <a:gd name="T16" fmla="*/ 261 w 554"/>
                  <a:gd name="T17" fmla="*/ 232 h 5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54"/>
                  <a:gd name="T28" fmla="*/ 0 h 554"/>
                  <a:gd name="T29" fmla="*/ 554 w 554"/>
                  <a:gd name="T30" fmla="*/ 554 h 55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54" h="554">
                    <a:moveTo>
                      <a:pt x="554" y="491"/>
                    </a:moveTo>
                    <a:cubicBezTo>
                      <a:pt x="554" y="526"/>
                      <a:pt x="526" y="554"/>
                      <a:pt x="492" y="554"/>
                    </a:cubicBezTo>
                    <a:cubicBezTo>
                      <a:pt x="63" y="554"/>
                      <a:pt x="63" y="554"/>
                      <a:pt x="63" y="554"/>
                    </a:cubicBezTo>
                    <a:cubicBezTo>
                      <a:pt x="28" y="554"/>
                      <a:pt x="0" y="526"/>
                      <a:pt x="0" y="49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526" y="0"/>
                      <a:pt x="554" y="28"/>
                      <a:pt x="554" y="62"/>
                    </a:cubicBezTo>
                    <a:lnTo>
                      <a:pt x="554" y="49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07"/>
              <p:cNvSpPr>
                <a:spLocks noEditPoints="1"/>
              </p:cNvSpPr>
              <p:nvPr/>
            </p:nvSpPr>
            <p:spPr bwMode="auto">
              <a:xfrm>
                <a:off x="6267303" y="2218005"/>
                <a:ext cx="431800" cy="431800"/>
              </a:xfrm>
              <a:custGeom>
                <a:avLst/>
                <a:gdLst>
                  <a:gd name="T0" fmla="*/ 33 w 567"/>
                  <a:gd name="T1" fmla="*/ 267 h 567"/>
                  <a:gd name="T2" fmla="*/ 0 w 567"/>
                  <a:gd name="T3" fmla="*/ 235 h 567"/>
                  <a:gd name="T4" fmla="*/ 0 w 567"/>
                  <a:gd name="T5" fmla="*/ 32 h 567"/>
                  <a:gd name="T6" fmla="*/ 33 w 567"/>
                  <a:gd name="T7" fmla="*/ 0 h 567"/>
                  <a:gd name="T8" fmla="*/ 235 w 567"/>
                  <a:gd name="T9" fmla="*/ 0 h 567"/>
                  <a:gd name="T10" fmla="*/ 268 w 567"/>
                  <a:gd name="T11" fmla="*/ 32 h 567"/>
                  <a:gd name="T12" fmla="*/ 268 w 567"/>
                  <a:gd name="T13" fmla="*/ 32 h 567"/>
                  <a:gd name="T14" fmla="*/ 268 w 567"/>
                  <a:gd name="T15" fmla="*/ 235 h 567"/>
                  <a:gd name="T16" fmla="*/ 235 w 567"/>
                  <a:gd name="T17" fmla="*/ 267 h 567"/>
                  <a:gd name="T18" fmla="*/ 33 w 567"/>
                  <a:gd name="T19" fmla="*/ 267 h 567"/>
                  <a:gd name="T20" fmla="*/ 6 w 567"/>
                  <a:gd name="T21" fmla="*/ 32 h 567"/>
                  <a:gd name="T22" fmla="*/ 6 w 567"/>
                  <a:gd name="T23" fmla="*/ 235 h 567"/>
                  <a:gd name="T24" fmla="*/ 33 w 567"/>
                  <a:gd name="T25" fmla="*/ 261 h 567"/>
                  <a:gd name="T26" fmla="*/ 235 w 567"/>
                  <a:gd name="T27" fmla="*/ 261 h 567"/>
                  <a:gd name="T28" fmla="*/ 262 w 567"/>
                  <a:gd name="T29" fmla="*/ 235 h 567"/>
                  <a:gd name="T30" fmla="*/ 262 w 567"/>
                  <a:gd name="T31" fmla="*/ 33 h 567"/>
                  <a:gd name="T32" fmla="*/ 262 w 567"/>
                  <a:gd name="T33" fmla="*/ 32 h 567"/>
                  <a:gd name="T34" fmla="*/ 235 w 567"/>
                  <a:gd name="T35" fmla="*/ 6 h 567"/>
                  <a:gd name="T36" fmla="*/ 33 w 567"/>
                  <a:gd name="T37" fmla="*/ 6 h 567"/>
                  <a:gd name="T38" fmla="*/ 6 w 567"/>
                  <a:gd name="T39" fmla="*/ 32 h 56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67"/>
                  <a:gd name="T61" fmla="*/ 0 h 567"/>
                  <a:gd name="T62" fmla="*/ 567 w 567"/>
                  <a:gd name="T63" fmla="*/ 567 h 56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67" h="567">
                    <a:moveTo>
                      <a:pt x="69" y="567"/>
                    </a:moveTo>
                    <a:cubicBezTo>
                      <a:pt x="31" y="567"/>
                      <a:pt x="0" y="536"/>
                      <a:pt x="0" y="49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498" y="0"/>
                      <a:pt x="498" y="0"/>
                      <a:pt x="498" y="0"/>
                    </a:cubicBezTo>
                    <a:cubicBezTo>
                      <a:pt x="535" y="0"/>
                      <a:pt x="566" y="30"/>
                      <a:pt x="567" y="68"/>
                    </a:cubicBezTo>
                    <a:cubicBezTo>
                      <a:pt x="567" y="68"/>
                      <a:pt x="567" y="68"/>
                      <a:pt x="567" y="68"/>
                    </a:cubicBezTo>
                    <a:cubicBezTo>
                      <a:pt x="567" y="498"/>
                      <a:pt x="567" y="498"/>
                      <a:pt x="567" y="498"/>
                    </a:cubicBezTo>
                    <a:cubicBezTo>
                      <a:pt x="567" y="536"/>
                      <a:pt x="536" y="567"/>
                      <a:pt x="498" y="567"/>
                    </a:cubicBezTo>
                    <a:lnTo>
                      <a:pt x="69" y="567"/>
                    </a:lnTo>
                    <a:close/>
                    <a:moveTo>
                      <a:pt x="13" y="69"/>
                    </a:moveTo>
                    <a:cubicBezTo>
                      <a:pt x="13" y="498"/>
                      <a:pt x="13" y="498"/>
                      <a:pt x="13" y="498"/>
                    </a:cubicBezTo>
                    <a:cubicBezTo>
                      <a:pt x="13" y="529"/>
                      <a:pt x="38" y="554"/>
                      <a:pt x="69" y="554"/>
                    </a:cubicBezTo>
                    <a:cubicBezTo>
                      <a:pt x="498" y="554"/>
                      <a:pt x="498" y="554"/>
                      <a:pt x="498" y="554"/>
                    </a:cubicBezTo>
                    <a:cubicBezTo>
                      <a:pt x="529" y="554"/>
                      <a:pt x="554" y="529"/>
                      <a:pt x="554" y="498"/>
                    </a:cubicBezTo>
                    <a:cubicBezTo>
                      <a:pt x="554" y="70"/>
                      <a:pt x="554" y="70"/>
                      <a:pt x="554" y="70"/>
                    </a:cubicBezTo>
                    <a:cubicBezTo>
                      <a:pt x="554" y="69"/>
                      <a:pt x="554" y="69"/>
                      <a:pt x="554" y="69"/>
                    </a:cubicBezTo>
                    <a:cubicBezTo>
                      <a:pt x="554" y="38"/>
                      <a:pt x="529" y="13"/>
                      <a:pt x="498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38" y="13"/>
                      <a:pt x="13" y="38"/>
                      <a:pt x="13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108"/>
              <p:cNvSpPr>
                <a:spLocks noEditPoints="1"/>
              </p:cNvSpPr>
              <p:nvPr/>
            </p:nvSpPr>
            <p:spPr bwMode="auto">
              <a:xfrm>
                <a:off x="6315635" y="2265216"/>
                <a:ext cx="346407" cy="329915"/>
              </a:xfrm>
              <a:custGeom>
                <a:avLst/>
                <a:gdLst>
                  <a:gd name="T0" fmla="*/ 201 w 455"/>
                  <a:gd name="T1" fmla="*/ 1 h 432"/>
                  <a:gd name="T2" fmla="*/ 198 w 455"/>
                  <a:gd name="T3" fmla="*/ 0 h 432"/>
                  <a:gd name="T4" fmla="*/ 194 w 455"/>
                  <a:gd name="T5" fmla="*/ 4 h 432"/>
                  <a:gd name="T6" fmla="*/ 194 w 455"/>
                  <a:gd name="T7" fmla="*/ 9 h 432"/>
                  <a:gd name="T8" fmla="*/ 194 w 455"/>
                  <a:gd name="T9" fmla="*/ 9 h 432"/>
                  <a:gd name="T10" fmla="*/ 109 w 455"/>
                  <a:gd name="T11" fmla="*/ 9 h 432"/>
                  <a:gd name="T12" fmla="*/ 108 w 455"/>
                  <a:gd name="T13" fmla="*/ 9 h 432"/>
                  <a:gd name="T14" fmla="*/ 108 w 455"/>
                  <a:gd name="T15" fmla="*/ 9 h 432"/>
                  <a:gd name="T16" fmla="*/ 107 w 455"/>
                  <a:gd name="T17" fmla="*/ 9 h 432"/>
                  <a:gd name="T18" fmla="*/ 14 w 455"/>
                  <a:gd name="T19" fmla="*/ 102 h 432"/>
                  <a:gd name="T20" fmla="*/ 52 w 455"/>
                  <a:gd name="T21" fmla="*/ 177 h 432"/>
                  <a:gd name="T22" fmla="*/ 21 w 455"/>
                  <a:gd name="T23" fmla="*/ 177 h 432"/>
                  <a:gd name="T24" fmla="*/ 21 w 455"/>
                  <a:gd name="T25" fmla="*/ 175 h 432"/>
                  <a:gd name="T26" fmla="*/ 21 w 455"/>
                  <a:gd name="T27" fmla="*/ 171 h 432"/>
                  <a:gd name="T28" fmla="*/ 17 w 455"/>
                  <a:gd name="T29" fmla="*/ 167 h 432"/>
                  <a:gd name="T30" fmla="*/ 14 w 455"/>
                  <a:gd name="T31" fmla="*/ 169 h 432"/>
                  <a:gd name="T32" fmla="*/ 0 w 455"/>
                  <a:gd name="T33" fmla="*/ 186 h 432"/>
                  <a:gd name="T34" fmla="*/ 14 w 455"/>
                  <a:gd name="T35" fmla="*/ 203 h 432"/>
                  <a:gd name="T36" fmla="*/ 17 w 455"/>
                  <a:gd name="T37" fmla="*/ 204 h 432"/>
                  <a:gd name="T38" fmla="*/ 21 w 455"/>
                  <a:gd name="T39" fmla="*/ 200 h 432"/>
                  <a:gd name="T40" fmla="*/ 21 w 455"/>
                  <a:gd name="T41" fmla="*/ 196 h 432"/>
                  <a:gd name="T42" fmla="*/ 21 w 455"/>
                  <a:gd name="T43" fmla="*/ 195 h 432"/>
                  <a:gd name="T44" fmla="*/ 103 w 455"/>
                  <a:gd name="T45" fmla="*/ 195 h 432"/>
                  <a:gd name="T46" fmla="*/ 103 w 455"/>
                  <a:gd name="T47" fmla="*/ 195 h 432"/>
                  <a:gd name="T48" fmla="*/ 104 w 455"/>
                  <a:gd name="T49" fmla="*/ 195 h 432"/>
                  <a:gd name="T50" fmla="*/ 107 w 455"/>
                  <a:gd name="T51" fmla="*/ 195 h 432"/>
                  <a:gd name="T52" fmla="*/ 200 w 455"/>
                  <a:gd name="T53" fmla="*/ 102 h 432"/>
                  <a:gd name="T54" fmla="*/ 163 w 455"/>
                  <a:gd name="T55" fmla="*/ 28 h 432"/>
                  <a:gd name="T56" fmla="*/ 194 w 455"/>
                  <a:gd name="T57" fmla="*/ 28 h 432"/>
                  <a:gd name="T58" fmla="*/ 194 w 455"/>
                  <a:gd name="T59" fmla="*/ 29 h 432"/>
                  <a:gd name="T60" fmla="*/ 194 w 455"/>
                  <a:gd name="T61" fmla="*/ 34 h 432"/>
                  <a:gd name="T62" fmla="*/ 198 w 455"/>
                  <a:gd name="T63" fmla="*/ 37 h 432"/>
                  <a:gd name="T64" fmla="*/ 201 w 455"/>
                  <a:gd name="T65" fmla="*/ 36 h 432"/>
                  <a:gd name="T66" fmla="*/ 215 w 455"/>
                  <a:gd name="T67" fmla="*/ 18 h 432"/>
                  <a:gd name="T68" fmla="*/ 201 w 455"/>
                  <a:gd name="T69" fmla="*/ 1 h 432"/>
                  <a:gd name="T70" fmla="*/ 181 w 455"/>
                  <a:gd name="T71" fmla="*/ 102 h 432"/>
                  <a:gd name="T72" fmla="*/ 107 w 455"/>
                  <a:gd name="T73" fmla="*/ 177 h 432"/>
                  <a:gd name="T74" fmla="*/ 33 w 455"/>
                  <a:gd name="T75" fmla="*/ 102 h 432"/>
                  <a:gd name="T76" fmla="*/ 107 w 455"/>
                  <a:gd name="T77" fmla="*/ 28 h 432"/>
                  <a:gd name="T78" fmla="*/ 181 w 455"/>
                  <a:gd name="T79" fmla="*/ 102 h 43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55"/>
                  <a:gd name="T121" fmla="*/ 0 h 432"/>
                  <a:gd name="T122" fmla="*/ 455 w 455"/>
                  <a:gd name="T123" fmla="*/ 432 h 43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55" h="432">
                    <a:moveTo>
                      <a:pt x="425" y="3"/>
                    </a:moveTo>
                    <a:cubicBezTo>
                      <a:pt x="423" y="1"/>
                      <a:pt x="421" y="0"/>
                      <a:pt x="419" y="0"/>
                    </a:cubicBezTo>
                    <a:cubicBezTo>
                      <a:pt x="414" y="0"/>
                      <a:pt x="411" y="4"/>
                      <a:pt x="411" y="8"/>
                    </a:cubicBezTo>
                    <a:cubicBezTo>
                      <a:pt x="411" y="8"/>
                      <a:pt x="411" y="14"/>
                      <a:pt x="411" y="18"/>
                    </a:cubicBezTo>
                    <a:cubicBezTo>
                      <a:pt x="411" y="19"/>
                      <a:pt x="411" y="19"/>
                      <a:pt x="411" y="19"/>
                    </a:cubicBezTo>
                    <a:cubicBezTo>
                      <a:pt x="230" y="19"/>
                      <a:pt x="230" y="19"/>
                      <a:pt x="230" y="19"/>
                    </a:cubicBezTo>
                    <a:cubicBezTo>
                      <a:pt x="229" y="19"/>
                      <a:pt x="229" y="19"/>
                      <a:pt x="229" y="19"/>
                    </a:cubicBezTo>
                    <a:cubicBezTo>
                      <a:pt x="228" y="19"/>
                      <a:pt x="228" y="19"/>
                      <a:pt x="228" y="19"/>
                    </a:cubicBezTo>
                    <a:cubicBezTo>
                      <a:pt x="228" y="19"/>
                      <a:pt x="227" y="19"/>
                      <a:pt x="227" y="19"/>
                    </a:cubicBezTo>
                    <a:cubicBezTo>
                      <a:pt x="118" y="19"/>
                      <a:pt x="30" y="108"/>
                      <a:pt x="30" y="216"/>
                    </a:cubicBezTo>
                    <a:cubicBezTo>
                      <a:pt x="30" y="281"/>
                      <a:pt x="61" y="338"/>
                      <a:pt x="109" y="374"/>
                    </a:cubicBezTo>
                    <a:cubicBezTo>
                      <a:pt x="44" y="374"/>
                      <a:pt x="44" y="374"/>
                      <a:pt x="44" y="374"/>
                    </a:cubicBezTo>
                    <a:cubicBezTo>
                      <a:pt x="44" y="371"/>
                      <a:pt x="44" y="371"/>
                      <a:pt x="44" y="371"/>
                    </a:cubicBezTo>
                    <a:cubicBezTo>
                      <a:pt x="44" y="362"/>
                      <a:pt x="44" y="362"/>
                      <a:pt x="44" y="362"/>
                    </a:cubicBezTo>
                    <a:cubicBezTo>
                      <a:pt x="44" y="357"/>
                      <a:pt x="41" y="354"/>
                      <a:pt x="36" y="354"/>
                    </a:cubicBezTo>
                    <a:cubicBezTo>
                      <a:pt x="34" y="354"/>
                      <a:pt x="32" y="355"/>
                      <a:pt x="30" y="357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30" y="429"/>
                      <a:pt x="30" y="429"/>
                      <a:pt x="30" y="429"/>
                    </a:cubicBezTo>
                    <a:cubicBezTo>
                      <a:pt x="31" y="431"/>
                      <a:pt x="34" y="432"/>
                      <a:pt x="36" y="432"/>
                    </a:cubicBezTo>
                    <a:cubicBezTo>
                      <a:pt x="41" y="432"/>
                      <a:pt x="44" y="429"/>
                      <a:pt x="44" y="424"/>
                    </a:cubicBezTo>
                    <a:cubicBezTo>
                      <a:pt x="44" y="424"/>
                      <a:pt x="44" y="419"/>
                      <a:pt x="44" y="415"/>
                    </a:cubicBezTo>
                    <a:cubicBezTo>
                      <a:pt x="44" y="413"/>
                      <a:pt x="44" y="413"/>
                      <a:pt x="44" y="413"/>
                    </a:cubicBezTo>
                    <a:cubicBezTo>
                      <a:pt x="217" y="413"/>
                      <a:pt x="217" y="413"/>
                      <a:pt x="217" y="413"/>
                    </a:cubicBezTo>
                    <a:cubicBezTo>
                      <a:pt x="219" y="413"/>
                      <a:pt x="219" y="413"/>
                      <a:pt x="219" y="413"/>
                    </a:cubicBezTo>
                    <a:cubicBezTo>
                      <a:pt x="220" y="413"/>
                      <a:pt x="220" y="413"/>
                      <a:pt x="220" y="413"/>
                    </a:cubicBezTo>
                    <a:cubicBezTo>
                      <a:pt x="222" y="413"/>
                      <a:pt x="224" y="413"/>
                      <a:pt x="227" y="413"/>
                    </a:cubicBezTo>
                    <a:cubicBezTo>
                      <a:pt x="335" y="413"/>
                      <a:pt x="423" y="325"/>
                      <a:pt x="423" y="216"/>
                    </a:cubicBezTo>
                    <a:cubicBezTo>
                      <a:pt x="423" y="152"/>
                      <a:pt x="392" y="94"/>
                      <a:pt x="344" y="59"/>
                    </a:cubicBezTo>
                    <a:cubicBezTo>
                      <a:pt x="411" y="59"/>
                      <a:pt x="411" y="59"/>
                      <a:pt x="411" y="59"/>
                    </a:cubicBezTo>
                    <a:cubicBezTo>
                      <a:pt x="411" y="61"/>
                      <a:pt x="411" y="61"/>
                      <a:pt x="411" y="61"/>
                    </a:cubicBezTo>
                    <a:cubicBezTo>
                      <a:pt x="411" y="71"/>
                      <a:pt x="411" y="71"/>
                      <a:pt x="411" y="71"/>
                    </a:cubicBezTo>
                    <a:cubicBezTo>
                      <a:pt x="411" y="75"/>
                      <a:pt x="414" y="79"/>
                      <a:pt x="419" y="79"/>
                    </a:cubicBezTo>
                    <a:cubicBezTo>
                      <a:pt x="421" y="79"/>
                      <a:pt x="423" y="78"/>
                      <a:pt x="425" y="76"/>
                    </a:cubicBezTo>
                    <a:cubicBezTo>
                      <a:pt x="455" y="39"/>
                      <a:pt x="455" y="39"/>
                      <a:pt x="455" y="39"/>
                    </a:cubicBezTo>
                    <a:lnTo>
                      <a:pt x="425" y="3"/>
                    </a:lnTo>
                    <a:close/>
                    <a:moveTo>
                      <a:pt x="384" y="216"/>
                    </a:moveTo>
                    <a:cubicBezTo>
                      <a:pt x="384" y="303"/>
                      <a:pt x="314" y="374"/>
                      <a:pt x="227" y="374"/>
                    </a:cubicBezTo>
                    <a:cubicBezTo>
                      <a:pt x="139" y="374"/>
                      <a:pt x="69" y="303"/>
                      <a:pt x="69" y="216"/>
                    </a:cubicBezTo>
                    <a:cubicBezTo>
                      <a:pt x="69" y="129"/>
                      <a:pt x="139" y="59"/>
                      <a:pt x="227" y="59"/>
                    </a:cubicBezTo>
                    <a:cubicBezTo>
                      <a:pt x="314" y="59"/>
                      <a:pt x="384" y="129"/>
                      <a:pt x="384" y="2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" name="Group 109"/>
            <p:cNvGrpSpPr>
              <a:grpSpLocks/>
            </p:cNvGrpSpPr>
            <p:nvPr/>
          </p:nvGrpSpPr>
          <p:grpSpPr bwMode="auto">
            <a:xfrm>
              <a:off x="7788949" y="2980347"/>
              <a:ext cx="428625" cy="363537"/>
              <a:chOff x="5599" y="4325"/>
              <a:chExt cx="270" cy="229"/>
            </a:xfrm>
          </p:grpSpPr>
          <p:sp>
            <p:nvSpPr>
              <p:cNvPr id="87" name="Freeform 110"/>
              <p:cNvSpPr>
                <a:spLocks/>
              </p:cNvSpPr>
              <p:nvPr/>
            </p:nvSpPr>
            <p:spPr bwMode="auto">
              <a:xfrm>
                <a:off x="5839" y="4539"/>
                <a:ext cx="2" cy="0"/>
              </a:xfrm>
              <a:custGeom>
                <a:avLst/>
                <a:gdLst>
                  <a:gd name="T0" fmla="*/ 2 w 4"/>
                  <a:gd name="T1" fmla="*/ 0 w 4"/>
                  <a:gd name="T2" fmla="*/ 2 w 4"/>
                  <a:gd name="T3" fmla="*/ 0 60000 65536"/>
                  <a:gd name="T4" fmla="*/ 0 60000 65536"/>
                  <a:gd name="T5" fmla="*/ 0 60000 65536"/>
                  <a:gd name="T6" fmla="*/ 0 w 4"/>
                  <a:gd name="T7" fmla="*/ 4 w 4"/>
                </a:gdLst>
                <a:ahLst/>
                <a:cxnLst>
                  <a:cxn ang="T3">
                    <a:pos x="T0" y="0"/>
                  </a:cxn>
                  <a:cxn ang="T4">
                    <a:pos x="T1" y="0"/>
                  </a:cxn>
                  <a:cxn ang="T5">
                    <a:pos x="T2" y="0"/>
                  </a:cxn>
                </a:cxnLst>
                <a:rect l="T6" t="0" r="T7" b="0"/>
                <a:pathLst>
                  <a:path w="4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11"/>
              <p:cNvSpPr>
                <a:spLocks/>
              </p:cNvSpPr>
              <p:nvPr/>
            </p:nvSpPr>
            <p:spPr bwMode="auto">
              <a:xfrm>
                <a:off x="5602" y="4328"/>
                <a:ext cx="263" cy="223"/>
              </a:xfrm>
              <a:custGeom>
                <a:avLst/>
                <a:gdLst>
                  <a:gd name="T0" fmla="*/ 260 w 557"/>
                  <a:gd name="T1" fmla="*/ 195 h 473"/>
                  <a:gd name="T2" fmla="*/ 260 w 557"/>
                  <a:gd name="T3" fmla="*/ 195 h 473"/>
                  <a:gd name="T4" fmla="*/ 149 w 557"/>
                  <a:gd name="T5" fmla="*/ 10 h 473"/>
                  <a:gd name="T6" fmla="*/ 148 w 557"/>
                  <a:gd name="T7" fmla="*/ 8 h 473"/>
                  <a:gd name="T8" fmla="*/ 132 w 557"/>
                  <a:gd name="T9" fmla="*/ 0 h 473"/>
                  <a:gd name="T10" fmla="*/ 129 w 557"/>
                  <a:gd name="T11" fmla="*/ 0 h 473"/>
                  <a:gd name="T12" fmla="*/ 127 w 557"/>
                  <a:gd name="T13" fmla="*/ 0 h 473"/>
                  <a:gd name="T14" fmla="*/ 115 w 557"/>
                  <a:gd name="T15" fmla="*/ 9 h 473"/>
                  <a:gd name="T16" fmla="*/ 114 w 557"/>
                  <a:gd name="T17" fmla="*/ 10 h 473"/>
                  <a:gd name="T18" fmla="*/ 113 w 557"/>
                  <a:gd name="T19" fmla="*/ 12 h 473"/>
                  <a:gd name="T20" fmla="*/ 3 w 557"/>
                  <a:gd name="T21" fmla="*/ 195 h 473"/>
                  <a:gd name="T22" fmla="*/ 3 w 557"/>
                  <a:gd name="T23" fmla="*/ 195 h 473"/>
                  <a:gd name="T24" fmla="*/ 0 w 557"/>
                  <a:gd name="T25" fmla="*/ 205 h 473"/>
                  <a:gd name="T26" fmla="*/ 18 w 557"/>
                  <a:gd name="T27" fmla="*/ 223 h 473"/>
                  <a:gd name="T28" fmla="*/ 245 w 557"/>
                  <a:gd name="T29" fmla="*/ 223 h 473"/>
                  <a:gd name="T30" fmla="*/ 248 w 557"/>
                  <a:gd name="T31" fmla="*/ 223 h 473"/>
                  <a:gd name="T32" fmla="*/ 250 w 557"/>
                  <a:gd name="T33" fmla="*/ 222 h 473"/>
                  <a:gd name="T34" fmla="*/ 263 w 557"/>
                  <a:gd name="T35" fmla="*/ 205 h 473"/>
                  <a:gd name="T36" fmla="*/ 260 w 557"/>
                  <a:gd name="T37" fmla="*/ 195 h 4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7"/>
                  <a:gd name="T58" fmla="*/ 0 h 473"/>
                  <a:gd name="T59" fmla="*/ 557 w 557"/>
                  <a:gd name="T60" fmla="*/ 473 h 4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7" h="473">
                    <a:moveTo>
                      <a:pt x="551" y="414"/>
                    </a:moveTo>
                    <a:cubicBezTo>
                      <a:pt x="551" y="414"/>
                      <a:pt x="551" y="414"/>
                      <a:pt x="551" y="414"/>
                    </a:cubicBezTo>
                    <a:cubicBezTo>
                      <a:pt x="316" y="22"/>
                      <a:pt x="316" y="22"/>
                      <a:pt x="316" y="22"/>
                    </a:cubicBezTo>
                    <a:cubicBezTo>
                      <a:pt x="313" y="18"/>
                      <a:pt x="313" y="18"/>
                      <a:pt x="313" y="18"/>
                    </a:cubicBezTo>
                    <a:cubicBezTo>
                      <a:pt x="306" y="7"/>
                      <a:pt x="293" y="0"/>
                      <a:pt x="279" y="0"/>
                    </a:cubicBezTo>
                    <a:cubicBezTo>
                      <a:pt x="277" y="0"/>
                      <a:pt x="275" y="0"/>
                      <a:pt x="274" y="0"/>
                    </a:cubicBezTo>
                    <a:cubicBezTo>
                      <a:pt x="273" y="0"/>
                      <a:pt x="271" y="0"/>
                      <a:pt x="270" y="1"/>
                    </a:cubicBezTo>
                    <a:cubicBezTo>
                      <a:pt x="259" y="4"/>
                      <a:pt x="249" y="10"/>
                      <a:pt x="243" y="19"/>
                    </a:cubicBezTo>
                    <a:cubicBezTo>
                      <a:pt x="241" y="22"/>
                      <a:pt x="241" y="22"/>
                      <a:pt x="241" y="22"/>
                    </a:cubicBezTo>
                    <a:cubicBezTo>
                      <a:pt x="240" y="25"/>
                      <a:pt x="240" y="25"/>
                      <a:pt x="240" y="25"/>
                    </a:cubicBezTo>
                    <a:cubicBezTo>
                      <a:pt x="6" y="414"/>
                      <a:pt x="6" y="414"/>
                      <a:pt x="6" y="414"/>
                    </a:cubicBezTo>
                    <a:cubicBezTo>
                      <a:pt x="6" y="414"/>
                      <a:pt x="6" y="414"/>
                      <a:pt x="6" y="414"/>
                    </a:cubicBezTo>
                    <a:cubicBezTo>
                      <a:pt x="3" y="420"/>
                      <a:pt x="0" y="427"/>
                      <a:pt x="0" y="434"/>
                    </a:cubicBezTo>
                    <a:cubicBezTo>
                      <a:pt x="0" y="455"/>
                      <a:pt x="18" y="473"/>
                      <a:pt x="39" y="473"/>
                    </a:cubicBezTo>
                    <a:cubicBezTo>
                      <a:pt x="518" y="473"/>
                      <a:pt x="518" y="473"/>
                      <a:pt x="518" y="473"/>
                    </a:cubicBezTo>
                    <a:cubicBezTo>
                      <a:pt x="521" y="473"/>
                      <a:pt x="523" y="472"/>
                      <a:pt x="526" y="472"/>
                    </a:cubicBezTo>
                    <a:cubicBezTo>
                      <a:pt x="530" y="471"/>
                      <a:pt x="530" y="471"/>
                      <a:pt x="530" y="471"/>
                    </a:cubicBezTo>
                    <a:cubicBezTo>
                      <a:pt x="545" y="466"/>
                      <a:pt x="557" y="451"/>
                      <a:pt x="557" y="434"/>
                    </a:cubicBezTo>
                    <a:cubicBezTo>
                      <a:pt x="557" y="427"/>
                      <a:pt x="555" y="420"/>
                      <a:pt x="551" y="414"/>
                    </a:cubicBezTo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112"/>
              <p:cNvSpPr>
                <a:spLocks noEditPoints="1"/>
              </p:cNvSpPr>
              <p:nvPr/>
            </p:nvSpPr>
            <p:spPr bwMode="auto">
              <a:xfrm>
                <a:off x="5599" y="4325"/>
                <a:ext cx="270" cy="229"/>
              </a:xfrm>
              <a:custGeom>
                <a:avLst/>
                <a:gdLst>
                  <a:gd name="T0" fmla="*/ 21 w 570"/>
                  <a:gd name="T1" fmla="*/ 229 h 486"/>
                  <a:gd name="T2" fmla="*/ 0 w 570"/>
                  <a:gd name="T3" fmla="*/ 208 h 486"/>
                  <a:gd name="T4" fmla="*/ 1 w 570"/>
                  <a:gd name="T5" fmla="*/ 199 h 486"/>
                  <a:gd name="T6" fmla="*/ 1 w 570"/>
                  <a:gd name="T7" fmla="*/ 199 h 486"/>
                  <a:gd name="T8" fmla="*/ 114 w 570"/>
                  <a:gd name="T9" fmla="*/ 13 h 486"/>
                  <a:gd name="T10" fmla="*/ 114 w 570"/>
                  <a:gd name="T11" fmla="*/ 12 h 486"/>
                  <a:gd name="T12" fmla="*/ 115 w 570"/>
                  <a:gd name="T13" fmla="*/ 10 h 486"/>
                  <a:gd name="T14" fmla="*/ 116 w 570"/>
                  <a:gd name="T15" fmla="*/ 10 h 486"/>
                  <a:gd name="T16" fmla="*/ 130 w 570"/>
                  <a:gd name="T17" fmla="*/ 0 h 486"/>
                  <a:gd name="T18" fmla="*/ 132 w 570"/>
                  <a:gd name="T19" fmla="*/ 0 h 486"/>
                  <a:gd name="T20" fmla="*/ 135 w 570"/>
                  <a:gd name="T21" fmla="*/ 0 h 486"/>
                  <a:gd name="T22" fmla="*/ 154 w 570"/>
                  <a:gd name="T23" fmla="*/ 10 h 486"/>
                  <a:gd name="T24" fmla="*/ 155 w 570"/>
                  <a:gd name="T25" fmla="*/ 12 h 486"/>
                  <a:gd name="T26" fmla="*/ 268 w 570"/>
                  <a:gd name="T27" fmla="*/ 199 h 486"/>
                  <a:gd name="T28" fmla="*/ 268 w 570"/>
                  <a:gd name="T29" fmla="*/ 199 h 486"/>
                  <a:gd name="T30" fmla="*/ 270 w 570"/>
                  <a:gd name="T31" fmla="*/ 208 h 486"/>
                  <a:gd name="T32" fmla="*/ 255 w 570"/>
                  <a:gd name="T33" fmla="*/ 228 h 486"/>
                  <a:gd name="T34" fmla="*/ 255 w 570"/>
                  <a:gd name="T35" fmla="*/ 228 h 486"/>
                  <a:gd name="T36" fmla="*/ 254 w 570"/>
                  <a:gd name="T37" fmla="*/ 229 h 486"/>
                  <a:gd name="T38" fmla="*/ 252 w 570"/>
                  <a:gd name="T39" fmla="*/ 229 h 486"/>
                  <a:gd name="T40" fmla="*/ 248 w 570"/>
                  <a:gd name="T41" fmla="*/ 229 h 486"/>
                  <a:gd name="T42" fmla="*/ 21 w 570"/>
                  <a:gd name="T43" fmla="*/ 229 h 486"/>
                  <a:gd name="T44" fmla="*/ 120 w 570"/>
                  <a:gd name="T45" fmla="*/ 16 h 486"/>
                  <a:gd name="T46" fmla="*/ 119 w 570"/>
                  <a:gd name="T47" fmla="*/ 16 h 486"/>
                  <a:gd name="T48" fmla="*/ 10 w 570"/>
                  <a:gd name="T49" fmla="*/ 197 h 486"/>
                  <a:gd name="T50" fmla="*/ 10 w 570"/>
                  <a:gd name="T51" fmla="*/ 197 h 486"/>
                  <a:gd name="T52" fmla="*/ 9 w 570"/>
                  <a:gd name="T53" fmla="*/ 200 h 486"/>
                  <a:gd name="T54" fmla="*/ 6 w 570"/>
                  <a:gd name="T55" fmla="*/ 208 h 486"/>
                  <a:gd name="T56" fmla="*/ 21 w 570"/>
                  <a:gd name="T57" fmla="*/ 223 h 486"/>
                  <a:gd name="T58" fmla="*/ 248 w 570"/>
                  <a:gd name="T59" fmla="*/ 223 h 486"/>
                  <a:gd name="T60" fmla="*/ 251 w 570"/>
                  <a:gd name="T61" fmla="*/ 222 h 486"/>
                  <a:gd name="T62" fmla="*/ 253 w 570"/>
                  <a:gd name="T63" fmla="*/ 222 h 486"/>
                  <a:gd name="T64" fmla="*/ 263 w 570"/>
                  <a:gd name="T65" fmla="*/ 208 h 486"/>
                  <a:gd name="T66" fmla="*/ 261 w 570"/>
                  <a:gd name="T67" fmla="*/ 200 h 486"/>
                  <a:gd name="T68" fmla="*/ 264 w 570"/>
                  <a:gd name="T69" fmla="*/ 198 h 486"/>
                  <a:gd name="T70" fmla="*/ 261 w 570"/>
                  <a:gd name="T71" fmla="*/ 200 h 486"/>
                  <a:gd name="T72" fmla="*/ 150 w 570"/>
                  <a:gd name="T73" fmla="*/ 16 h 486"/>
                  <a:gd name="T74" fmla="*/ 148 w 570"/>
                  <a:gd name="T75" fmla="*/ 14 h 486"/>
                  <a:gd name="T76" fmla="*/ 135 w 570"/>
                  <a:gd name="T77" fmla="*/ 7 h 486"/>
                  <a:gd name="T78" fmla="*/ 133 w 570"/>
                  <a:gd name="T79" fmla="*/ 7 h 486"/>
                  <a:gd name="T80" fmla="*/ 132 w 570"/>
                  <a:gd name="T81" fmla="*/ 7 h 486"/>
                  <a:gd name="T82" fmla="*/ 121 w 570"/>
                  <a:gd name="T83" fmla="*/ 14 h 486"/>
                  <a:gd name="T84" fmla="*/ 120 w 570"/>
                  <a:gd name="T85" fmla="*/ 16 h 48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70"/>
                  <a:gd name="T130" fmla="*/ 0 h 486"/>
                  <a:gd name="T131" fmla="*/ 570 w 570"/>
                  <a:gd name="T132" fmla="*/ 486 h 48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70" h="486">
                    <a:moveTo>
                      <a:pt x="45" y="486"/>
                    </a:moveTo>
                    <a:cubicBezTo>
                      <a:pt x="20" y="486"/>
                      <a:pt x="0" y="466"/>
                      <a:pt x="0" y="441"/>
                    </a:cubicBezTo>
                    <a:cubicBezTo>
                      <a:pt x="0" y="435"/>
                      <a:pt x="1" y="429"/>
                      <a:pt x="3" y="423"/>
                    </a:cubicBezTo>
                    <a:cubicBezTo>
                      <a:pt x="3" y="423"/>
                      <a:pt x="3" y="423"/>
                      <a:pt x="3" y="423"/>
                    </a:cubicBezTo>
                    <a:cubicBezTo>
                      <a:pt x="240" y="28"/>
                      <a:pt x="240" y="28"/>
                      <a:pt x="240" y="28"/>
                    </a:cubicBezTo>
                    <a:cubicBezTo>
                      <a:pt x="241" y="26"/>
                      <a:pt x="241" y="26"/>
                      <a:pt x="241" y="26"/>
                    </a:cubicBezTo>
                    <a:cubicBezTo>
                      <a:pt x="243" y="22"/>
                      <a:pt x="243" y="22"/>
                      <a:pt x="243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51" y="12"/>
                      <a:pt x="261" y="4"/>
                      <a:pt x="274" y="1"/>
                    </a:cubicBezTo>
                    <a:cubicBezTo>
                      <a:pt x="276" y="1"/>
                      <a:pt x="278" y="0"/>
                      <a:pt x="279" y="0"/>
                    </a:cubicBezTo>
                    <a:cubicBezTo>
                      <a:pt x="281" y="0"/>
                      <a:pt x="283" y="0"/>
                      <a:pt x="285" y="0"/>
                    </a:cubicBezTo>
                    <a:cubicBezTo>
                      <a:pt x="301" y="0"/>
                      <a:pt x="316" y="8"/>
                      <a:pt x="325" y="21"/>
                    </a:cubicBezTo>
                    <a:cubicBezTo>
                      <a:pt x="328" y="26"/>
                      <a:pt x="328" y="26"/>
                      <a:pt x="328" y="26"/>
                    </a:cubicBezTo>
                    <a:cubicBezTo>
                      <a:pt x="566" y="423"/>
                      <a:pt x="566" y="423"/>
                      <a:pt x="566" y="423"/>
                    </a:cubicBezTo>
                    <a:cubicBezTo>
                      <a:pt x="566" y="423"/>
                      <a:pt x="566" y="423"/>
                      <a:pt x="566" y="423"/>
                    </a:cubicBezTo>
                    <a:cubicBezTo>
                      <a:pt x="568" y="429"/>
                      <a:pt x="570" y="435"/>
                      <a:pt x="570" y="441"/>
                    </a:cubicBezTo>
                    <a:cubicBezTo>
                      <a:pt x="570" y="461"/>
                      <a:pt x="556" y="479"/>
                      <a:pt x="538" y="484"/>
                    </a:cubicBezTo>
                    <a:cubicBezTo>
                      <a:pt x="538" y="484"/>
                      <a:pt x="538" y="484"/>
                      <a:pt x="538" y="484"/>
                    </a:cubicBezTo>
                    <a:cubicBezTo>
                      <a:pt x="537" y="485"/>
                      <a:pt x="537" y="485"/>
                      <a:pt x="537" y="485"/>
                    </a:cubicBezTo>
                    <a:cubicBezTo>
                      <a:pt x="533" y="486"/>
                      <a:pt x="533" y="486"/>
                      <a:pt x="533" y="486"/>
                    </a:cubicBezTo>
                    <a:cubicBezTo>
                      <a:pt x="530" y="486"/>
                      <a:pt x="527" y="486"/>
                      <a:pt x="524" y="486"/>
                    </a:cubicBezTo>
                    <a:lnTo>
                      <a:pt x="45" y="486"/>
                    </a:lnTo>
                    <a:close/>
                    <a:moveTo>
                      <a:pt x="253" y="33"/>
                    </a:moveTo>
                    <a:cubicBezTo>
                      <a:pt x="252" y="35"/>
                      <a:pt x="252" y="35"/>
                      <a:pt x="252" y="35"/>
                    </a:cubicBezTo>
                    <a:cubicBezTo>
                      <a:pt x="21" y="419"/>
                      <a:pt x="21" y="419"/>
                      <a:pt x="21" y="419"/>
                    </a:cubicBezTo>
                    <a:cubicBezTo>
                      <a:pt x="21" y="419"/>
                      <a:pt x="21" y="419"/>
                      <a:pt x="21" y="419"/>
                    </a:cubicBezTo>
                    <a:cubicBezTo>
                      <a:pt x="18" y="425"/>
                      <a:pt x="18" y="425"/>
                      <a:pt x="18" y="425"/>
                    </a:cubicBezTo>
                    <a:cubicBezTo>
                      <a:pt x="15" y="429"/>
                      <a:pt x="13" y="435"/>
                      <a:pt x="13" y="441"/>
                    </a:cubicBezTo>
                    <a:cubicBezTo>
                      <a:pt x="13" y="459"/>
                      <a:pt x="27" y="473"/>
                      <a:pt x="45" y="473"/>
                    </a:cubicBezTo>
                    <a:cubicBezTo>
                      <a:pt x="524" y="473"/>
                      <a:pt x="524" y="473"/>
                      <a:pt x="524" y="473"/>
                    </a:cubicBezTo>
                    <a:cubicBezTo>
                      <a:pt x="526" y="473"/>
                      <a:pt x="528" y="473"/>
                      <a:pt x="530" y="472"/>
                    </a:cubicBezTo>
                    <a:cubicBezTo>
                      <a:pt x="534" y="471"/>
                      <a:pt x="534" y="471"/>
                      <a:pt x="534" y="471"/>
                    </a:cubicBezTo>
                    <a:cubicBezTo>
                      <a:pt x="547" y="467"/>
                      <a:pt x="556" y="455"/>
                      <a:pt x="556" y="441"/>
                    </a:cubicBezTo>
                    <a:cubicBezTo>
                      <a:pt x="556" y="435"/>
                      <a:pt x="554" y="429"/>
                      <a:pt x="551" y="425"/>
                    </a:cubicBezTo>
                    <a:cubicBezTo>
                      <a:pt x="557" y="421"/>
                      <a:pt x="557" y="421"/>
                      <a:pt x="557" y="421"/>
                    </a:cubicBezTo>
                    <a:cubicBezTo>
                      <a:pt x="551" y="424"/>
                      <a:pt x="551" y="424"/>
                      <a:pt x="551" y="424"/>
                    </a:cubicBezTo>
                    <a:cubicBezTo>
                      <a:pt x="316" y="33"/>
                      <a:pt x="316" y="33"/>
                      <a:pt x="316" y="33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07" y="20"/>
                      <a:pt x="297" y="14"/>
                      <a:pt x="285" y="14"/>
                    </a:cubicBezTo>
                    <a:cubicBezTo>
                      <a:pt x="283" y="14"/>
                      <a:pt x="282" y="14"/>
                      <a:pt x="281" y="14"/>
                    </a:cubicBezTo>
                    <a:cubicBezTo>
                      <a:pt x="280" y="14"/>
                      <a:pt x="278" y="14"/>
                      <a:pt x="278" y="14"/>
                    </a:cubicBezTo>
                    <a:cubicBezTo>
                      <a:pt x="268" y="17"/>
                      <a:pt x="260" y="22"/>
                      <a:pt x="255" y="30"/>
                    </a:cubicBezTo>
                    <a:lnTo>
                      <a:pt x="253" y="33"/>
                    </a:lnTo>
                    <a:close/>
                  </a:path>
                </a:pathLst>
              </a:custGeom>
              <a:solidFill>
                <a:srgbClr val="FFA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113"/>
              <p:cNvSpPr>
                <a:spLocks/>
              </p:cNvSpPr>
              <p:nvPr/>
            </p:nvSpPr>
            <p:spPr bwMode="auto">
              <a:xfrm>
                <a:off x="5638" y="4459"/>
                <a:ext cx="191" cy="78"/>
              </a:xfrm>
              <a:custGeom>
                <a:avLst/>
                <a:gdLst>
                  <a:gd name="T0" fmla="*/ 183 w 405"/>
                  <a:gd name="T1" fmla="*/ 62 h 165"/>
                  <a:gd name="T2" fmla="*/ 123 w 405"/>
                  <a:gd name="T3" fmla="*/ 62 h 165"/>
                  <a:gd name="T4" fmla="*/ 106 w 405"/>
                  <a:gd name="T5" fmla="*/ 37 h 165"/>
                  <a:gd name="T6" fmla="*/ 123 w 405"/>
                  <a:gd name="T7" fmla="*/ 14 h 165"/>
                  <a:gd name="T8" fmla="*/ 121 w 405"/>
                  <a:gd name="T9" fmla="*/ 3 h 165"/>
                  <a:gd name="T10" fmla="*/ 109 w 405"/>
                  <a:gd name="T11" fmla="*/ 4 h 165"/>
                  <a:gd name="T12" fmla="*/ 109 w 405"/>
                  <a:gd name="T13" fmla="*/ 4 h 165"/>
                  <a:gd name="T14" fmla="*/ 96 w 405"/>
                  <a:gd name="T15" fmla="*/ 24 h 165"/>
                  <a:gd name="T16" fmla="*/ 82 w 405"/>
                  <a:gd name="T17" fmla="*/ 4 h 165"/>
                  <a:gd name="T18" fmla="*/ 70 w 405"/>
                  <a:gd name="T19" fmla="*/ 3 h 165"/>
                  <a:gd name="T20" fmla="*/ 68 w 405"/>
                  <a:gd name="T21" fmla="*/ 14 h 165"/>
                  <a:gd name="T22" fmla="*/ 85 w 405"/>
                  <a:gd name="T23" fmla="*/ 37 h 165"/>
                  <a:gd name="T24" fmla="*/ 68 w 405"/>
                  <a:gd name="T25" fmla="*/ 62 h 165"/>
                  <a:gd name="T26" fmla="*/ 8 w 405"/>
                  <a:gd name="T27" fmla="*/ 62 h 165"/>
                  <a:gd name="T28" fmla="*/ 0 w 405"/>
                  <a:gd name="T29" fmla="*/ 70 h 165"/>
                  <a:gd name="T30" fmla="*/ 8 w 405"/>
                  <a:gd name="T31" fmla="*/ 78 h 165"/>
                  <a:gd name="T32" fmla="*/ 72 w 405"/>
                  <a:gd name="T33" fmla="*/ 78 h 165"/>
                  <a:gd name="T34" fmla="*/ 78 w 405"/>
                  <a:gd name="T35" fmla="*/ 75 h 165"/>
                  <a:gd name="T36" fmla="*/ 96 w 405"/>
                  <a:gd name="T37" fmla="*/ 52 h 165"/>
                  <a:gd name="T38" fmla="*/ 113 w 405"/>
                  <a:gd name="T39" fmla="*/ 75 h 165"/>
                  <a:gd name="T40" fmla="*/ 119 w 405"/>
                  <a:gd name="T41" fmla="*/ 78 h 165"/>
                  <a:gd name="T42" fmla="*/ 183 w 405"/>
                  <a:gd name="T43" fmla="*/ 78 h 165"/>
                  <a:gd name="T44" fmla="*/ 191 w 405"/>
                  <a:gd name="T45" fmla="*/ 70 h 165"/>
                  <a:gd name="T46" fmla="*/ 183 w 405"/>
                  <a:gd name="T47" fmla="*/ 62 h 1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05"/>
                  <a:gd name="T73" fmla="*/ 0 h 165"/>
                  <a:gd name="T74" fmla="*/ 405 w 405"/>
                  <a:gd name="T75" fmla="*/ 165 h 16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05" h="165">
                    <a:moveTo>
                      <a:pt x="387" y="131"/>
                    </a:moveTo>
                    <a:cubicBezTo>
                      <a:pt x="261" y="131"/>
                      <a:pt x="261" y="131"/>
                      <a:pt x="261" y="131"/>
                    </a:cubicBezTo>
                    <a:cubicBezTo>
                      <a:pt x="224" y="79"/>
                      <a:pt x="224" y="79"/>
                      <a:pt x="224" y="79"/>
                    </a:cubicBezTo>
                    <a:cubicBezTo>
                      <a:pt x="260" y="30"/>
                      <a:pt x="260" y="30"/>
                      <a:pt x="260" y="30"/>
                    </a:cubicBezTo>
                    <a:cubicBezTo>
                      <a:pt x="266" y="22"/>
                      <a:pt x="264" y="11"/>
                      <a:pt x="256" y="6"/>
                    </a:cubicBezTo>
                    <a:cubicBezTo>
                      <a:pt x="249" y="0"/>
                      <a:pt x="238" y="2"/>
                      <a:pt x="232" y="9"/>
                    </a:cubicBezTo>
                    <a:cubicBezTo>
                      <a:pt x="232" y="9"/>
                      <a:pt x="232" y="9"/>
                      <a:pt x="232" y="9"/>
                    </a:cubicBezTo>
                    <a:cubicBezTo>
                      <a:pt x="203" y="50"/>
                      <a:pt x="203" y="50"/>
                      <a:pt x="203" y="50"/>
                    </a:cubicBezTo>
                    <a:cubicBezTo>
                      <a:pt x="173" y="9"/>
                      <a:pt x="173" y="9"/>
                      <a:pt x="173" y="9"/>
                    </a:cubicBezTo>
                    <a:cubicBezTo>
                      <a:pt x="167" y="2"/>
                      <a:pt x="157" y="0"/>
                      <a:pt x="149" y="6"/>
                    </a:cubicBezTo>
                    <a:cubicBezTo>
                      <a:pt x="141" y="11"/>
                      <a:pt x="140" y="22"/>
                      <a:pt x="145" y="30"/>
                    </a:cubicBezTo>
                    <a:cubicBezTo>
                      <a:pt x="181" y="79"/>
                      <a:pt x="181" y="79"/>
                      <a:pt x="181" y="79"/>
                    </a:cubicBezTo>
                    <a:cubicBezTo>
                      <a:pt x="144" y="131"/>
                      <a:pt x="144" y="131"/>
                      <a:pt x="144" y="131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8" y="131"/>
                      <a:pt x="0" y="139"/>
                      <a:pt x="0" y="148"/>
                    </a:cubicBezTo>
                    <a:cubicBezTo>
                      <a:pt x="0" y="158"/>
                      <a:pt x="8" y="165"/>
                      <a:pt x="18" y="165"/>
                    </a:cubicBezTo>
                    <a:cubicBezTo>
                      <a:pt x="152" y="165"/>
                      <a:pt x="152" y="165"/>
                      <a:pt x="152" y="165"/>
                    </a:cubicBezTo>
                    <a:cubicBezTo>
                      <a:pt x="158" y="165"/>
                      <a:pt x="163" y="163"/>
                      <a:pt x="166" y="158"/>
                    </a:cubicBezTo>
                    <a:cubicBezTo>
                      <a:pt x="203" y="109"/>
                      <a:pt x="203" y="109"/>
                      <a:pt x="203" y="109"/>
                    </a:cubicBezTo>
                    <a:cubicBezTo>
                      <a:pt x="239" y="158"/>
                      <a:pt x="239" y="158"/>
                      <a:pt x="239" y="158"/>
                    </a:cubicBezTo>
                    <a:cubicBezTo>
                      <a:pt x="242" y="163"/>
                      <a:pt x="247" y="165"/>
                      <a:pt x="253" y="165"/>
                    </a:cubicBezTo>
                    <a:cubicBezTo>
                      <a:pt x="387" y="165"/>
                      <a:pt x="387" y="165"/>
                      <a:pt x="387" y="165"/>
                    </a:cubicBezTo>
                    <a:cubicBezTo>
                      <a:pt x="397" y="165"/>
                      <a:pt x="405" y="158"/>
                      <a:pt x="405" y="148"/>
                    </a:cubicBezTo>
                    <a:cubicBezTo>
                      <a:pt x="405" y="139"/>
                      <a:pt x="397" y="131"/>
                      <a:pt x="387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94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6525" y="3567840"/>
              <a:ext cx="598882" cy="415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5" name="Group 94"/>
            <p:cNvGrpSpPr/>
            <p:nvPr/>
          </p:nvGrpSpPr>
          <p:grpSpPr bwMode="gray">
            <a:xfrm>
              <a:off x="5804420" y="2079380"/>
              <a:ext cx="1892300" cy="1892136"/>
              <a:chOff x="395290" y="1648809"/>
              <a:chExt cx="1892300" cy="1892136"/>
            </a:xfrm>
          </p:grpSpPr>
          <p:sp>
            <p:nvSpPr>
              <p:cNvPr id="96" name="Freeform 18"/>
              <p:cNvSpPr>
                <a:spLocks noChangeAspect="1"/>
              </p:cNvSpPr>
              <p:nvPr/>
            </p:nvSpPr>
            <p:spPr bwMode="gray">
              <a:xfrm>
                <a:off x="403051" y="1952627"/>
                <a:ext cx="363766" cy="549734"/>
              </a:xfrm>
              <a:custGeom>
                <a:avLst/>
                <a:gdLst>
                  <a:gd name="T0" fmla="*/ 26538 w 411"/>
                  <a:gd name="T1" fmla="*/ 69116 h 622"/>
                  <a:gd name="T2" fmla="*/ 45548 w 411"/>
                  <a:gd name="T3" fmla="*/ 23759 h 622"/>
                  <a:gd name="T4" fmla="*/ 46028 w 411"/>
                  <a:gd name="T5" fmla="*/ 0 h 622"/>
                  <a:gd name="T6" fmla="*/ 30471 w 411"/>
                  <a:gd name="T7" fmla="*/ 432 h 622"/>
                  <a:gd name="T8" fmla="*/ 0 w 411"/>
                  <a:gd name="T9" fmla="*/ 65122 h 622"/>
                  <a:gd name="T10" fmla="*/ 14429 w 411"/>
                  <a:gd name="T11" fmla="*/ 53212 h 622"/>
                  <a:gd name="T12" fmla="*/ 26538 w 411"/>
                  <a:gd name="T13" fmla="*/ 69116 h 6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1"/>
                  <a:gd name="T22" fmla="*/ 0 h 622"/>
                  <a:gd name="T23" fmla="*/ 411 w 411"/>
                  <a:gd name="T24" fmla="*/ 622 h 6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1" h="622">
                    <a:moveTo>
                      <a:pt x="237" y="622"/>
                    </a:moveTo>
                    <a:cubicBezTo>
                      <a:pt x="256" y="469"/>
                      <a:pt x="317" y="329"/>
                      <a:pt x="407" y="214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272" y="4"/>
                      <a:pt x="272" y="4"/>
                      <a:pt x="272" y="4"/>
                    </a:cubicBezTo>
                    <a:cubicBezTo>
                      <a:pt x="127" y="162"/>
                      <a:pt x="30" y="363"/>
                      <a:pt x="0" y="586"/>
                    </a:cubicBezTo>
                    <a:cubicBezTo>
                      <a:pt x="129" y="479"/>
                      <a:pt x="129" y="479"/>
                      <a:pt x="129" y="479"/>
                    </a:cubicBezTo>
                    <a:lnTo>
                      <a:pt x="237" y="622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7" name="Freeform 19"/>
              <p:cNvSpPr>
                <a:spLocks noChangeAspect="1"/>
              </p:cNvSpPr>
              <p:nvPr/>
            </p:nvSpPr>
            <p:spPr bwMode="gray">
              <a:xfrm>
                <a:off x="717837" y="1664927"/>
                <a:ext cx="571632" cy="396931"/>
              </a:xfrm>
              <a:custGeom>
                <a:avLst/>
                <a:gdLst>
                  <a:gd name="T0" fmla="*/ 14869 w 646"/>
                  <a:gd name="T1" fmla="*/ 50042 h 449"/>
                  <a:gd name="T2" fmla="*/ 59657 w 646"/>
                  <a:gd name="T3" fmla="*/ 26607 h 449"/>
                  <a:gd name="T4" fmla="*/ 72190 w 646"/>
                  <a:gd name="T5" fmla="*/ 11601 h 449"/>
                  <a:gd name="T6" fmla="*/ 56882 w 646"/>
                  <a:gd name="T7" fmla="*/ 0 h 449"/>
                  <a:gd name="T8" fmla="*/ 0 w 646"/>
                  <a:gd name="T9" fmla="*/ 27527 h 449"/>
                  <a:gd name="T10" fmla="*/ 15325 w 646"/>
                  <a:gd name="T11" fmla="*/ 27062 h 449"/>
                  <a:gd name="T12" fmla="*/ 14869 w 646"/>
                  <a:gd name="T13" fmla="*/ 50042 h 4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6"/>
                  <a:gd name="T22" fmla="*/ 0 h 449"/>
                  <a:gd name="T23" fmla="*/ 646 w 646"/>
                  <a:gd name="T24" fmla="*/ 449 h 4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6" h="449">
                    <a:moveTo>
                      <a:pt x="133" y="449"/>
                    </a:moveTo>
                    <a:cubicBezTo>
                      <a:pt x="243" y="345"/>
                      <a:pt x="381" y="271"/>
                      <a:pt x="534" y="239"/>
                    </a:cubicBezTo>
                    <a:cubicBezTo>
                      <a:pt x="646" y="104"/>
                      <a:pt x="646" y="104"/>
                      <a:pt x="646" y="104"/>
                    </a:cubicBezTo>
                    <a:cubicBezTo>
                      <a:pt x="509" y="0"/>
                      <a:pt x="509" y="0"/>
                      <a:pt x="509" y="0"/>
                    </a:cubicBezTo>
                    <a:cubicBezTo>
                      <a:pt x="316" y="35"/>
                      <a:pt x="142" y="123"/>
                      <a:pt x="0" y="247"/>
                    </a:cubicBezTo>
                    <a:cubicBezTo>
                      <a:pt x="137" y="243"/>
                      <a:pt x="137" y="243"/>
                      <a:pt x="137" y="243"/>
                    </a:cubicBezTo>
                    <a:lnTo>
                      <a:pt x="133" y="449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8" name="Freeform 20"/>
              <p:cNvSpPr>
                <a:spLocks noChangeAspect="1"/>
              </p:cNvSpPr>
              <p:nvPr/>
            </p:nvSpPr>
            <p:spPr bwMode="gray">
              <a:xfrm>
                <a:off x="395290" y="2477888"/>
                <a:ext cx="327927" cy="630314"/>
              </a:xfrm>
              <a:custGeom>
                <a:avLst/>
                <a:gdLst>
                  <a:gd name="T0" fmla="*/ 40907 w 371"/>
                  <a:gd name="T1" fmla="*/ 64723 h 713"/>
                  <a:gd name="T2" fmla="*/ 26454 w 371"/>
                  <a:gd name="T3" fmla="*/ 16902 h 713"/>
                  <a:gd name="T4" fmla="*/ 13765 w 371"/>
                  <a:gd name="T5" fmla="*/ 0 h 713"/>
                  <a:gd name="T6" fmla="*/ 1 w 371"/>
                  <a:gd name="T7" fmla="*/ 11404 h 713"/>
                  <a:gd name="T8" fmla="*/ 0 w 371"/>
                  <a:gd name="T9" fmla="*/ 14743 h 713"/>
                  <a:gd name="T10" fmla="*/ 18978 w 371"/>
                  <a:gd name="T11" fmla="*/ 79418 h 713"/>
                  <a:gd name="T12" fmla="*/ 25787 w 371"/>
                  <a:gd name="T13" fmla="*/ 58809 h 713"/>
                  <a:gd name="T14" fmla="*/ 40907 w 371"/>
                  <a:gd name="T15" fmla="*/ 64723 h 7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71"/>
                  <a:gd name="T25" fmla="*/ 0 h 713"/>
                  <a:gd name="T26" fmla="*/ 371 w 371"/>
                  <a:gd name="T27" fmla="*/ 713 h 71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71" h="713">
                    <a:moveTo>
                      <a:pt x="371" y="581"/>
                    </a:moveTo>
                    <a:cubicBezTo>
                      <a:pt x="291" y="457"/>
                      <a:pt x="243" y="310"/>
                      <a:pt x="240" y="15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0" y="112"/>
                      <a:pt x="0" y="122"/>
                      <a:pt x="0" y="132"/>
                    </a:cubicBezTo>
                    <a:cubicBezTo>
                      <a:pt x="0" y="346"/>
                      <a:pt x="63" y="546"/>
                      <a:pt x="172" y="713"/>
                    </a:cubicBezTo>
                    <a:cubicBezTo>
                      <a:pt x="234" y="528"/>
                      <a:pt x="234" y="528"/>
                      <a:pt x="234" y="528"/>
                    </a:cubicBezTo>
                    <a:lnTo>
                      <a:pt x="371" y="58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9" name="Freeform 21"/>
              <p:cNvSpPr>
                <a:spLocks noChangeAspect="1"/>
              </p:cNvSpPr>
              <p:nvPr/>
            </p:nvSpPr>
            <p:spPr bwMode="gray">
              <a:xfrm>
                <a:off x="1268563" y="1648809"/>
                <a:ext cx="538780" cy="275166"/>
              </a:xfrm>
              <a:custGeom>
                <a:avLst/>
                <a:gdLst>
                  <a:gd name="T0" fmla="*/ 3270 w 609"/>
                  <a:gd name="T1" fmla="*/ 27079 h 311"/>
                  <a:gd name="T2" fmla="*/ 9260 w 609"/>
                  <a:gd name="T3" fmla="*/ 26874 h 311"/>
                  <a:gd name="T4" fmla="*/ 46963 w 609"/>
                  <a:gd name="T5" fmla="*/ 34954 h 311"/>
                  <a:gd name="T6" fmla="*/ 67884 w 609"/>
                  <a:gd name="T7" fmla="*/ 31453 h 311"/>
                  <a:gd name="T8" fmla="*/ 63966 w 609"/>
                  <a:gd name="T9" fmla="*/ 13372 h 311"/>
                  <a:gd name="T10" fmla="*/ 9260 w 609"/>
                  <a:gd name="T11" fmla="*/ 0 h 311"/>
                  <a:gd name="T12" fmla="*/ 0 w 609"/>
                  <a:gd name="T13" fmla="*/ 299 h 311"/>
                  <a:gd name="T14" fmla="*/ 15494 w 609"/>
                  <a:gd name="T15" fmla="*/ 12122 h 311"/>
                  <a:gd name="T16" fmla="*/ 3270 w 609"/>
                  <a:gd name="T17" fmla="*/ 27079 h 3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9"/>
                  <a:gd name="T28" fmla="*/ 0 h 311"/>
                  <a:gd name="T29" fmla="*/ 609 w 609"/>
                  <a:gd name="T30" fmla="*/ 311 h 31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9" h="311">
                    <a:moveTo>
                      <a:pt x="29" y="241"/>
                    </a:moveTo>
                    <a:cubicBezTo>
                      <a:pt x="47" y="240"/>
                      <a:pt x="65" y="239"/>
                      <a:pt x="83" y="239"/>
                    </a:cubicBezTo>
                    <a:cubicBezTo>
                      <a:pt x="203" y="239"/>
                      <a:pt x="318" y="265"/>
                      <a:pt x="421" y="311"/>
                    </a:cubicBezTo>
                    <a:cubicBezTo>
                      <a:pt x="609" y="279"/>
                      <a:pt x="609" y="279"/>
                      <a:pt x="609" y="279"/>
                    </a:cubicBezTo>
                    <a:cubicBezTo>
                      <a:pt x="574" y="119"/>
                      <a:pt x="574" y="119"/>
                      <a:pt x="574" y="119"/>
                    </a:cubicBezTo>
                    <a:cubicBezTo>
                      <a:pt x="427" y="43"/>
                      <a:pt x="260" y="0"/>
                      <a:pt x="83" y="0"/>
                    </a:cubicBezTo>
                    <a:cubicBezTo>
                      <a:pt x="55" y="0"/>
                      <a:pt x="27" y="1"/>
                      <a:pt x="0" y="3"/>
                    </a:cubicBezTo>
                    <a:cubicBezTo>
                      <a:pt x="139" y="108"/>
                      <a:pt x="139" y="108"/>
                      <a:pt x="139" y="108"/>
                    </a:cubicBezTo>
                    <a:lnTo>
                      <a:pt x="29" y="24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0" name="Freeform 22"/>
              <p:cNvSpPr>
                <a:spLocks noChangeAspect="1"/>
              </p:cNvSpPr>
              <p:nvPr/>
            </p:nvSpPr>
            <p:spPr bwMode="gray">
              <a:xfrm>
                <a:off x="1741638" y="1802808"/>
                <a:ext cx="477854" cy="565253"/>
              </a:xfrm>
              <a:custGeom>
                <a:avLst/>
                <a:gdLst>
                  <a:gd name="T0" fmla="*/ 0 w 540"/>
                  <a:gd name="T1" fmla="*/ 22347 h 639"/>
                  <a:gd name="T2" fmla="*/ 33508 w 540"/>
                  <a:gd name="T3" fmla="*/ 61038 h 639"/>
                  <a:gd name="T4" fmla="*/ 52213 w 540"/>
                  <a:gd name="T5" fmla="*/ 71698 h 639"/>
                  <a:gd name="T6" fmla="*/ 60345 w 540"/>
                  <a:gd name="T7" fmla="*/ 55664 h 639"/>
                  <a:gd name="T8" fmla="*/ 14870 w 540"/>
                  <a:gd name="T9" fmla="*/ 0 h 639"/>
                  <a:gd name="T10" fmla="*/ 18999 w 540"/>
                  <a:gd name="T11" fmla="*/ 19078 h 639"/>
                  <a:gd name="T12" fmla="*/ 0 w 540"/>
                  <a:gd name="T13" fmla="*/ 22347 h 6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0"/>
                  <a:gd name="T22" fmla="*/ 0 h 639"/>
                  <a:gd name="T23" fmla="*/ 540 w 540"/>
                  <a:gd name="T24" fmla="*/ 639 h 6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0" h="639">
                    <a:moveTo>
                      <a:pt x="0" y="199"/>
                    </a:moveTo>
                    <a:cubicBezTo>
                      <a:pt x="129" y="283"/>
                      <a:pt x="234" y="402"/>
                      <a:pt x="300" y="544"/>
                    </a:cubicBezTo>
                    <a:cubicBezTo>
                      <a:pt x="467" y="639"/>
                      <a:pt x="467" y="639"/>
                      <a:pt x="467" y="639"/>
                    </a:cubicBezTo>
                    <a:cubicBezTo>
                      <a:pt x="540" y="496"/>
                      <a:pt x="540" y="496"/>
                      <a:pt x="540" y="496"/>
                    </a:cubicBezTo>
                    <a:cubicBezTo>
                      <a:pt x="458" y="292"/>
                      <a:pt x="315" y="119"/>
                      <a:pt x="133" y="0"/>
                    </a:cubicBezTo>
                    <a:cubicBezTo>
                      <a:pt x="170" y="170"/>
                      <a:pt x="170" y="170"/>
                      <a:pt x="170" y="170"/>
                    </a:cubicBez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1" name="Freeform 23"/>
              <p:cNvSpPr>
                <a:spLocks noChangeAspect="1"/>
              </p:cNvSpPr>
              <p:nvPr/>
            </p:nvSpPr>
            <p:spPr bwMode="gray">
              <a:xfrm>
                <a:off x="2042093" y="2334634"/>
                <a:ext cx="245497" cy="607632"/>
              </a:xfrm>
              <a:custGeom>
                <a:avLst/>
                <a:gdLst>
                  <a:gd name="T0" fmla="*/ 507 w 278"/>
                  <a:gd name="T1" fmla="*/ 6745 h 687"/>
                  <a:gd name="T2" fmla="*/ 4295 w 278"/>
                  <a:gd name="T3" fmla="*/ 32960 h 687"/>
                  <a:gd name="T4" fmla="*/ 0 w 278"/>
                  <a:gd name="T5" fmla="*/ 61210 h 687"/>
                  <a:gd name="T6" fmla="*/ 8837 w 278"/>
                  <a:gd name="T7" fmla="*/ 76992 h 687"/>
                  <a:gd name="T8" fmla="*/ 25794 w 278"/>
                  <a:gd name="T9" fmla="*/ 66032 h 687"/>
                  <a:gd name="T10" fmla="*/ 30336 w 278"/>
                  <a:gd name="T11" fmla="*/ 32960 h 687"/>
                  <a:gd name="T12" fmla="*/ 25794 w 278"/>
                  <a:gd name="T13" fmla="*/ 0 h 687"/>
                  <a:gd name="T14" fmla="*/ 17553 w 278"/>
                  <a:gd name="T15" fmla="*/ 16701 h 687"/>
                  <a:gd name="T16" fmla="*/ 507 w 278"/>
                  <a:gd name="T17" fmla="*/ 6745 h 6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78"/>
                  <a:gd name="T28" fmla="*/ 0 h 687"/>
                  <a:gd name="T29" fmla="*/ 278 w 278"/>
                  <a:gd name="T30" fmla="*/ 687 h 68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78" h="687">
                    <a:moveTo>
                      <a:pt x="5" y="60"/>
                    </a:moveTo>
                    <a:cubicBezTo>
                      <a:pt x="27" y="134"/>
                      <a:pt x="39" y="213"/>
                      <a:pt x="39" y="294"/>
                    </a:cubicBezTo>
                    <a:cubicBezTo>
                      <a:pt x="39" y="382"/>
                      <a:pt x="25" y="467"/>
                      <a:pt x="0" y="546"/>
                    </a:cubicBezTo>
                    <a:cubicBezTo>
                      <a:pt x="81" y="687"/>
                      <a:pt x="81" y="687"/>
                      <a:pt x="81" y="687"/>
                    </a:cubicBezTo>
                    <a:cubicBezTo>
                      <a:pt x="237" y="589"/>
                      <a:pt x="237" y="589"/>
                      <a:pt x="237" y="589"/>
                    </a:cubicBezTo>
                    <a:cubicBezTo>
                      <a:pt x="264" y="495"/>
                      <a:pt x="278" y="397"/>
                      <a:pt x="278" y="294"/>
                    </a:cubicBezTo>
                    <a:cubicBezTo>
                      <a:pt x="278" y="192"/>
                      <a:pt x="264" y="94"/>
                      <a:pt x="237" y="0"/>
                    </a:cubicBezTo>
                    <a:cubicBezTo>
                      <a:pt x="161" y="149"/>
                      <a:pt x="161" y="149"/>
                      <a:pt x="161" y="149"/>
                    </a:cubicBezTo>
                    <a:lnTo>
                      <a:pt x="5" y="60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2" name="Freeform 24"/>
              <p:cNvSpPr>
                <a:spLocks noChangeAspect="1"/>
              </p:cNvSpPr>
              <p:nvPr/>
            </p:nvSpPr>
            <p:spPr bwMode="gray">
              <a:xfrm>
                <a:off x="1717148" y="2902276"/>
                <a:ext cx="496370" cy="472139"/>
              </a:xfrm>
              <a:custGeom>
                <a:avLst/>
                <a:gdLst>
                  <a:gd name="T0" fmla="*/ 36805 w 561"/>
                  <a:gd name="T1" fmla="*/ 0 h 534"/>
                  <a:gd name="T2" fmla="*/ 3573 w 561"/>
                  <a:gd name="T3" fmla="*/ 38661 h 534"/>
                  <a:gd name="T4" fmla="*/ 0 w 561"/>
                  <a:gd name="T5" fmla="*/ 56349 h 534"/>
                  <a:gd name="T6" fmla="*/ 20193 w 561"/>
                  <a:gd name="T7" fmla="*/ 59592 h 534"/>
                  <a:gd name="T8" fmla="*/ 62581 w 561"/>
                  <a:gd name="T9" fmla="*/ 7704 h 534"/>
                  <a:gd name="T10" fmla="*/ 46820 w 561"/>
                  <a:gd name="T11" fmla="*/ 17544 h 534"/>
                  <a:gd name="T12" fmla="*/ 36805 w 561"/>
                  <a:gd name="T13" fmla="*/ 0 h 5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1"/>
                  <a:gd name="T22" fmla="*/ 0 h 534"/>
                  <a:gd name="T23" fmla="*/ 561 w 561"/>
                  <a:gd name="T24" fmla="*/ 534 h 5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1" h="534">
                    <a:moveTo>
                      <a:pt x="330" y="0"/>
                    </a:moveTo>
                    <a:cubicBezTo>
                      <a:pt x="264" y="141"/>
                      <a:pt x="161" y="261"/>
                      <a:pt x="32" y="346"/>
                    </a:cubicBezTo>
                    <a:cubicBezTo>
                      <a:pt x="0" y="505"/>
                      <a:pt x="0" y="505"/>
                      <a:pt x="0" y="505"/>
                    </a:cubicBezTo>
                    <a:cubicBezTo>
                      <a:pt x="181" y="534"/>
                      <a:pt x="181" y="534"/>
                      <a:pt x="181" y="534"/>
                    </a:cubicBezTo>
                    <a:cubicBezTo>
                      <a:pt x="348" y="419"/>
                      <a:pt x="481" y="257"/>
                      <a:pt x="561" y="69"/>
                    </a:cubicBezTo>
                    <a:cubicBezTo>
                      <a:pt x="420" y="157"/>
                      <a:pt x="420" y="157"/>
                      <a:pt x="420" y="157"/>
                    </a:cubicBezTo>
                    <a:lnTo>
                      <a:pt x="330" y="0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3" name="Freeform 25"/>
              <p:cNvSpPr>
                <a:spLocks noChangeAspect="1"/>
              </p:cNvSpPr>
              <p:nvPr/>
            </p:nvSpPr>
            <p:spPr bwMode="gray">
              <a:xfrm>
                <a:off x="1062489" y="3253842"/>
                <a:ext cx="720962" cy="287103"/>
              </a:xfrm>
              <a:custGeom>
                <a:avLst/>
                <a:gdLst>
                  <a:gd name="T0" fmla="*/ 75674 w 815"/>
                  <a:gd name="T1" fmla="*/ 0 h 324"/>
                  <a:gd name="T2" fmla="*/ 35159 w 815"/>
                  <a:gd name="T3" fmla="*/ 9675 h 324"/>
                  <a:gd name="T4" fmla="*/ 18801 w 815"/>
                  <a:gd name="T5" fmla="*/ 8263 h 324"/>
                  <a:gd name="T6" fmla="*/ 0 w 815"/>
                  <a:gd name="T7" fmla="*/ 16851 h 324"/>
                  <a:gd name="T8" fmla="*/ 8322 w 815"/>
                  <a:gd name="T9" fmla="*/ 33903 h 324"/>
                  <a:gd name="T10" fmla="*/ 35159 w 815"/>
                  <a:gd name="T11" fmla="*/ 37138 h 324"/>
                  <a:gd name="T12" fmla="*/ 90758 w 815"/>
                  <a:gd name="T13" fmla="*/ 22932 h 324"/>
                  <a:gd name="T14" fmla="*/ 71770 w 815"/>
                  <a:gd name="T15" fmla="*/ 19866 h 324"/>
                  <a:gd name="T16" fmla="*/ 75674 w 815"/>
                  <a:gd name="T17" fmla="*/ 0 h 3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15"/>
                  <a:gd name="T28" fmla="*/ 0 h 324"/>
                  <a:gd name="T29" fmla="*/ 815 w 815"/>
                  <a:gd name="T30" fmla="*/ 324 h 3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15" h="324">
                    <a:moveTo>
                      <a:pt x="680" y="0"/>
                    </a:moveTo>
                    <a:cubicBezTo>
                      <a:pt x="570" y="54"/>
                      <a:pt x="446" y="84"/>
                      <a:pt x="316" y="84"/>
                    </a:cubicBezTo>
                    <a:cubicBezTo>
                      <a:pt x="266" y="84"/>
                      <a:pt x="217" y="80"/>
                      <a:pt x="169" y="72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75" y="296"/>
                      <a:pt x="75" y="296"/>
                      <a:pt x="75" y="296"/>
                    </a:cubicBezTo>
                    <a:cubicBezTo>
                      <a:pt x="152" y="314"/>
                      <a:pt x="233" y="324"/>
                      <a:pt x="316" y="324"/>
                    </a:cubicBezTo>
                    <a:cubicBezTo>
                      <a:pt x="496" y="324"/>
                      <a:pt x="666" y="279"/>
                      <a:pt x="815" y="200"/>
                    </a:cubicBezTo>
                    <a:cubicBezTo>
                      <a:pt x="645" y="173"/>
                      <a:pt x="645" y="173"/>
                      <a:pt x="645" y="173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4" name="Freeform 26"/>
              <p:cNvSpPr>
                <a:spLocks noChangeAspect="1"/>
              </p:cNvSpPr>
              <p:nvPr/>
            </p:nvSpPr>
            <p:spPr bwMode="gray">
              <a:xfrm>
                <a:off x="597779" y="3037770"/>
                <a:ext cx="504135" cy="452441"/>
              </a:xfrm>
              <a:custGeom>
                <a:avLst/>
                <a:gdLst>
                  <a:gd name="T0" fmla="*/ 63340 w 570"/>
                  <a:gd name="T1" fmla="*/ 31472 h 512"/>
                  <a:gd name="T2" fmla="*/ 26549 w 570"/>
                  <a:gd name="T3" fmla="*/ 7978 h 512"/>
                  <a:gd name="T4" fmla="*/ 5998 w 570"/>
                  <a:gd name="T5" fmla="*/ 0 h 512"/>
                  <a:gd name="T6" fmla="*/ 0 w 570"/>
                  <a:gd name="T7" fmla="*/ 17776 h 512"/>
                  <a:gd name="T8" fmla="*/ 55092 w 570"/>
                  <a:gd name="T9" fmla="*/ 56739 h 512"/>
                  <a:gd name="T10" fmla="*/ 46195 w 570"/>
                  <a:gd name="T11" fmla="*/ 38988 h 512"/>
                  <a:gd name="T12" fmla="*/ 63340 w 570"/>
                  <a:gd name="T13" fmla="*/ 31472 h 5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0"/>
                  <a:gd name="T22" fmla="*/ 0 h 512"/>
                  <a:gd name="T23" fmla="*/ 570 w 570"/>
                  <a:gd name="T24" fmla="*/ 512 h 5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0" h="512">
                    <a:moveTo>
                      <a:pt x="570" y="284"/>
                    </a:moveTo>
                    <a:cubicBezTo>
                      <a:pt x="443" y="240"/>
                      <a:pt x="330" y="167"/>
                      <a:pt x="239" y="7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126" y="321"/>
                      <a:pt x="298" y="444"/>
                      <a:pt x="496" y="512"/>
                    </a:cubicBezTo>
                    <a:cubicBezTo>
                      <a:pt x="416" y="352"/>
                      <a:pt x="416" y="352"/>
                      <a:pt x="416" y="352"/>
                    </a:cubicBezTo>
                    <a:lnTo>
                      <a:pt x="570" y="284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133" y="2565209"/>
              <a:ext cx="1101346" cy="910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67731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7" grpId="0" build="p"/>
      <p:bldP spid="105" grpId="0"/>
      <p:bldP spid="106" grpId="0" build="p"/>
      <p:bldP spid="1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4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27025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Why Virtualize?</a:t>
            </a:r>
            <a:endParaRPr lang="en-US" dirty="0"/>
          </a:p>
        </p:txBody>
      </p:sp>
      <p:sp>
        <p:nvSpPr>
          <p:cNvPr id="81" name="Freeform 2"/>
          <p:cNvSpPr>
            <a:spLocks noEditPoints="1"/>
          </p:cNvSpPr>
          <p:nvPr/>
        </p:nvSpPr>
        <p:spPr bwMode="gray">
          <a:xfrm>
            <a:off x="2466975" y="1823830"/>
            <a:ext cx="3962400" cy="3962398"/>
          </a:xfrm>
          <a:custGeom>
            <a:avLst/>
            <a:gdLst>
              <a:gd name="T0" fmla="*/ 2147483647 w 1486"/>
              <a:gd name="T1" fmla="*/ 0 h 1486"/>
              <a:gd name="T2" fmla="*/ 0 w 1486"/>
              <a:gd name="T3" fmla="*/ 2147483647 h 1486"/>
              <a:gd name="T4" fmla="*/ 2147483647 w 1486"/>
              <a:gd name="T5" fmla="*/ 2147483647 h 1486"/>
              <a:gd name="T6" fmla="*/ 2147483647 w 1486"/>
              <a:gd name="T7" fmla="*/ 2147483647 h 1486"/>
              <a:gd name="T8" fmla="*/ 2147483647 w 1486"/>
              <a:gd name="T9" fmla="*/ 0 h 1486"/>
              <a:gd name="T10" fmla="*/ 2147483647 w 1486"/>
              <a:gd name="T11" fmla="*/ 2147483647 h 1486"/>
              <a:gd name="T12" fmla="*/ 2147483647 w 1486"/>
              <a:gd name="T13" fmla="*/ 2147483647 h 1486"/>
              <a:gd name="T14" fmla="*/ 2147483647 w 1486"/>
              <a:gd name="T15" fmla="*/ 2147483647 h 1486"/>
              <a:gd name="T16" fmla="*/ 2147483647 w 1486"/>
              <a:gd name="T17" fmla="*/ 2147483647 h 1486"/>
              <a:gd name="T18" fmla="*/ 2147483647 w 1486"/>
              <a:gd name="T19" fmla="*/ 2147483647 h 148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86"/>
              <a:gd name="T31" fmla="*/ 0 h 1486"/>
              <a:gd name="T32" fmla="*/ 1486 w 1486"/>
              <a:gd name="T33" fmla="*/ 1486 h 148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86" h="1486">
                <a:moveTo>
                  <a:pt x="743" y="0"/>
                </a:moveTo>
                <a:cubicBezTo>
                  <a:pt x="333" y="0"/>
                  <a:pt x="0" y="333"/>
                  <a:pt x="0" y="743"/>
                </a:cubicBezTo>
                <a:cubicBezTo>
                  <a:pt x="0" y="1154"/>
                  <a:pt x="333" y="1486"/>
                  <a:pt x="743" y="1486"/>
                </a:cubicBezTo>
                <a:cubicBezTo>
                  <a:pt x="1154" y="1486"/>
                  <a:pt x="1486" y="1154"/>
                  <a:pt x="1486" y="743"/>
                </a:cubicBezTo>
                <a:cubicBezTo>
                  <a:pt x="1486" y="333"/>
                  <a:pt x="1154" y="0"/>
                  <a:pt x="743" y="0"/>
                </a:cubicBezTo>
                <a:close/>
                <a:moveTo>
                  <a:pt x="743" y="974"/>
                </a:moveTo>
                <a:cubicBezTo>
                  <a:pt x="616" y="974"/>
                  <a:pt x="512" y="871"/>
                  <a:pt x="512" y="743"/>
                </a:cubicBezTo>
                <a:cubicBezTo>
                  <a:pt x="512" y="616"/>
                  <a:pt x="616" y="512"/>
                  <a:pt x="743" y="512"/>
                </a:cubicBezTo>
                <a:cubicBezTo>
                  <a:pt x="871" y="512"/>
                  <a:pt x="974" y="616"/>
                  <a:pt x="974" y="743"/>
                </a:cubicBezTo>
                <a:cubicBezTo>
                  <a:pt x="974" y="871"/>
                  <a:pt x="871" y="974"/>
                  <a:pt x="743" y="974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91" name="Freeform 3"/>
          <p:cNvSpPr>
            <a:spLocks/>
          </p:cNvSpPr>
          <p:nvPr/>
        </p:nvSpPr>
        <p:spPr bwMode="gray">
          <a:xfrm>
            <a:off x="4448175" y="1897109"/>
            <a:ext cx="1656108" cy="1617468"/>
          </a:xfrm>
          <a:custGeom>
            <a:avLst/>
            <a:gdLst>
              <a:gd name="T0" fmla="*/ 2147483647 w 738"/>
              <a:gd name="T1" fmla="*/ 2147483647 h 721"/>
              <a:gd name="T2" fmla="*/ 2147483647 w 738"/>
              <a:gd name="T3" fmla="*/ 2147483647 h 721"/>
              <a:gd name="T4" fmla="*/ 2147483647 w 738"/>
              <a:gd name="T5" fmla="*/ 2147483647 h 721"/>
              <a:gd name="T6" fmla="*/ 0 w 738"/>
              <a:gd name="T7" fmla="*/ 2147483647 h 721"/>
              <a:gd name="T8" fmla="*/ 0 w 738"/>
              <a:gd name="T9" fmla="*/ 2147483647 h 721"/>
              <a:gd name="T10" fmla="*/ 2147483647 w 738"/>
              <a:gd name="T11" fmla="*/ 2147483647 h 721"/>
              <a:gd name="T12" fmla="*/ 2147483647 w 738"/>
              <a:gd name="T13" fmla="*/ 2147483647 h 721"/>
              <a:gd name="T14" fmla="*/ 2147483647 w 738"/>
              <a:gd name="T15" fmla="*/ 2147483647 h 721"/>
              <a:gd name="T16" fmla="*/ 2147483647 w 738"/>
              <a:gd name="T17" fmla="*/ 2147483647 h 721"/>
              <a:gd name="T18" fmla="*/ 2147483647 w 738"/>
              <a:gd name="T19" fmla="*/ 2147483647 h 721"/>
              <a:gd name="T20" fmla="*/ 2147483647 w 738"/>
              <a:gd name="T21" fmla="*/ 2147483647 h 721"/>
              <a:gd name="T22" fmla="*/ 2147483647 w 738"/>
              <a:gd name="T23" fmla="*/ 2147483647 h 721"/>
              <a:gd name="T24" fmla="*/ 0 w 738"/>
              <a:gd name="T25" fmla="*/ 0 h 721"/>
              <a:gd name="T26" fmla="*/ 0 w 738"/>
              <a:gd name="T27" fmla="*/ 2147483647 h 721"/>
              <a:gd name="T28" fmla="*/ 2147483647 w 738"/>
              <a:gd name="T29" fmla="*/ 2147483647 h 72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38"/>
              <a:gd name="T46" fmla="*/ 0 h 721"/>
              <a:gd name="T47" fmla="*/ 738 w 738"/>
              <a:gd name="T48" fmla="*/ 721 h 72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38" h="721">
                <a:moveTo>
                  <a:pt x="66" y="190"/>
                </a:moveTo>
                <a:cubicBezTo>
                  <a:pt x="114" y="190"/>
                  <a:pt x="153" y="229"/>
                  <a:pt x="153" y="277"/>
                </a:cubicBezTo>
                <a:cubicBezTo>
                  <a:pt x="153" y="325"/>
                  <a:pt x="114" y="364"/>
                  <a:pt x="66" y="364"/>
                </a:cubicBezTo>
                <a:cubicBezTo>
                  <a:pt x="39" y="364"/>
                  <a:pt x="16" y="352"/>
                  <a:pt x="0" y="334"/>
                </a:cubicBezTo>
                <a:cubicBezTo>
                  <a:pt x="0" y="546"/>
                  <a:pt x="0" y="546"/>
                  <a:pt x="0" y="546"/>
                </a:cubicBezTo>
                <a:cubicBezTo>
                  <a:pt x="114" y="546"/>
                  <a:pt x="213" y="608"/>
                  <a:pt x="265" y="700"/>
                </a:cubicBezTo>
                <a:cubicBezTo>
                  <a:pt x="450" y="594"/>
                  <a:pt x="450" y="594"/>
                  <a:pt x="450" y="594"/>
                </a:cubicBezTo>
                <a:cubicBezTo>
                  <a:pt x="442" y="616"/>
                  <a:pt x="443" y="642"/>
                  <a:pt x="456" y="665"/>
                </a:cubicBezTo>
                <a:cubicBezTo>
                  <a:pt x="480" y="707"/>
                  <a:pt x="534" y="721"/>
                  <a:pt x="575" y="697"/>
                </a:cubicBezTo>
                <a:cubicBezTo>
                  <a:pt x="617" y="673"/>
                  <a:pt x="631" y="620"/>
                  <a:pt x="607" y="578"/>
                </a:cubicBezTo>
                <a:cubicBezTo>
                  <a:pt x="594" y="555"/>
                  <a:pt x="572" y="541"/>
                  <a:pt x="548" y="537"/>
                </a:cubicBezTo>
                <a:cubicBezTo>
                  <a:pt x="738" y="427"/>
                  <a:pt x="738" y="427"/>
                  <a:pt x="738" y="427"/>
                </a:cubicBezTo>
                <a:cubicBezTo>
                  <a:pt x="591" y="172"/>
                  <a:pt x="316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16" y="202"/>
                  <a:pt x="39" y="190"/>
                  <a:pt x="66" y="190"/>
                </a:cubicBezTo>
                <a:close/>
              </a:path>
            </a:pathLst>
          </a:custGeom>
          <a:solidFill>
            <a:srgbClr val="EB8024"/>
          </a:solidFill>
          <a:ln>
            <a:noFill/>
          </a:ln>
        </p:spPr>
        <p:txBody>
          <a:bodyPr wrap="square" rIns="0" anchor="b"/>
          <a:lstStyle/>
          <a:p>
            <a:endParaRPr lang="en-US" sz="700" kern="0" dirty="0">
              <a:solidFill>
                <a:srgbClr val="FFFFFF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92" name="Freeform 4"/>
          <p:cNvSpPr>
            <a:spLocks/>
          </p:cNvSpPr>
          <p:nvPr/>
        </p:nvSpPr>
        <p:spPr bwMode="gray">
          <a:xfrm>
            <a:off x="2540254" y="2820425"/>
            <a:ext cx="1320356" cy="1942561"/>
          </a:xfrm>
          <a:custGeom>
            <a:avLst/>
            <a:gdLst>
              <a:gd name="T0" fmla="*/ 2147483647 w 588"/>
              <a:gd name="T1" fmla="*/ 2147483647 h 866"/>
              <a:gd name="T2" fmla="*/ 2147483647 w 588"/>
              <a:gd name="T3" fmla="*/ 2147483647 h 866"/>
              <a:gd name="T4" fmla="*/ 2147483647 w 588"/>
              <a:gd name="T5" fmla="*/ 2147483647 h 866"/>
              <a:gd name="T6" fmla="*/ 2147483647 w 588"/>
              <a:gd name="T7" fmla="*/ 2147483647 h 866"/>
              <a:gd name="T8" fmla="*/ 2147483647 w 588"/>
              <a:gd name="T9" fmla="*/ 2147483647 h 866"/>
              <a:gd name="T10" fmla="*/ 2147483647 w 588"/>
              <a:gd name="T11" fmla="*/ 2147483647 h 866"/>
              <a:gd name="T12" fmla="*/ 2147483647 w 588"/>
              <a:gd name="T13" fmla="*/ 2147483647 h 866"/>
              <a:gd name="T14" fmla="*/ 2147483647 w 588"/>
              <a:gd name="T15" fmla="*/ 2147483647 h 866"/>
              <a:gd name="T16" fmla="*/ 2147483647 w 588"/>
              <a:gd name="T17" fmla="*/ 2147483647 h 866"/>
              <a:gd name="T18" fmla="*/ 2147483647 w 588"/>
              <a:gd name="T19" fmla="*/ 2147483647 h 866"/>
              <a:gd name="T20" fmla="*/ 2147483647 w 588"/>
              <a:gd name="T21" fmla="*/ 2147483647 h 866"/>
              <a:gd name="T22" fmla="*/ 2147483647 w 588"/>
              <a:gd name="T23" fmla="*/ 2147483647 h 866"/>
              <a:gd name="T24" fmla="*/ 2147483647 w 588"/>
              <a:gd name="T25" fmla="*/ 2147483647 h 866"/>
              <a:gd name="T26" fmla="*/ 0 w 588"/>
              <a:gd name="T27" fmla="*/ 2147483647 h 866"/>
              <a:gd name="T28" fmla="*/ 2147483647 w 588"/>
              <a:gd name="T29" fmla="*/ 2147483647 h 866"/>
              <a:gd name="T30" fmla="*/ 2147483647 w 588"/>
              <a:gd name="T31" fmla="*/ 2147483647 h 866"/>
              <a:gd name="T32" fmla="*/ 2147483647 w 588"/>
              <a:gd name="T33" fmla="*/ 2147483647 h 86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88"/>
              <a:gd name="T52" fmla="*/ 0 h 866"/>
              <a:gd name="T53" fmla="*/ 588 w 588"/>
              <a:gd name="T54" fmla="*/ 866 h 86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88" h="866">
                <a:moveTo>
                  <a:pt x="241" y="718"/>
                </a:moveTo>
                <a:cubicBezTo>
                  <a:pt x="217" y="677"/>
                  <a:pt x="231" y="623"/>
                  <a:pt x="273" y="599"/>
                </a:cubicBezTo>
                <a:cubicBezTo>
                  <a:pt x="314" y="575"/>
                  <a:pt x="367" y="590"/>
                  <a:pt x="391" y="631"/>
                </a:cubicBezTo>
                <a:cubicBezTo>
                  <a:pt x="404" y="654"/>
                  <a:pt x="406" y="680"/>
                  <a:pt x="398" y="703"/>
                </a:cubicBezTo>
                <a:cubicBezTo>
                  <a:pt x="588" y="593"/>
                  <a:pt x="588" y="593"/>
                  <a:pt x="588" y="593"/>
                </a:cubicBezTo>
                <a:cubicBezTo>
                  <a:pt x="562" y="548"/>
                  <a:pt x="546" y="495"/>
                  <a:pt x="546" y="439"/>
                </a:cubicBezTo>
                <a:cubicBezTo>
                  <a:pt x="546" y="385"/>
                  <a:pt x="560" y="335"/>
                  <a:pt x="585" y="291"/>
                </a:cubicBezTo>
                <a:cubicBezTo>
                  <a:pt x="396" y="184"/>
                  <a:pt x="396" y="184"/>
                  <a:pt x="396" y="184"/>
                </a:cubicBezTo>
                <a:cubicBezTo>
                  <a:pt x="420" y="179"/>
                  <a:pt x="442" y="165"/>
                  <a:pt x="455" y="142"/>
                </a:cubicBezTo>
                <a:cubicBezTo>
                  <a:pt x="479" y="100"/>
                  <a:pt x="464" y="47"/>
                  <a:pt x="422" y="23"/>
                </a:cubicBezTo>
                <a:cubicBezTo>
                  <a:pt x="380" y="0"/>
                  <a:pt x="327" y="14"/>
                  <a:pt x="304" y="56"/>
                </a:cubicBezTo>
                <a:cubicBezTo>
                  <a:pt x="291" y="79"/>
                  <a:pt x="289" y="105"/>
                  <a:pt x="297" y="128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40" y="144"/>
                  <a:pt x="0" y="287"/>
                  <a:pt x="0" y="439"/>
                </a:cubicBezTo>
                <a:cubicBezTo>
                  <a:pt x="0" y="595"/>
                  <a:pt x="42" y="740"/>
                  <a:pt x="115" y="866"/>
                </a:cubicBezTo>
                <a:cubicBezTo>
                  <a:pt x="299" y="760"/>
                  <a:pt x="299" y="760"/>
                  <a:pt x="299" y="760"/>
                </a:cubicBezTo>
                <a:cubicBezTo>
                  <a:pt x="276" y="755"/>
                  <a:pt x="254" y="741"/>
                  <a:pt x="241" y="718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93" name="Freeform 5"/>
          <p:cNvSpPr>
            <a:spLocks/>
          </p:cNvSpPr>
          <p:nvPr/>
        </p:nvSpPr>
        <p:spPr bwMode="gray">
          <a:xfrm>
            <a:off x="2786738" y="1897109"/>
            <a:ext cx="2005182" cy="1576166"/>
          </a:xfrm>
          <a:custGeom>
            <a:avLst/>
            <a:gdLst>
              <a:gd name="T0" fmla="*/ 2147483647 w 893"/>
              <a:gd name="T1" fmla="*/ 2147483647 h 702"/>
              <a:gd name="T2" fmla="*/ 2147483647 w 893"/>
              <a:gd name="T3" fmla="*/ 2147483647 h 702"/>
              <a:gd name="T4" fmla="*/ 2147483647 w 893"/>
              <a:gd name="T5" fmla="*/ 2147483647 h 702"/>
              <a:gd name="T6" fmla="*/ 2147483647 w 893"/>
              <a:gd name="T7" fmla="*/ 2147483647 h 702"/>
              <a:gd name="T8" fmla="*/ 2147483647 w 893"/>
              <a:gd name="T9" fmla="*/ 2147483647 h 702"/>
              <a:gd name="T10" fmla="*/ 2147483647 w 893"/>
              <a:gd name="T11" fmla="*/ 2147483647 h 702"/>
              <a:gd name="T12" fmla="*/ 2147483647 w 893"/>
              <a:gd name="T13" fmla="*/ 2147483647 h 702"/>
              <a:gd name="T14" fmla="*/ 2147483647 w 893"/>
              <a:gd name="T15" fmla="*/ 2147483647 h 702"/>
              <a:gd name="T16" fmla="*/ 2147483647 w 893"/>
              <a:gd name="T17" fmla="*/ 2147483647 h 702"/>
              <a:gd name="T18" fmla="*/ 2147483647 w 893"/>
              <a:gd name="T19" fmla="*/ 2147483647 h 702"/>
              <a:gd name="T20" fmla="*/ 2147483647 w 893"/>
              <a:gd name="T21" fmla="*/ 2147483647 h 702"/>
              <a:gd name="T22" fmla="*/ 2147483647 w 893"/>
              <a:gd name="T23" fmla="*/ 0 h 702"/>
              <a:gd name="T24" fmla="*/ 0 w 893"/>
              <a:gd name="T25" fmla="*/ 2147483647 h 702"/>
              <a:gd name="T26" fmla="*/ 2147483647 w 893"/>
              <a:gd name="T27" fmla="*/ 2147483647 h 702"/>
              <a:gd name="T28" fmla="*/ 2147483647 w 893"/>
              <a:gd name="T29" fmla="*/ 2147483647 h 70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93"/>
              <a:gd name="T46" fmla="*/ 0 h 702"/>
              <a:gd name="T47" fmla="*/ 893 w 893"/>
              <a:gd name="T48" fmla="*/ 702 h 70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93" h="702">
                <a:moveTo>
                  <a:pt x="194" y="467"/>
                </a:moveTo>
                <a:cubicBezTo>
                  <a:pt x="217" y="425"/>
                  <a:pt x="270" y="411"/>
                  <a:pt x="312" y="434"/>
                </a:cubicBezTo>
                <a:cubicBezTo>
                  <a:pt x="354" y="458"/>
                  <a:pt x="369" y="511"/>
                  <a:pt x="345" y="553"/>
                </a:cubicBezTo>
                <a:cubicBezTo>
                  <a:pt x="332" y="576"/>
                  <a:pt x="310" y="590"/>
                  <a:pt x="286" y="595"/>
                </a:cubicBezTo>
                <a:cubicBezTo>
                  <a:pt x="475" y="702"/>
                  <a:pt x="475" y="702"/>
                  <a:pt x="475" y="702"/>
                </a:cubicBezTo>
                <a:cubicBezTo>
                  <a:pt x="527" y="609"/>
                  <a:pt x="626" y="546"/>
                  <a:pt x="740" y="546"/>
                </a:cubicBezTo>
                <a:cubicBezTo>
                  <a:pt x="740" y="334"/>
                  <a:pt x="740" y="334"/>
                  <a:pt x="740" y="334"/>
                </a:cubicBezTo>
                <a:cubicBezTo>
                  <a:pt x="756" y="352"/>
                  <a:pt x="779" y="364"/>
                  <a:pt x="806" y="364"/>
                </a:cubicBezTo>
                <a:cubicBezTo>
                  <a:pt x="854" y="364"/>
                  <a:pt x="893" y="325"/>
                  <a:pt x="893" y="277"/>
                </a:cubicBezTo>
                <a:cubicBezTo>
                  <a:pt x="893" y="229"/>
                  <a:pt x="854" y="190"/>
                  <a:pt x="806" y="190"/>
                </a:cubicBezTo>
                <a:cubicBezTo>
                  <a:pt x="779" y="190"/>
                  <a:pt x="756" y="202"/>
                  <a:pt x="740" y="220"/>
                </a:cubicBezTo>
                <a:cubicBezTo>
                  <a:pt x="740" y="0"/>
                  <a:pt x="740" y="0"/>
                  <a:pt x="740" y="0"/>
                </a:cubicBezTo>
                <a:cubicBezTo>
                  <a:pt x="423" y="0"/>
                  <a:pt x="146" y="174"/>
                  <a:pt x="0" y="432"/>
                </a:cubicBezTo>
                <a:cubicBezTo>
                  <a:pt x="187" y="539"/>
                  <a:pt x="187" y="539"/>
                  <a:pt x="187" y="539"/>
                </a:cubicBezTo>
                <a:cubicBezTo>
                  <a:pt x="179" y="516"/>
                  <a:pt x="181" y="490"/>
                  <a:pt x="194" y="467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108" name="Freeform 6"/>
          <p:cNvSpPr>
            <a:spLocks/>
          </p:cNvSpPr>
          <p:nvPr/>
        </p:nvSpPr>
        <p:spPr bwMode="gray">
          <a:xfrm>
            <a:off x="5038405" y="2855066"/>
            <a:ext cx="1317691" cy="1946558"/>
          </a:xfrm>
          <a:custGeom>
            <a:avLst/>
            <a:gdLst>
              <a:gd name="T0" fmla="*/ 2147483647 w 587"/>
              <a:gd name="T1" fmla="*/ 0 h 867"/>
              <a:gd name="T2" fmla="*/ 2147483647 w 587"/>
              <a:gd name="T3" fmla="*/ 2147483647 h 867"/>
              <a:gd name="T4" fmla="*/ 2147483647 w 587"/>
              <a:gd name="T5" fmla="*/ 2147483647 h 867"/>
              <a:gd name="T6" fmla="*/ 2147483647 w 587"/>
              <a:gd name="T7" fmla="*/ 2147483647 h 867"/>
              <a:gd name="T8" fmla="*/ 2147483647 w 587"/>
              <a:gd name="T9" fmla="*/ 2147483647 h 867"/>
              <a:gd name="T10" fmla="*/ 2147483647 w 587"/>
              <a:gd name="T11" fmla="*/ 2147483647 h 867"/>
              <a:gd name="T12" fmla="*/ 2147483647 w 587"/>
              <a:gd name="T13" fmla="*/ 2147483647 h 867"/>
              <a:gd name="T14" fmla="*/ 2147483647 w 587"/>
              <a:gd name="T15" fmla="*/ 2147483647 h 867"/>
              <a:gd name="T16" fmla="*/ 0 w 587"/>
              <a:gd name="T17" fmla="*/ 2147483647 h 867"/>
              <a:gd name="T18" fmla="*/ 2147483647 w 587"/>
              <a:gd name="T19" fmla="*/ 2147483647 h 867"/>
              <a:gd name="T20" fmla="*/ 2147483647 w 587"/>
              <a:gd name="T21" fmla="*/ 2147483647 h 867"/>
              <a:gd name="T22" fmla="*/ 2147483647 w 587"/>
              <a:gd name="T23" fmla="*/ 2147483647 h 867"/>
              <a:gd name="T24" fmla="*/ 2147483647 w 587"/>
              <a:gd name="T25" fmla="*/ 2147483647 h 867"/>
              <a:gd name="T26" fmla="*/ 2147483647 w 587"/>
              <a:gd name="T27" fmla="*/ 2147483647 h 867"/>
              <a:gd name="T28" fmla="*/ 2147483647 w 587"/>
              <a:gd name="T29" fmla="*/ 2147483647 h 867"/>
              <a:gd name="T30" fmla="*/ 2147483647 w 587"/>
              <a:gd name="T31" fmla="*/ 2147483647 h 867"/>
              <a:gd name="T32" fmla="*/ 2147483647 w 587"/>
              <a:gd name="T33" fmla="*/ 0 h 86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87"/>
              <a:gd name="T52" fmla="*/ 0 h 867"/>
              <a:gd name="T53" fmla="*/ 587 w 587"/>
              <a:gd name="T54" fmla="*/ 867 h 86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87" h="867">
                <a:moveTo>
                  <a:pt x="475" y="0"/>
                </a:moveTo>
                <a:cubicBezTo>
                  <a:pt x="285" y="110"/>
                  <a:pt x="285" y="110"/>
                  <a:pt x="285" y="110"/>
                </a:cubicBezTo>
                <a:cubicBezTo>
                  <a:pt x="309" y="114"/>
                  <a:pt x="331" y="128"/>
                  <a:pt x="344" y="151"/>
                </a:cubicBezTo>
                <a:cubicBezTo>
                  <a:pt x="368" y="193"/>
                  <a:pt x="354" y="246"/>
                  <a:pt x="312" y="270"/>
                </a:cubicBezTo>
                <a:cubicBezTo>
                  <a:pt x="271" y="294"/>
                  <a:pt x="217" y="280"/>
                  <a:pt x="193" y="238"/>
                </a:cubicBezTo>
                <a:cubicBezTo>
                  <a:pt x="180" y="215"/>
                  <a:pt x="179" y="189"/>
                  <a:pt x="187" y="167"/>
                </a:cubicBezTo>
                <a:cubicBezTo>
                  <a:pt x="2" y="273"/>
                  <a:pt x="2" y="273"/>
                  <a:pt x="2" y="273"/>
                </a:cubicBezTo>
                <a:cubicBezTo>
                  <a:pt x="27" y="317"/>
                  <a:pt x="41" y="368"/>
                  <a:pt x="41" y="423"/>
                </a:cubicBezTo>
                <a:cubicBezTo>
                  <a:pt x="41" y="478"/>
                  <a:pt x="26" y="531"/>
                  <a:pt x="0" y="575"/>
                </a:cubicBezTo>
                <a:cubicBezTo>
                  <a:pt x="188" y="683"/>
                  <a:pt x="188" y="683"/>
                  <a:pt x="188" y="683"/>
                </a:cubicBezTo>
                <a:cubicBezTo>
                  <a:pt x="165" y="687"/>
                  <a:pt x="143" y="702"/>
                  <a:pt x="130" y="725"/>
                </a:cubicBezTo>
                <a:cubicBezTo>
                  <a:pt x="106" y="766"/>
                  <a:pt x="121" y="819"/>
                  <a:pt x="163" y="843"/>
                </a:cubicBezTo>
                <a:cubicBezTo>
                  <a:pt x="204" y="867"/>
                  <a:pt x="257" y="852"/>
                  <a:pt x="281" y="811"/>
                </a:cubicBezTo>
                <a:cubicBezTo>
                  <a:pt x="294" y="788"/>
                  <a:pt x="295" y="762"/>
                  <a:pt x="287" y="739"/>
                </a:cubicBezTo>
                <a:cubicBezTo>
                  <a:pt x="475" y="845"/>
                  <a:pt x="475" y="845"/>
                  <a:pt x="475" y="845"/>
                </a:cubicBezTo>
                <a:cubicBezTo>
                  <a:pt x="546" y="721"/>
                  <a:pt x="587" y="577"/>
                  <a:pt x="587" y="423"/>
                </a:cubicBezTo>
                <a:cubicBezTo>
                  <a:pt x="587" y="269"/>
                  <a:pt x="546" y="125"/>
                  <a:pt x="475" y="0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109" name="Freeform 7"/>
          <p:cNvSpPr>
            <a:spLocks/>
          </p:cNvSpPr>
          <p:nvPr/>
        </p:nvSpPr>
        <p:spPr bwMode="gray">
          <a:xfrm>
            <a:off x="2798729" y="4110136"/>
            <a:ext cx="1649446" cy="1601480"/>
          </a:xfrm>
          <a:custGeom>
            <a:avLst/>
            <a:gdLst>
              <a:gd name="T0" fmla="*/ 2147483647 w 735"/>
              <a:gd name="T1" fmla="*/ 2147483647 h 714"/>
              <a:gd name="T2" fmla="*/ 2147483647 w 735"/>
              <a:gd name="T3" fmla="*/ 2147483647 h 714"/>
              <a:gd name="T4" fmla="*/ 2147483647 w 735"/>
              <a:gd name="T5" fmla="*/ 2147483647 h 714"/>
              <a:gd name="T6" fmla="*/ 2147483647 w 735"/>
              <a:gd name="T7" fmla="*/ 2147483647 h 714"/>
              <a:gd name="T8" fmla="*/ 2147483647 w 735"/>
              <a:gd name="T9" fmla="*/ 2147483647 h 714"/>
              <a:gd name="T10" fmla="*/ 2147483647 w 735"/>
              <a:gd name="T11" fmla="*/ 2147483647 h 714"/>
              <a:gd name="T12" fmla="*/ 2147483647 w 735"/>
              <a:gd name="T13" fmla="*/ 2147483647 h 714"/>
              <a:gd name="T14" fmla="*/ 2147483647 w 735"/>
              <a:gd name="T15" fmla="*/ 2147483647 h 714"/>
              <a:gd name="T16" fmla="*/ 2147483647 w 735"/>
              <a:gd name="T17" fmla="*/ 2147483647 h 714"/>
              <a:gd name="T18" fmla="*/ 2147483647 w 735"/>
              <a:gd name="T19" fmla="*/ 2147483647 h 714"/>
              <a:gd name="T20" fmla="*/ 2147483647 w 735"/>
              <a:gd name="T21" fmla="*/ 2147483647 h 714"/>
              <a:gd name="T22" fmla="*/ 0 w 735"/>
              <a:gd name="T23" fmla="*/ 2147483647 h 714"/>
              <a:gd name="T24" fmla="*/ 2147483647 w 735"/>
              <a:gd name="T25" fmla="*/ 2147483647 h 714"/>
              <a:gd name="T26" fmla="*/ 2147483647 w 735"/>
              <a:gd name="T27" fmla="*/ 2147483647 h 714"/>
              <a:gd name="T28" fmla="*/ 2147483647 w 735"/>
              <a:gd name="T29" fmla="*/ 2147483647 h 7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35"/>
              <a:gd name="T46" fmla="*/ 0 h 714"/>
              <a:gd name="T47" fmla="*/ 735 w 735"/>
              <a:gd name="T48" fmla="*/ 714 h 7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35" h="714">
                <a:moveTo>
                  <a:pt x="670" y="533"/>
                </a:moveTo>
                <a:cubicBezTo>
                  <a:pt x="622" y="533"/>
                  <a:pt x="583" y="494"/>
                  <a:pt x="583" y="446"/>
                </a:cubicBezTo>
                <a:cubicBezTo>
                  <a:pt x="583" y="398"/>
                  <a:pt x="622" y="359"/>
                  <a:pt x="670" y="359"/>
                </a:cubicBezTo>
                <a:cubicBezTo>
                  <a:pt x="696" y="359"/>
                  <a:pt x="719" y="371"/>
                  <a:pt x="735" y="389"/>
                </a:cubicBezTo>
                <a:cubicBezTo>
                  <a:pt x="735" y="168"/>
                  <a:pt x="735" y="168"/>
                  <a:pt x="735" y="168"/>
                </a:cubicBezTo>
                <a:cubicBezTo>
                  <a:pt x="624" y="168"/>
                  <a:pt x="526" y="108"/>
                  <a:pt x="473" y="18"/>
                </a:cubicBezTo>
                <a:cubicBezTo>
                  <a:pt x="283" y="128"/>
                  <a:pt x="283" y="128"/>
                  <a:pt x="283" y="128"/>
                </a:cubicBezTo>
                <a:cubicBezTo>
                  <a:pt x="291" y="105"/>
                  <a:pt x="289" y="79"/>
                  <a:pt x="276" y="56"/>
                </a:cubicBezTo>
                <a:cubicBezTo>
                  <a:pt x="252" y="15"/>
                  <a:pt x="199" y="0"/>
                  <a:pt x="158" y="24"/>
                </a:cubicBezTo>
                <a:cubicBezTo>
                  <a:pt x="116" y="48"/>
                  <a:pt x="102" y="102"/>
                  <a:pt x="126" y="143"/>
                </a:cubicBezTo>
                <a:cubicBezTo>
                  <a:pt x="139" y="166"/>
                  <a:pt x="161" y="180"/>
                  <a:pt x="184" y="185"/>
                </a:cubicBezTo>
                <a:cubicBezTo>
                  <a:pt x="0" y="291"/>
                  <a:pt x="0" y="291"/>
                  <a:pt x="0" y="291"/>
                </a:cubicBezTo>
                <a:cubicBezTo>
                  <a:pt x="148" y="544"/>
                  <a:pt x="422" y="714"/>
                  <a:pt x="735" y="714"/>
                </a:cubicBezTo>
                <a:cubicBezTo>
                  <a:pt x="735" y="503"/>
                  <a:pt x="735" y="503"/>
                  <a:pt x="735" y="503"/>
                </a:cubicBezTo>
                <a:cubicBezTo>
                  <a:pt x="719" y="521"/>
                  <a:pt x="696" y="533"/>
                  <a:pt x="670" y="533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110" name="Freeform 8"/>
          <p:cNvSpPr>
            <a:spLocks/>
          </p:cNvSpPr>
          <p:nvPr/>
        </p:nvSpPr>
        <p:spPr bwMode="gray">
          <a:xfrm>
            <a:off x="4108427" y="4144777"/>
            <a:ext cx="1995856" cy="1566839"/>
          </a:xfrm>
          <a:custGeom>
            <a:avLst/>
            <a:gdLst>
              <a:gd name="T0" fmla="*/ 2147483647 w 890"/>
              <a:gd name="T1" fmla="*/ 2147483647 h 698"/>
              <a:gd name="T2" fmla="*/ 2147483647 w 890"/>
              <a:gd name="T3" fmla="*/ 2147483647 h 698"/>
              <a:gd name="T4" fmla="*/ 2147483647 w 890"/>
              <a:gd name="T5" fmla="*/ 2147483647 h 698"/>
              <a:gd name="T6" fmla="*/ 2147483647 w 890"/>
              <a:gd name="T7" fmla="*/ 2147483647 h 698"/>
              <a:gd name="T8" fmla="*/ 2147483647 w 890"/>
              <a:gd name="T9" fmla="*/ 0 h 698"/>
              <a:gd name="T10" fmla="*/ 2147483647 w 890"/>
              <a:gd name="T11" fmla="*/ 2147483647 h 698"/>
              <a:gd name="T12" fmla="*/ 2147483647 w 890"/>
              <a:gd name="T13" fmla="*/ 2147483647 h 698"/>
              <a:gd name="T14" fmla="*/ 2147483647 w 890"/>
              <a:gd name="T15" fmla="*/ 2147483647 h 698"/>
              <a:gd name="T16" fmla="*/ 0 w 890"/>
              <a:gd name="T17" fmla="*/ 2147483647 h 698"/>
              <a:gd name="T18" fmla="*/ 2147483647 w 890"/>
              <a:gd name="T19" fmla="*/ 2147483647 h 698"/>
              <a:gd name="T20" fmla="*/ 2147483647 w 890"/>
              <a:gd name="T21" fmla="*/ 2147483647 h 698"/>
              <a:gd name="T22" fmla="*/ 2147483647 w 890"/>
              <a:gd name="T23" fmla="*/ 2147483647 h 698"/>
              <a:gd name="T24" fmla="*/ 2147483647 w 890"/>
              <a:gd name="T25" fmla="*/ 2147483647 h 698"/>
              <a:gd name="T26" fmla="*/ 2147483647 w 890"/>
              <a:gd name="T27" fmla="*/ 2147483647 h 698"/>
              <a:gd name="T28" fmla="*/ 2147483647 w 890"/>
              <a:gd name="T29" fmla="*/ 2147483647 h 69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90"/>
              <a:gd name="T46" fmla="*/ 0 h 698"/>
              <a:gd name="T47" fmla="*/ 890 w 890"/>
              <a:gd name="T48" fmla="*/ 698 h 69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90" h="698">
                <a:moveTo>
                  <a:pt x="696" y="236"/>
                </a:moveTo>
                <a:cubicBezTo>
                  <a:pt x="672" y="277"/>
                  <a:pt x="619" y="292"/>
                  <a:pt x="578" y="268"/>
                </a:cubicBezTo>
                <a:cubicBezTo>
                  <a:pt x="536" y="244"/>
                  <a:pt x="521" y="191"/>
                  <a:pt x="545" y="150"/>
                </a:cubicBezTo>
                <a:cubicBezTo>
                  <a:pt x="558" y="127"/>
                  <a:pt x="580" y="112"/>
                  <a:pt x="603" y="108"/>
                </a:cubicBezTo>
                <a:cubicBezTo>
                  <a:pt x="415" y="0"/>
                  <a:pt x="415" y="0"/>
                  <a:pt x="415" y="0"/>
                </a:cubicBezTo>
                <a:cubicBezTo>
                  <a:pt x="362" y="91"/>
                  <a:pt x="264" y="152"/>
                  <a:pt x="152" y="152"/>
                </a:cubicBezTo>
                <a:cubicBezTo>
                  <a:pt x="152" y="373"/>
                  <a:pt x="152" y="373"/>
                  <a:pt x="152" y="373"/>
                </a:cubicBezTo>
                <a:cubicBezTo>
                  <a:pt x="136" y="355"/>
                  <a:pt x="113" y="343"/>
                  <a:pt x="87" y="343"/>
                </a:cubicBezTo>
                <a:cubicBezTo>
                  <a:pt x="39" y="343"/>
                  <a:pt x="0" y="382"/>
                  <a:pt x="0" y="430"/>
                </a:cubicBezTo>
                <a:cubicBezTo>
                  <a:pt x="0" y="478"/>
                  <a:pt x="39" y="517"/>
                  <a:pt x="87" y="517"/>
                </a:cubicBezTo>
                <a:cubicBezTo>
                  <a:pt x="113" y="517"/>
                  <a:pt x="136" y="505"/>
                  <a:pt x="152" y="487"/>
                </a:cubicBezTo>
                <a:cubicBezTo>
                  <a:pt x="152" y="698"/>
                  <a:pt x="152" y="698"/>
                  <a:pt x="152" y="698"/>
                </a:cubicBezTo>
                <a:cubicBezTo>
                  <a:pt x="468" y="698"/>
                  <a:pt x="743" y="526"/>
                  <a:pt x="890" y="270"/>
                </a:cubicBezTo>
                <a:cubicBezTo>
                  <a:pt x="702" y="164"/>
                  <a:pt x="702" y="164"/>
                  <a:pt x="702" y="164"/>
                </a:cubicBezTo>
                <a:cubicBezTo>
                  <a:pt x="710" y="187"/>
                  <a:pt x="709" y="213"/>
                  <a:pt x="696" y="23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111" name="Text Box 9"/>
          <p:cNvSpPr txBox="1">
            <a:spLocks noChangeArrowheads="1"/>
          </p:cNvSpPr>
          <p:nvPr/>
        </p:nvSpPr>
        <p:spPr bwMode="gray">
          <a:xfrm>
            <a:off x="4630049" y="2403400"/>
            <a:ext cx="11444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Sharing</a:t>
            </a:r>
            <a:endParaRPr lang="en-US" b="1" dirty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2" name="Text Box 10"/>
          <p:cNvSpPr txBox="1">
            <a:spLocks noChangeArrowheads="1"/>
          </p:cNvSpPr>
          <p:nvPr/>
        </p:nvSpPr>
        <p:spPr bwMode="gray">
          <a:xfrm>
            <a:off x="5166310" y="3742409"/>
            <a:ext cx="11444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Isolation</a:t>
            </a:r>
          </a:p>
        </p:txBody>
      </p:sp>
      <p:sp>
        <p:nvSpPr>
          <p:cNvPr id="113" name="Text Box 11"/>
          <p:cNvSpPr txBox="1">
            <a:spLocks noChangeArrowheads="1"/>
          </p:cNvSpPr>
          <p:nvPr/>
        </p:nvSpPr>
        <p:spPr bwMode="gray">
          <a:xfrm>
            <a:off x="4493473" y="4852253"/>
            <a:ext cx="12810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Aggregation</a:t>
            </a:r>
          </a:p>
        </p:txBody>
      </p:sp>
      <p:sp>
        <p:nvSpPr>
          <p:cNvPr id="114" name="Text Box 12"/>
          <p:cNvSpPr txBox="1">
            <a:spLocks noChangeArrowheads="1"/>
          </p:cNvSpPr>
          <p:nvPr/>
        </p:nvSpPr>
        <p:spPr bwMode="gray">
          <a:xfrm>
            <a:off x="3051875" y="4707027"/>
            <a:ext cx="1143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400" b="1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Dynamics</a:t>
            </a:r>
            <a:endParaRPr lang="en-US" sz="1400" b="1" dirty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5" name="Text Box 13"/>
          <p:cNvSpPr txBox="1">
            <a:spLocks noChangeArrowheads="1"/>
          </p:cNvSpPr>
          <p:nvPr/>
        </p:nvSpPr>
        <p:spPr bwMode="gray">
          <a:xfrm>
            <a:off x="2582890" y="3610506"/>
            <a:ext cx="11431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400" b="1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Cost Reduction</a:t>
            </a:r>
            <a:endParaRPr lang="en-US" sz="1400" b="1" dirty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6" name="Text Box 14"/>
          <p:cNvSpPr txBox="1">
            <a:spLocks noChangeArrowheads="1"/>
          </p:cNvSpPr>
          <p:nvPr/>
        </p:nvSpPr>
        <p:spPr bwMode="gray">
          <a:xfrm>
            <a:off x="3051875" y="2442039"/>
            <a:ext cx="1357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Management</a:t>
            </a:r>
          </a:p>
        </p:txBody>
      </p:sp>
      <p:sp>
        <p:nvSpPr>
          <p:cNvPr id="117" name="Rectangle 17"/>
          <p:cNvSpPr>
            <a:spLocks noChangeArrowheads="1"/>
          </p:cNvSpPr>
          <p:nvPr/>
        </p:nvSpPr>
        <p:spPr bwMode="gray">
          <a:xfrm>
            <a:off x="5774533" y="704700"/>
            <a:ext cx="3074191" cy="1679575"/>
          </a:xfrm>
          <a:prstGeom prst="rect">
            <a:avLst/>
          </a:prstGeom>
          <a:solidFill>
            <a:srgbClr val="AFA9A6">
              <a:alpha val="6352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/>
          <a:p>
            <a:pPr marL="631825" lvl="1" indent="-228600" defTabSz="228600">
              <a:spcAft>
                <a:spcPts val="600"/>
              </a:spcAft>
              <a:buSzPct val="85000"/>
              <a:buFont typeface="Arial" pitchFamily="34" charset="0"/>
              <a:buChar char="–"/>
              <a:defRPr/>
            </a:pPr>
            <a:r>
              <a:rPr lang="en-US" sz="1100" dirty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When a resource is too big for a single user, it is best to divide it into multiple virtual pieces </a:t>
            </a:r>
          </a:p>
          <a:p>
            <a:pPr marL="631825" lvl="1" indent="-228600" defTabSz="228600">
              <a:spcAft>
                <a:spcPts val="600"/>
              </a:spcAft>
              <a:buSzPct val="85000"/>
              <a:buFont typeface="Arial" pitchFamily="34" charset="0"/>
              <a:buChar char="–"/>
              <a:defRPr/>
            </a:pPr>
            <a:r>
              <a:rPr lang="en-US" sz="1100" dirty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Each function can run on multiple VMs and each machine can be used by different </a:t>
            </a: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users.</a:t>
            </a:r>
            <a:endParaRPr lang="en-US" sz="1100" dirty="0">
              <a:solidFill>
                <a:srgbClr val="685F57"/>
              </a:solidFill>
              <a:latin typeface="Arial" pitchFamily="34" charset="0"/>
              <a:cs typeface="Arial" pitchFamily="34" charset="0"/>
            </a:endParaRPr>
          </a:p>
          <a:p>
            <a:pPr marL="631825" lvl="1" indent="-228600" defTabSz="228600">
              <a:spcAft>
                <a:spcPts val="600"/>
              </a:spcAft>
              <a:buSzPct val="85000"/>
              <a:buFont typeface="Arial" pitchFamily="34" charset="0"/>
              <a:buChar char="–"/>
              <a:defRPr/>
            </a:pPr>
            <a:r>
              <a:rPr lang="en-US" sz="1100" dirty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The same applies to high-speed links and large-capacity disks</a:t>
            </a:r>
          </a:p>
        </p:txBody>
      </p:sp>
      <p:sp>
        <p:nvSpPr>
          <p:cNvPr id="118" name="Rectangle 17"/>
          <p:cNvSpPr>
            <a:spLocks noChangeArrowheads="1"/>
          </p:cNvSpPr>
          <p:nvPr/>
        </p:nvSpPr>
        <p:spPr bwMode="gray">
          <a:xfrm>
            <a:off x="6410325" y="3113177"/>
            <a:ext cx="2705100" cy="1117325"/>
          </a:xfrm>
          <a:prstGeom prst="rect">
            <a:avLst/>
          </a:prstGeom>
          <a:solidFill>
            <a:srgbClr val="AFA9A6">
              <a:alpha val="6352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/>
          <a:p>
            <a:pPr marL="631825" lvl="1" indent="-228600" defTabSz="228600">
              <a:spcAft>
                <a:spcPts val="600"/>
              </a:spcAft>
              <a:buSzPct val="85000"/>
              <a:buFont typeface="Arial" pitchFamily="34" charset="0"/>
              <a:buChar char="–"/>
              <a:defRPr/>
            </a:pP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Multiple users may not trust users, it is important to isolate users</a:t>
            </a:r>
          </a:p>
          <a:p>
            <a:pPr marL="631825" lvl="1" indent="-228600" defTabSz="228600">
              <a:spcAft>
                <a:spcPts val="600"/>
              </a:spcAft>
              <a:buSzPct val="85000"/>
              <a:buFont typeface="Arial" pitchFamily="34" charset="0"/>
              <a:buChar char="–"/>
              <a:defRPr/>
            </a:pP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Provider should be able to share resources but easily isolate the data</a:t>
            </a:r>
            <a:endParaRPr lang="en-US" sz="1100" dirty="0">
              <a:solidFill>
                <a:srgbClr val="685F5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Rectangle 17"/>
          <p:cNvSpPr>
            <a:spLocks noChangeArrowheads="1"/>
          </p:cNvSpPr>
          <p:nvPr/>
        </p:nvSpPr>
        <p:spPr bwMode="gray">
          <a:xfrm>
            <a:off x="5924550" y="4966235"/>
            <a:ext cx="2793210" cy="1303070"/>
          </a:xfrm>
          <a:prstGeom prst="rect">
            <a:avLst/>
          </a:prstGeom>
          <a:solidFill>
            <a:srgbClr val="AFA9A6">
              <a:alpha val="6352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/>
          <a:p>
            <a:pPr marL="631825" lvl="1" indent="-228600" defTabSz="228600">
              <a:spcAft>
                <a:spcPts val="600"/>
              </a:spcAft>
              <a:buSzPct val="85000"/>
              <a:buFont typeface="Arial" pitchFamily="34" charset="0"/>
              <a:buChar char="–"/>
              <a:defRPr/>
            </a:pPr>
            <a:r>
              <a:rPr lang="en-US" sz="1100" dirty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If the resource is too small, </a:t>
            </a: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it is </a:t>
            </a:r>
            <a:r>
              <a:rPr lang="en-US" sz="1100" dirty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possible to construct a large </a:t>
            </a: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virtual resource </a:t>
            </a:r>
            <a:r>
              <a:rPr lang="en-US" sz="1100" dirty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that behaves like a large </a:t>
            </a: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resource</a:t>
            </a:r>
            <a:r>
              <a:rPr lang="en-US" sz="1100" dirty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and allocate resources to large number of appliances</a:t>
            </a:r>
          </a:p>
        </p:txBody>
      </p:sp>
      <p:sp>
        <p:nvSpPr>
          <p:cNvPr id="120" name="Rectangle 17"/>
          <p:cNvSpPr>
            <a:spLocks noChangeArrowheads="1"/>
          </p:cNvSpPr>
          <p:nvPr/>
        </p:nvSpPr>
        <p:spPr bwMode="gray">
          <a:xfrm>
            <a:off x="258665" y="4860915"/>
            <a:ext cx="2793210" cy="1416060"/>
          </a:xfrm>
          <a:prstGeom prst="rect">
            <a:avLst/>
          </a:prstGeom>
          <a:solidFill>
            <a:srgbClr val="AFA9A6">
              <a:alpha val="6352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/>
          <a:p>
            <a:pPr marL="631825" lvl="1" indent="-228600" defTabSz="228600">
              <a:spcAft>
                <a:spcPts val="600"/>
              </a:spcAft>
              <a:buSzPct val="85000"/>
              <a:buFont typeface="Arial" pitchFamily="34" charset="0"/>
              <a:buChar char="–"/>
              <a:defRPr/>
            </a:pP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If computing capability is unused, it can be re-used for other network functions dynamically</a:t>
            </a:r>
          </a:p>
          <a:p>
            <a:pPr marL="631825" lvl="1" indent="-228600" defTabSz="228600">
              <a:spcAft>
                <a:spcPts val="600"/>
              </a:spcAft>
              <a:buSzPct val="85000"/>
              <a:buFont typeface="Arial" pitchFamily="34" charset="0"/>
              <a:buChar char="–"/>
              <a:defRPr/>
            </a:pP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Rapidly scale-up / scale down services as required</a:t>
            </a:r>
          </a:p>
          <a:p>
            <a:pPr marL="631825" lvl="1" indent="-228600" defTabSz="228600">
              <a:spcAft>
                <a:spcPts val="600"/>
              </a:spcAft>
              <a:buSzPct val="85000"/>
              <a:buFont typeface="Arial" pitchFamily="34" charset="0"/>
              <a:buChar char="–"/>
              <a:defRPr/>
            </a:pP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Optimize resources at real-time</a:t>
            </a:r>
            <a:endParaRPr lang="en-US" sz="1100" dirty="0">
              <a:solidFill>
                <a:srgbClr val="685F5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Rectangle 17"/>
          <p:cNvSpPr>
            <a:spLocks noChangeArrowheads="1"/>
          </p:cNvSpPr>
          <p:nvPr/>
        </p:nvSpPr>
        <p:spPr bwMode="gray">
          <a:xfrm>
            <a:off x="407222" y="1168324"/>
            <a:ext cx="2793210" cy="1102992"/>
          </a:xfrm>
          <a:prstGeom prst="rect">
            <a:avLst/>
          </a:prstGeom>
          <a:solidFill>
            <a:srgbClr val="AFA9A6">
              <a:alpha val="6352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/>
          <a:p>
            <a:pPr marL="631825" lvl="1" indent="-228600" defTabSz="228600">
              <a:spcAft>
                <a:spcPts val="600"/>
              </a:spcAft>
              <a:buSzPct val="85000"/>
              <a:buFont typeface="Arial" pitchFamily="34" charset="0"/>
              <a:buChar char="–"/>
              <a:defRPr/>
            </a:pPr>
            <a:r>
              <a:rPr lang="en-US" sz="1100" dirty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Virtual </a:t>
            </a: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devices are </a:t>
            </a:r>
            <a:r>
              <a:rPr lang="en-US" sz="1100" dirty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easier to manage because they are </a:t>
            </a: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software-based </a:t>
            </a:r>
            <a:r>
              <a:rPr lang="en-US" sz="1100" dirty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and expose a uniform </a:t>
            </a: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interface through </a:t>
            </a:r>
            <a:r>
              <a:rPr lang="en-US" sz="1100" dirty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standard abstractions.</a:t>
            </a:r>
          </a:p>
        </p:txBody>
      </p:sp>
      <p:sp>
        <p:nvSpPr>
          <p:cNvPr id="122" name="Rectangle 17"/>
          <p:cNvSpPr>
            <a:spLocks noChangeArrowheads="1"/>
          </p:cNvSpPr>
          <p:nvPr/>
        </p:nvSpPr>
        <p:spPr bwMode="gray">
          <a:xfrm>
            <a:off x="161925" y="3360190"/>
            <a:ext cx="2305050" cy="1102992"/>
          </a:xfrm>
          <a:prstGeom prst="rect">
            <a:avLst/>
          </a:prstGeom>
          <a:solidFill>
            <a:srgbClr val="AFA9A6">
              <a:alpha val="6352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/>
          <a:p>
            <a:pPr marL="631825" lvl="1" indent="-228600" defTabSz="228600">
              <a:spcAft>
                <a:spcPts val="600"/>
              </a:spcAft>
              <a:buSzPct val="85000"/>
              <a:buFont typeface="Arial" pitchFamily="34" charset="0"/>
              <a:buChar char="–"/>
              <a:defRPr/>
            </a:pP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Reduce CAPEX through less investment in </a:t>
            </a: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energy, </a:t>
            </a:r>
            <a:r>
              <a:rPr lang="en-US" sz="1100" dirty="0" smtClean="0">
                <a:solidFill>
                  <a:srgbClr val="685F57"/>
                </a:solidFill>
                <a:latin typeface="Arial" pitchFamily="34" charset="0"/>
                <a:cs typeface="Arial" pitchFamily="34" charset="0"/>
              </a:rPr>
              <a:t>Real-estate and dedicated hardware</a:t>
            </a:r>
            <a:endParaRPr lang="en-US" sz="1100" dirty="0">
              <a:solidFill>
                <a:srgbClr val="685F57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834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108" grpId="0" animBg="1"/>
      <p:bldP spid="109" grpId="0" animBg="1"/>
      <p:bldP spid="110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27025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NFV: Beyond Virtualization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881188"/>
            <a:ext cx="60674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Content Placeholder 10"/>
          <p:cNvSpPr txBox="1">
            <a:spLocks/>
          </p:cNvSpPr>
          <p:nvPr/>
        </p:nvSpPr>
        <p:spPr bwMode="gray">
          <a:xfrm>
            <a:off x="295835" y="4152185"/>
            <a:ext cx="8324289" cy="1400890"/>
          </a:xfrm>
          <a:prstGeom prst="rect">
            <a:avLst/>
          </a:prstGeom>
        </p:spPr>
        <p:txBody>
          <a:bodyPr/>
          <a:lstStyle>
            <a:lvl1pPr marL="228600" indent="-16827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B8024"/>
              </a:buClr>
              <a:buSzPct val="85000"/>
              <a:buFont typeface="Wingdings" pitchFamily="2" charset="2"/>
              <a:buChar char="§"/>
              <a:tabLst/>
              <a:defRPr sz="16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4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B8024"/>
              </a:buClr>
              <a:buSzPct val="85000"/>
              <a:buFont typeface="Wingdings" pitchFamily="2" charset="2"/>
              <a:buChar char="§"/>
              <a:defRPr sz="12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0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Virtualization is an excellent way to cut expenses but it is equally challenging to manage and automate the virtualization environment</a:t>
            </a: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97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517371" y="1848003"/>
            <a:ext cx="4419600" cy="154349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28625" y="3676650"/>
            <a:ext cx="4419600" cy="25050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71500" y="5353050"/>
            <a:ext cx="3867150" cy="7048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6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27025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NFV Framework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720943" y="838200"/>
            <a:ext cx="1946682" cy="5391149"/>
          </a:xfrm>
          <a:prstGeom prst="roundRect">
            <a:avLst/>
          </a:prstGeom>
          <a:solidFill>
            <a:srgbClr val="685F57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924537" y="916622"/>
            <a:ext cx="1116811" cy="962733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NFV Orchestrator (NFVO)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37878" y="868462"/>
            <a:ext cx="4399093" cy="482173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OSS / BSS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829930" y="4521806"/>
            <a:ext cx="1180470" cy="1183669"/>
          </a:xfrm>
          <a:prstGeom prst="round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Virtual Infrastructure Manager (VIM)</a:t>
            </a:r>
          </a:p>
        </p:txBody>
      </p:sp>
      <p:cxnSp>
        <p:nvCxnSpPr>
          <p:cNvPr id="45" name="Straight Connector 44"/>
          <p:cNvCxnSpPr>
            <a:stCxn id="41" idx="2"/>
          </p:cNvCxnSpPr>
          <p:nvPr/>
        </p:nvCxnSpPr>
        <p:spPr>
          <a:xfrm>
            <a:off x="6482943" y="1879355"/>
            <a:ext cx="0" cy="2677462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  <p:sp>
        <p:nvSpPr>
          <p:cNvPr id="46" name="Rounded Rectangle 45"/>
          <p:cNvSpPr/>
          <p:nvPr/>
        </p:nvSpPr>
        <p:spPr>
          <a:xfrm>
            <a:off x="5924537" y="2711411"/>
            <a:ext cx="1116811" cy="877487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VNF Manager (VNFM)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466952" y="2069902"/>
            <a:ext cx="966651" cy="508365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EMS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461788" y="2853435"/>
            <a:ext cx="966651" cy="494212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VNF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479861" y="2692361"/>
            <a:ext cx="136797" cy="1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  <p:sp>
        <p:nvSpPr>
          <p:cNvPr id="57" name="Rounded Rectangle 56"/>
          <p:cNvSpPr/>
          <p:nvPr/>
        </p:nvSpPr>
        <p:spPr>
          <a:xfrm>
            <a:off x="704850" y="5452019"/>
            <a:ext cx="1095375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Computing Hardware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952625" y="5455738"/>
            <a:ext cx="1095375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Storage Hardware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185828" y="5459457"/>
            <a:ext cx="1095375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Network Hardware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71500" y="4937651"/>
            <a:ext cx="3867150" cy="249260"/>
          </a:xfrm>
          <a:prstGeom prst="round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Virtualization Layer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66453" y="4076700"/>
            <a:ext cx="3867150" cy="7048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99803" y="4175669"/>
            <a:ext cx="1095375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Virtual Computing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947578" y="4179388"/>
            <a:ext cx="1095375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3180781" y="4183107"/>
            <a:ext cx="1095375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Virtual Network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0990" y="3738146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NFVI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>
            <a:stCxn id="62" idx="2"/>
            <a:endCxn id="2" idx="0"/>
          </p:cNvCxnSpPr>
          <p:nvPr/>
        </p:nvCxnSpPr>
        <p:spPr>
          <a:xfrm>
            <a:off x="2505075" y="5186911"/>
            <a:ext cx="0" cy="166139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478764" y="515822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VI-Ha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945113" y="3352559"/>
            <a:ext cx="5164" cy="324091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2281537" y="2044183"/>
            <a:ext cx="966651" cy="508365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EMS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2276373" y="2827716"/>
            <a:ext cx="966651" cy="494212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VNF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2759698" y="3326840"/>
            <a:ext cx="5164" cy="324091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041893" y="2044182"/>
            <a:ext cx="966651" cy="508365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EMS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1036729" y="2827715"/>
            <a:ext cx="966651" cy="494212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VNF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1520054" y="3326839"/>
            <a:ext cx="5164" cy="324091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09064" y="3391493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</a:rPr>
              <a:t>Vn-Nf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5490" y="2414048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VNFs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43050" y="2540814"/>
            <a:ext cx="0" cy="28404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764862" y="2540814"/>
            <a:ext cx="0" cy="28404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950277" y="2569389"/>
            <a:ext cx="0" cy="28404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700842" y="2682836"/>
            <a:ext cx="136797" cy="1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  <p:cxnSp>
        <p:nvCxnSpPr>
          <p:cNvPr id="97" name="Straight Connector 96"/>
          <p:cNvCxnSpPr/>
          <p:nvPr/>
        </p:nvCxnSpPr>
        <p:spPr>
          <a:xfrm flipV="1">
            <a:off x="3898346" y="2711411"/>
            <a:ext cx="136797" cy="1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  <p:cxnSp>
        <p:nvCxnSpPr>
          <p:cNvPr id="19" name="Straight Connector 18"/>
          <p:cNvCxnSpPr>
            <a:stCxn id="42" idx="1"/>
          </p:cNvCxnSpPr>
          <p:nvPr/>
        </p:nvCxnSpPr>
        <p:spPr>
          <a:xfrm flipH="1" flipV="1">
            <a:off x="161925" y="1109548"/>
            <a:ext cx="375953" cy="1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1925" y="1109548"/>
            <a:ext cx="0" cy="4729277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61925" y="5838825"/>
            <a:ext cx="266700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548259" y="1364149"/>
            <a:ext cx="0" cy="51520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1481623" y="1621751"/>
            <a:ext cx="136797" cy="1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373344" y="1218141"/>
            <a:ext cx="353943" cy="434670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NFV MANAGEMENT AND NETWORK ORCHESTRATION (MANO)</a:t>
            </a:r>
          </a:p>
        </p:txBody>
      </p:sp>
      <p:cxnSp>
        <p:nvCxnSpPr>
          <p:cNvPr id="74" name="Straight Connector 73"/>
          <p:cNvCxnSpPr>
            <a:stCxn id="42" idx="3"/>
          </p:cNvCxnSpPr>
          <p:nvPr/>
        </p:nvCxnSpPr>
        <p:spPr>
          <a:xfrm flipV="1">
            <a:off x="4936971" y="1109548"/>
            <a:ext cx="78397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2400300" y="1420240"/>
            <a:ext cx="2305050" cy="34188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Service, VNF and</a:t>
            </a:r>
          </a:p>
          <a:p>
            <a:pPr lvl="0" algn="ctr"/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Infrastructure Description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4908944" y="3043541"/>
            <a:ext cx="10155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821160" y="5158229"/>
            <a:ext cx="10155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328956" y="1009650"/>
            <a:ext cx="0" cy="20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331927" y="2929241"/>
            <a:ext cx="0" cy="20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348006" y="5063086"/>
            <a:ext cx="0" cy="20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921446" y="745350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Os-Ma-</a:t>
            </a:r>
            <a:r>
              <a:rPr lang="en-US" sz="1000" dirty="0" err="1" smtClean="0">
                <a:solidFill>
                  <a:srgbClr val="000000"/>
                </a:solidFill>
              </a:rPr>
              <a:t>nfvo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63312" y="2619748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</a:rPr>
              <a:t>Ve-Vnfm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012105" y="4781923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</a:rPr>
              <a:t>Nf</a:t>
            </a:r>
            <a:r>
              <a:rPr lang="en-US" sz="1000" dirty="0" smtClean="0">
                <a:solidFill>
                  <a:srgbClr val="000000"/>
                </a:solidFill>
              </a:rPr>
              <a:t>-Vi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580740" y="6354092"/>
            <a:ext cx="25389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96550" y="6249847"/>
            <a:ext cx="0" cy="20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52798" y="6229349"/>
            <a:ext cx="223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NFV Reference Points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3552825" y="6219638"/>
            <a:ext cx="0" cy="227357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691507" y="6219823"/>
            <a:ext cx="223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Execution Reference Points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7249519" y="1397988"/>
            <a:ext cx="0" cy="3871992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  <p:cxnSp>
        <p:nvCxnSpPr>
          <p:cNvPr id="153" name="Straight Connector 152"/>
          <p:cNvCxnSpPr>
            <a:stCxn id="41" idx="3"/>
          </p:cNvCxnSpPr>
          <p:nvPr/>
        </p:nvCxnSpPr>
        <p:spPr>
          <a:xfrm flipV="1">
            <a:off x="7041348" y="1397988"/>
            <a:ext cx="208171" cy="1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  <p:cxnSp>
        <p:nvCxnSpPr>
          <p:cNvPr id="154" name="Straight Connector 153"/>
          <p:cNvCxnSpPr/>
          <p:nvPr/>
        </p:nvCxnSpPr>
        <p:spPr>
          <a:xfrm flipV="1">
            <a:off x="7041348" y="5269627"/>
            <a:ext cx="208171" cy="1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6747139" y="400932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Or-Vi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504925" y="216782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Or-</a:t>
            </a:r>
            <a:r>
              <a:rPr lang="en-US" sz="1000" dirty="0" err="1" smtClean="0">
                <a:solidFill>
                  <a:srgbClr val="000000"/>
                </a:solidFill>
              </a:rPr>
              <a:t>Vnfm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774565" y="4052558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Vi-</a:t>
            </a:r>
            <a:r>
              <a:rPr lang="en-US" sz="1000" dirty="0" err="1" smtClean="0">
                <a:solidFill>
                  <a:srgbClr val="000000"/>
                </a:solidFill>
              </a:rPr>
              <a:t>Vnfm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95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4" grpId="0" animBg="1"/>
      <p:bldP spid="2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9" grpId="0" animBg="1"/>
      <p:bldP spid="51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/>
      <p:bldP spid="71" grpId="0"/>
      <p:bldP spid="75" grpId="0" animBg="1"/>
      <p:bldP spid="76" grpId="0" animBg="1"/>
      <p:bldP spid="78" grpId="0" animBg="1"/>
      <p:bldP spid="79" grpId="0" animBg="1"/>
      <p:bldP spid="82" grpId="0"/>
      <p:bldP spid="84" grpId="0"/>
      <p:bldP spid="70" grpId="0"/>
      <p:bldP spid="123" grpId="0" animBg="1"/>
      <p:bldP spid="130" grpId="0"/>
      <p:bldP spid="132" grpId="0"/>
      <p:bldP spid="133" grpId="0"/>
      <p:bldP spid="155" grpId="0"/>
      <p:bldP spid="156" grpId="0"/>
      <p:bldP spid="1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517371" y="1848003"/>
            <a:ext cx="4419600" cy="154349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28625" y="3676650"/>
            <a:ext cx="4419600" cy="25050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71500" y="5353050"/>
            <a:ext cx="3867150" cy="7048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7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27025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NFV Infrastructure Domains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720943" y="838200"/>
            <a:ext cx="1946682" cy="5391149"/>
          </a:xfrm>
          <a:prstGeom prst="roundRect">
            <a:avLst/>
          </a:prstGeom>
          <a:solidFill>
            <a:srgbClr val="685F57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924537" y="916622"/>
            <a:ext cx="1116811" cy="962733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NFV Orchestrator (NFVO)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37878" y="868462"/>
            <a:ext cx="4399093" cy="482173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OSS / BSS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829930" y="4521806"/>
            <a:ext cx="1180470" cy="1183669"/>
          </a:xfrm>
          <a:prstGeom prst="round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Virtual Infrastructure Manager (VIM)</a:t>
            </a:r>
          </a:p>
        </p:txBody>
      </p:sp>
      <p:cxnSp>
        <p:nvCxnSpPr>
          <p:cNvPr id="45" name="Straight Connector 44"/>
          <p:cNvCxnSpPr>
            <a:stCxn id="41" idx="2"/>
          </p:cNvCxnSpPr>
          <p:nvPr/>
        </p:nvCxnSpPr>
        <p:spPr>
          <a:xfrm>
            <a:off x="6482943" y="1879355"/>
            <a:ext cx="0" cy="2677462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  <p:sp>
        <p:nvSpPr>
          <p:cNvPr id="46" name="Rounded Rectangle 45"/>
          <p:cNvSpPr/>
          <p:nvPr/>
        </p:nvSpPr>
        <p:spPr>
          <a:xfrm>
            <a:off x="5924537" y="2711411"/>
            <a:ext cx="1116811" cy="877487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VNF Manager (VNFM)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466952" y="2069902"/>
            <a:ext cx="966651" cy="508365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EMS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461788" y="2853435"/>
            <a:ext cx="966651" cy="494212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VNF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479861" y="2692361"/>
            <a:ext cx="136797" cy="1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  <p:sp>
        <p:nvSpPr>
          <p:cNvPr id="57" name="Rounded Rectangle 56"/>
          <p:cNvSpPr/>
          <p:nvPr/>
        </p:nvSpPr>
        <p:spPr>
          <a:xfrm>
            <a:off x="704850" y="5452019"/>
            <a:ext cx="1095375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Computing Hardware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952625" y="5455738"/>
            <a:ext cx="1095375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Storage Hardware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185828" y="5459457"/>
            <a:ext cx="1095375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Network Hardware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71500" y="4937651"/>
            <a:ext cx="3867150" cy="249260"/>
          </a:xfrm>
          <a:prstGeom prst="round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Virtualization Layer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66453" y="4076700"/>
            <a:ext cx="3867150" cy="7048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99803" y="4175669"/>
            <a:ext cx="1095375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Virtual Computing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947578" y="4179388"/>
            <a:ext cx="1095375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3180781" y="4183107"/>
            <a:ext cx="1095375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Virtual Network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0990" y="3738146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NFVI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>
            <a:stCxn id="62" idx="2"/>
            <a:endCxn id="2" idx="0"/>
          </p:cNvCxnSpPr>
          <p:nvPr/>
        </p:nvCxnSpPr>
        <p:spPr>
          <a:xfrm>
            <a:off x="2505075" y="5186911"/>
            <a:ext cx="0" cy="166139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478764" y="515822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VI-Ha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945113" y="3352559"/>
            <a:ext cx="5164" cy="324091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2281537" y="2044183"/>
            <a:ext cx="966651" cy="508365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EMS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2276373" y="2827716"/>
            <a:ext cx="966651" cy="494212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VNF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2759698" y="3326840"/>
            <a:ext cx="5164" cy="324091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041893" y="2044182"/>
            <a:ext cx="966651" cy="508365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EMS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1036729" y="2827715"/>
            <a:ext cx="966651" cy="494212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VNF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1520054" y="3326839"/>
            <a:ext cx="5164" cy="324091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09064" y="3391493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</a:rPr>
              <a:t>Vn-Nf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5490" y="2414048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VNFs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43050" y="2540814"/>
            <a:ext cx="0" cy="28404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764862" y="2540814"/>
            <a:ext cx="0" cy="28404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950277" y="2569389"/>
            <a:ext cx="0" cy="28404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700842" y="2682836"/>
            <a:ext cx="136797" cy="1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  <p:cxnSp>
        <p:nvCxnSpPr>
          <p:cNvPr id="97" name="Straight Connector 96"/>
          <p:cNvCxnSpPr/>
          <p:nvPr/>
        </p:nvCxnSpPr>
        <p:spPr>
          <a:xfrm flipV="1">
            <a:off x="3898346" y="2711411"/>
            <a:ext cx="136797" cy="1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  <p:cxnSp>
        <p:nvCxnSpPr>
          <p:cNvPr id="19" name="Straight Connector 18"/>
          <p:cNvCxnSpPr>
            <a:stCxn id="42" idx="1"/>
          </p:cNvCxnSpPr>
          <p:nvPr/>
        </p:nvCxnSpPr>
        <p:spPr>
          <a:xfrm flipH="1" flipV="1">
            <a:off x="161925" y="1109548"/>
            <a:ext cx="375953" cy="1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1925" y="1109548"/>
            <a:ext cx="0" cy="4729277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61925" y="5838825"/>
            <a:ext cx="266700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548259" y="1364149"/>
            <a:ext cx="0" cy="51520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1481623" y="1621751"/>
            <a:ext cx="136797" cy="1"/>
          </a:xfrm>
          <a:prstGeom prst="line">
            <a:avLst/>
          </a:prstGeom>
          <a:noFill/>
          <a:ln w="12700" cap="flat" cmpd="sng" algn="ctr">
            <a:solidFill>
              <a:srgbClr val="685F57"/>
            </a:solidFill>
            <a:prstDash val="soli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154269" y="1218141"/>
            <a:ext cx="353943" cy="434670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NFV MANAGEMENT AND NETWORK ORCHESTRATION (MANO)</a:t>
            </a:r>
          </a:p>
        </p:txBody>
      </p:sp>
      <p:cxnSp>
        <p:nvCxnSpPr>
          <p:cNvPr id="74" name="Straight Connector 73"/>
          <p:cNvCxnSpPr>
            <a:stCxn id="42" idx="3"/>
          </p:cNvCxnSpPr>
          <p:nvPr/>
        </p:nvCxnSpPr>
        <p:spPr>
          <a:xfrm flipV="1">
            <a:off x="4936971" y="1109548"/>
            <a:ext cx="78397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2400300" y="1420240"/>
            <a:ext cx="2305050" cy="34188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Service, VNF and</a:t>
            </a:r>
          </a:p>
          <a:p>
            <a:pPr lvl="0" algn="ctr"/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Infrastructure Description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4705350" y="1591182"/>
            <a:ext cx="10155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908944" y="3043541"/>
            <a:ext cx="10155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821160" y="5158229"/>
            <a:ext cx="10155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328956" y="1009650"/>
            <a:ext cx="0" cy="20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328956" y="1486936"/>
            <a:ext cx="0" cy="20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331927" y="2929241"/>
            <a:ext cx="0" cy="20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348006" y="5063086"/>
            <a:ext cx="0" cy="20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092166" y="745351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Os-Ma-</a:t>
            </a:r>
            <a:r>
              <a:rPr lang="en-US" sz="1000" dirty="0" err="1" smtClean="0">
                <a:solidFill>
                  <a:srgbClr val="000000"/>
                </a:solidFill>
              </a:rPr>
              <a:t>nfvo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063312" y="1297129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Se-Ma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63312" y="2619748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</a:rPr>
              <a:t>Ve-Vnfm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012105" y="4781923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</a:rPr>
              <a:t>Nf</a:t>
            </a:r>
            <a:r>
              <a:rPr lang="en-US" sz="1000" dirty="0" smtClean="0">
                <a:solidFill>
                  <a:srgbClr val="000000"/>
                </a:solidFill>
              </a:rPr>
              <a:t>-Vi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10680" y="3771274"/>
            <a:ext cx="2952913" cy="151006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323715" y="6090995"/>
            <a:ext cx="8050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accent6"/>
                </a:solidFill>
              </a:rPr>
              <a:t>Compute </a:t>
            </a:r>
          </a:p>
          <a:p>
            <a:r>
              <a:rPr lang="en-US" sz="1050" b="1" dirty="0" smtClean="0">
                <a:solidFill>
                  <a:schemeClr val="accent6"/>
                </a:solidFill>
              </a:rPr>
              <a:t>Domain</a:t>
            </a:r>
            <a:endParaRPr lang="en-US" sz="1100" b="1" dirty="0" smtClean="0">
              <a:solidFill>
                <a:schemeClr val="accent6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49902" y="5269980"/>
            <a:ext cx="3050686" cy="123651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82841" y="3661201"/>
            <a:ext cx="1420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accent2">
                    <a:lumMod val="50000"/>
                  </a:schemeClr>
                </a:solidFill>
              </a:rPr>
              <a:t>Hypervisor Domain</a:t>
            </a:r>
            <a:endParaRPr lang="en-US" sz="11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3064903" y="3930818"/>
            <a:ext cx="1488047" cy="2346430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247772" y="6100793"/>
            <a:ext cx="1630575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</a:schemeClr>
                </a:solidFill>
              </a:rPr>
              <a:t>Infrastructure Network</a:t>
            </a:r>
          </a:p>
          <a:p>
            <a:r>
              <a:rPr lang="en-US" sz="1050" b="1" dirty="0" smtClean="0">
                <a:solidFill>
                  <a:schemeClr val="tx1">
                    <a:lumMod val="50000"/>
                  </a:schemeClr>
                </a:solidFill>
              </a:rPr>
              <a:t>Domain</a:t>
            </a:r>
            <a:endParaRPr lang="en-US" sz="1100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025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9" grpId="0"/>
      <p:bldP spid="72" grpId="0" animBg="1"/>
      <p:bldP spid="81" grpId="0"/>
      <p:bldP spid="85" grpId="0" animBg="1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857375" y="3048000"/>
            <a:ext cx="4419600" cy="21066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95312" y="2952750"/>
            <a:ext cx="1347787" cy="165018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8</a:t>
            </a:fld>
            <a:endParaRPr lang="en-US" sz="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 bwMode="gray">
          <a:xfrm>
            <a:off x="275608" y="727075"/>
            <a:ext cx="8229600" cy="406400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dirty="0" smtClean="0"/>
              <a:t>Compute Domain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27025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NFVI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00250" y="4325982"/>
            <a:ext cx="3867150" cy="7048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33600" y="4424951"/>
            <a:ext cx="1095375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Processor &amp; Accelerator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81375" y="4428670"/>
            <a:ext cx="1095375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Network Interfaces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14578" y="4432389"/>
            <a:ext cx="1095375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Storage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95312" y="5030833"/>
            <a:ext cx="2386013" cy="1046118"/>
          </a:xfrm>
          <a:prstGeom prst="wedgeRoundRectCallout">
            <a:avLst>
              <a:gd name="adj1" fmla="val 31000"/>
              <a:gd name="adj2" fmla="val -6627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5317" y="5041990"/>
            <a:ext cx="2286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Compute Architecture: x86 &amp; ARM. Does not  prevent other architectures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Accelerators: Security, Networking, Packet Processing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738562" y="5230858"/>
            <a:ext cx="2386013" cy="1046118"/>
          </a:xfrm>
          <a:prstGeom prst="wedgeRoundRectCallout">
            <a:avLst>
              <a:gd name="adj1" fmla="val -23690"/>
              <a:gd name="adj2" fmla="val -7993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38562" y="5232490"/>
            <a:ext cx="2286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Network Capability Resident in Server (NIC connects to the processor via 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PCIe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NIC may contain offload or acceleration functionality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6481762" y="5392259"/>
            <a:ext cx="2386013" cy="647963"/>
          </a:xfrm>
          <a:prstGeom prst="wedgeRoundRectCallout">
            <a:avLst>
              <a:gd name="adj1" fmla="val -85566"/>
              <a:gd name="adj2" fmla="val -16328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60331" y="5379389"/>
            <a:ext cx="228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Large Scale Storage, Non-Volatile storage (hard disks, solid state devices)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995487" y="3257550"/>
            <a:ext cx="3867150" cy="8684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Possibility of </a:t>
            </a:r>
            <a:r>
              <a:rPr lang="en-US" sz="1200" b="1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Dis-aggregation</a:t>
            </a:r>
          </a:p>
          <a:p>
            <a:pPr algn="ctr"/>
            <a:endParaRPr lang="en-US" sz="1200" b="1" kern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sz="1200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/>
            <a:endParaRPr lang="en-US" sz="1200" b="1" kern="0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33599" y="3571875"/>
            <a:ext cx="1095375" cy="393656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CPU Blades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05174" y="3578269"/>
            <a:ext cx="1095375" cy="393656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NIC / Accelerators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76750" y="3578269"/>
            <a:ext cx="1095375" cy="393656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Storage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Blades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681286" y="3965531"/>
            <a:ext cx="0" cy="160426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81287" y="4125957"/>
            <a:ext cx="23431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1" idx="2"/>
          </p:cNvCxnSpPr>
          <p:nvPr/>
        </p:nvCxnSpPr>
        <p:spPr>
          <a:xfrm flipV="1">
            <a:off x="5024437" y="3971925"/>
            <a:ext cx="1" cy="154032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2"/>
          </p:cNvCxnSpPr>
          <p:nvPr/>
        </p:nvCxnSpPr>
        <p:spPr>
          <a:xfrm flipV="1">
            <a:off x="3929062" y="3971925"/>
            <a:ext cx="4763" cy="154032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ular Callout 30"/>
          <p:cNvSpPr/>
          <p:nvPr/>
        </p:nvSpPr>
        <p:spPr>
          <a:xfrm>
            <a:off x="492917" y="1305368"/>
            <a:ext cx="2386013" cy="1201961"/>
          </a:xfrm>
          <a:prstGeom prst="wedgeRoundRectCallout">
            <a:avLst>
              <a:gd name="adj1" fmla="val 27807"/>
              <a:gd name="adj2" fmla="val 12451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2924" y="1307000"/>
            <a:ext cx="228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Separated CPU, Storage and NIC / Accelerators. Blades interconnected over Optical 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fibre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Separating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critical components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from independently</a:t>
            </a:r>
          </a:p>
        </p:txBody>
      </p:sp>
      <p:sp>
        <p:nvSpPr>
          <p:cNvPr id="35" name="Left-Right-Up Arrow 34"/>
          <p:cNvSpPr/>
          <p:nvPr/>
        </p:nvSpPr>
        <p:spPr>
          <a:xfrm>
            <a:off x="1685925" y="2571750"/>
            <a:ext cx="4776787" cy="381000"/>
          </a:xfrm>
          <a:prstGeom prst="leftRigh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2162175" y="2571750"/>
            <a:ext cx="219075" cy="2857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>
            <a:off x="3057525" y="2552700"/>
            <a:ext cx="219075" cy="2857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4743450" y="2552700"/>
            <a:ext cx="219075" cy="2857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/>
          <p:cNvSpPr/>
          <p:nvPr/>
        </p:nvSpPr>
        <p:spPr>
          <a:xfrm>
            <a:off x="5538503" y="2571750"/>
            <a:ext cx="219075" cy="2857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61737" y="250064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68981" y="250064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44997" y="2496205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04413" y="249177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81687" y="250064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3709987" y="1198408"/>
            <a:ext cx="1690688" cy="1201961"/>
          </a:xfrm>
          <a:prstGeom prst="wedgeRoundRectCallout">
            <a:avLst>
              <a:gd name="adj1" fmla="val -18901"/>
              <a:gd name="adj2" fmla="val 7221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765243" y="1198408"/>
            <a:ext cx="1585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Compute Domain should support multiple virtual appliance. Simple words: able to virtualize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990600" y="3400978"/>
            <a:ext cx="86677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90600" y="3126745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Ethernet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990599" y="3918525"/>
            <a:ext cx="86677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0369" y="3644292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Fiber Channel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969062" y="4438748"/>
            <a:ext cx="86677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9062" y="4164515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</a:rPr>
              <a:t>Infiniband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5119" y="3119765"/>
            <a:ext cx="353943" cy="127534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Physical Interfaces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273381" y="3027819"/>
            <a:ext cx="1347787" cy="82509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373395" y="3476046"/>
            <a:ext cx="162760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3394" y="320181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</a:rPr>
              <a:t>Nf</a:t>
            </a:r>
            <a:r>
              <a:rPr lang="en-US" sz="1100" dirty="0" smtClean="0">
                <a:solidFill>
                  <a:srgbClr val="000000"/>
                </a:solidFill>
              </a:rPr>
              <a:t>-Vi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78232" y="3560948"/>
            <a:ext cx="139653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External  Interfaces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8070058" y="3251713"/>
            <a:ext cx="559592" cy="445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VIM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92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5" grpId="0" animBg="1"/>
      <p:bldP spid="8" grpId="0" animBg="1"/>
      <p:bldP spid="10" grpId="0" animBg="1"/>
      <p:bldP spid="12" grpId="0" animBg="1"/>
      <p:bldP spid="13" grpId="0" animBg="1"/>
      <p:bldP spid="2" grpId="0" animBg="1"/>
      <p:bldP spid="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31" grpId="0" animBg="1"/>
      <p:bldP spid="32" grpId="0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/>
      <p:bldP spid="43" grpId="0"/>
      <p:bldP spid="44" grpId="0"/>
      <p:bldP spid="45" grpId="0"/>
      <p:bldP spid="46" grpId="0" animBg="1"/>
      <p:bldP spid="47" grpId="0"/>
      <p:bldP spid="50" grpId="0"/>
      <p:bldP spid="52" grpId="0"/>
      <p:bldP spid="54" grpId="0"/>
      <p:bldP spid="56" grpId="0"/>
      <p:bldP spid="57" grpId="0" animBg="1"/>
      <p:bldP spid="59" grpId="0"/>
      <p:bldP spid="64" grpId="0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>
          <a:xfrm>
            <a:off x="114300" y="4430757"/>
            <a:ext cx="8686800" cy="66919"/>
          </a:xfrm>
          <a:prstGeom prst="round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0998" y="2295525"/>
            <a:ext cx="7355099" cy="21066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847281" y="2526215"/>
            <a:ext cx="1536190" cy="164527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3789812" y="2526215"/>
            <a:ext cx="2147889" cy="1645276"/>
          </a:xfrm>
          <a:prstGeom prst="round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 bwMode="gray">
          <a:xfrm>
            <a:off x="275608" y="727075"/>
            <a:ext cx="8229600" cy="406400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dirty="0" smtClean="0"/>
              <a:t>Hypervisor Domain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27025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NFVI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47700" y="3920068"/>
            <a:ext cx="1209106" cy="390924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Virtual Switch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16052" y="2665716"/>
            <a:ext cx="1398648" cy="265877"/>
          </a:xfrm>
          <a:prstGeom prst="round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CPU Scheduler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7793249" y="2317391"/>
            <a:ext cx="1133454" cy="176805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7736099" y="3217817"/>
            <a:ext cx="559591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3248" y="28924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</a:rPr>
              <a:t>Nf</a:t>
            </a:r>
            <a:r>
              <a:rPr lang="en-US" sz="1100" dirty="0" smtClean="0">
                <a:solidFill>
                  <a:srgbClr val="000000"/>
                </a:solidFill>
              </a:rPr>
              <a:t>-Vi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98099" y="3511745"/>
            <a:ext cx="1174451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External  Interfaces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8324265" y="3023303"/>
            <a:ext cx="559592" cy="445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VIM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80999" y="4640307"/>
            <a:ext cx="8420101" cy="7048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408686" y="4739276"/>
            <a:ext cx="547688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NIC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104581" y="4742995"/>
            <a:ext cx="576830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Core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787716" y="4742995"/>
            <a:ext cx="576830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Core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463706" y="4742995"/>
            <a:ext cx="576830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Core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130741" y="4739275"/>
            <a:ext cx="576830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Core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916052" y="2952519"/>
            <a:ext cx="1398648" cy="265877"/>
          </a:xfrm>
          <a:prstGeom prst="round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Memory Manager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1920814" y="3239323"/>
            <a:ext cx="1398648" cy="265877"/>
          </a:xfrm>
          <a:prstGeom prst="round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Physical NIC Driver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916052" y="3546975"/>
            <a:ext cx="1398648" cy="265877"/>
          </a:xfrm>
          <a:prstGeom prst="round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HBA Driver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9682" y="2526215"/>
            <a:ext cx="2147889" cy="1645276"/>
          </a:xfrm>
          <a:prstGeom prst="round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752122" y="2664020"/>
            <a:ext cx="839054" cy="265877"/>
          </a:xfrm>
          <a:prstGeom prst="round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Guest OS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752122" y="2979991"/>
            <a:ext cx="839054" cy="265877"/>
          </a:xfrm>
          <a:prstGeom prst="round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vNIC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681411" y="2686642"/>
            <a:ext cx="839054" cy="265877"/>
          </a:xfrm>
          <a:prstGeom prst="round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vCPU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681411" y="2979991"/>
            <a:ext cx="839054" cy="265877"/>
          </a:xfrm>
          <a:prstGeom prst="round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vMem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681411" y="3583329"/>
            <a:ext cx="839054" cy="265877"/>
          </a:xfrm>
          <a:prstGeom prst="round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vHBA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672865" y="3583329"/>
            <a:ext cx="839054" cy="265877"/>
          </a:xfrm>
          <a:prstGeom prst="round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vDisk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69544" y="3908479"/>
            <a:ext cx="1157689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Virtual Machine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6029325" y="2345967"/>
            <a:ext cx="1638884" cy="19936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211648" y="2407546"/>
            <a:ext cx="1283764" cy="265877"/>
          </a:xfrm>
          <a:prstGeom prst="round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High Availability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6196490" y="2761507"/>
            <a:ext cx="1283764" cy="265877"/>
          </a:xfrm>
          <a:prstGeom prst="round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Live Migration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202886" y="3117755"/>
            <a:ext cx="1283764" cy="336740"/>
          </a:xfrm>
          <a:prstGeom prst="round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Management Agent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087013" y="4041829"/>
            <a:ext cx="1581196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algn="ctr">
              <a:defRPr/>
            </a:pPr>
            <a:r>
              <a:rPr lang="en-US" sz="1050" b="1" kern="0" dirty="0" smtClean="0">
                <a:solidFill>
                  <a:srgbClr val="FFFFFF"/>
                </a:solidFill>
                <a:latin typeface="Calibri" panose="020F0502020204030204" pitchFamily="34" charset="0"/>
              </a:rPr>
              <a:t>Hypervisor Management</a:t>
            </a:r>
            <a:endParaRPr lang="en-US" sz="1050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125741" y="1651310"/>
            <a:ext cx="966651" cy="494212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VNF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4609066" y="2150434"/>
            <a:ext cx="5164" cy="324091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1" idx="0"/>
          </p:cNvCxnSpPr>
          <p:nvPr/>
        </p:nvCxnSpPr>
        <p:spPr>
          <a:xfrm>
            <a:off x="1612584" y="4293001"/>
            <a:ext cx="1069946" cy="446275"/>
          </a:xfrm>
          <a:prstGeom prst="line">
            <a:avLst/>
          </a:prstGeom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62" idx="0"/>
          </p:cNvCxnSpPr>
          <p:nvPr/>
        </p:nvCxnSpPr>
        <p:spPr>
          <a:xfrm flipH="1">
            <a:off x="3392996" y="4170089"/>
            <a:ext cx="1216070" cy="572906"/>
          </a:xfrm>
          <a:prstGeom prst="line">
            <a:avLst/>
          </a:prstGeom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67" idx="0"/>
          </p:cNvCxnSpPr>
          <p:nvPr/>
        </p:nvCxnSpPr>
        <p:spPr>
          <a:xfrm flipH="1">
            <a:off x="4752121" y="4171491"/>
            <a:ext cx="955450" cy="571504"/>
          </a:xfrm>
          <a:prstGeom prst="line">
            <a:avLst/>
          </a:prstGeom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64455" y="4888859"/>
            <a:ext cx="1133644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Compute Node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1524000" y="4726979"/>
            <a:ext cx="747144" cy="531755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Storage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2734385" y="4182648"/>
            <a:ext cx="1216070" cy="572906"/>
          </a:xfrm>
          <a:prstGeom prst="line">
            <a:avLst/>
          </a:prstGeom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61" idx="0"/>
          </p:cNvCxnSpPr>
          <p:nvPr/>
        </p:nvCxnSpPr>
        <p:spPr>
          <a:xfrm flipH="1">
            <a:off x="2682530" y="4170089"/>
            <a:ext cx="2999184" cy="569187"/>
          </a:xfrm>
          <a:prstGeom prst="line">
            <a:avLst/>
          </a:prstGeom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69259" y="4115530"/>
            <a:ext cx="2" cy="524777"/>
          </a:xfrm>
          <a:prstGeom prst="line">
            <a:avLst/>
          </a:prstGeom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30741" y="1656222"/>
            <a:ext cx="966651" cy="494212"/>
          </a:xfrm>
          <a:prstGeom prst="roundRect">
            <a:avLst/>
          </a:prstGeom>
          <a:solidFill>
            <a:srgbClr val="EB8024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VNF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5614066" y="2155346"/>
            <a:ext cx="5164" cy="324091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398717" y="4457243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Vi-Ha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196490" y="3505200"/>
            <a:ext cx="1283764" cy="524280"/>
          </a:xfrm>
          <a:prstGeom prst="round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Virtual Machine Management APIs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35099" y="2518832"/>
            <a:ext cx="138531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Hypervisor Domain</a:t>
            </a:r>
          </a:p>
        </p:txBody>
      </p:sp>
    </p:spTree>
    <p:extLst>
      <p:ext uri="{BB962C8B-B14F-4D97-AF65-F5344CB8AC3E}">
        <p14:creationId xmlns:p14="http://schemas.microsoft.com/office/powerpoint/2010/main" val="1529214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6" grpId="0" animBg="1"/>
      <p:bldP spid="96" grpId="0" animBg="1"/>
      <p:bldP spid="87" grpId="0" animBg="1"/>
      <p:bldP spid="10" grpId="0" animBg="1"/>
      <p:bldP spid="12" grpId="0" animBg="1"/>
      <p:bldP spid="57" grpId="0" animBg="1"/>
      <p:bldP spid="59" grpId="0"/>
      <p:bldP spid="64" grpId="0"/>
      <p:bldP spid="66" grpId="0" animBg="1"/>
      <p:bldP spid="60" grpId="0" animBg="1"/>
      <p:bldP spid="61" grpId="0" animBg="1"/>
      <p:bldP spid="62" grpId="0" animBg="1"/>
      <p:bldP spid="65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4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/>
      <p:bldP spid="85" grpId="0" animBg="1"/>
      <p:bldP spid="89" grpId="0"/>
      <p:bldP spid="90" grpId="0" animBg="1"/>
      <p:bldP spid="101" grpId="0" animBg="1"/>
      <p:bldP spid="103" grpId="0"/>
      <p:bldP spid="106" grpId="0" animBg="1"/>
      <p:bldP spid="107" grpId="0"/>
    </p:bldLst>
  </p:timing>
</p:sld>
</file>

<file path=ppt/theme/theme1.xml><?xml version="1.0" encoding="utf-8"?>
<a:theme xmlns:a="http://schemas.openxmlformats.org/drawingml/2006/main" name="Generic page">
  <a:themeElements>
    <a:clrScheme name="aircent">
      <a:dk1>
        <a:srgbClr val="685F57"/>
      </a:dk1>
      <a:lt1>
        <a:srgbClr val="AFA9A6"/>
      </a:lt1>
      <a:dk2>
        <a:srgbClr val="C7C2BA"/>
      </a:dk2>
      <a:lt2>
        <a:srgbClr val="A3A3A3"/>
      </a:lt2>
      <a:accent1>
        <a:srgbClr val="FCB720"/>
      </a:accent1>
      <a:accent2>
        <a:srgbClr val="EB8024"/>
      </a:accent2>
      <a:accent3>
        <a:srgbClr val="C4212C"/>
      </a:accent3>
      <a:accent4>
        <a:srgbClr val="A1C6CF"/>
      </a:accent4>
      <a:accent5>
        <a:srgbClr val="92A2BD"/>
      </a:accent5>
      <a:accent6>
        <a:srgbClr val="44697D"/>
      </a:accent6>
      <a:hlink>
        <a:srgbClr val="685F57"/>
      </a:hlink>
      <a:folHlink>
        <a:srgbClr val="00000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4727</TotalTime>
  <Words>1101</Words>
  <Application>Microsoft Office PowerPoint</Application>
  <PresentationFormat>On-screen Show (4:3)</PresentationFormat>
  <Paragraphs>362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Generic page</vt:lpstr>
      <vt:lpstr>Title page</vt:lpstr>
      <vt:lpstr>PowerPoint Presentation</vt:lpstr>
      <vt:lpstr>Agenda</vt:lpstr>
      <vt:lpstr>What is Network Function Virtualization (NFV)</vt:lpstr>
      <vt:lpstr>Why Virtualize?</vt:lpstr>
      <vt:lpstr>NFV: Beyond Virtualization</vt:lpstr>
      <vt:lpstr>NFV Framework</vt:lpstr>
      <vt:lpstr>NFV Infrastructure Domains</vt:lpstr>
      <vt:lpstr>NFVI</vt:lpstr>
      <vt:lpstr>NFVI</vt:lpstr>
      <vt:lpstr>End to End Network Service</vt:lpstr>
      <vt:lpstr>Management and Network Orchestration</vt:lpstr>
      <vt:lpstr>VNF Forwarding Graph</vt:lpstr>
      <vt:lpstr>Network Service Lifecycle Management</vt:lpstr>
      <vt:lpstr>Management &amp; Orchestration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and Guidelines</dc:title>
  <dc:creator>Shamik Mishra</dc:creator>
  <cp:lastModifiedBy>Shamik Mishra</cp:lastModifiedBy>
  <cp:revision>251</cp:revision>
  <cp:lastPrinted>2014-06-25T07:12:46Z</cp:lastPrinted>
  <dcterms:created xsi:type="dcterms:W3CDTF">2014-07-14T10:52:02Z</dcterms:created>
  <dcterms:modified xsi:type="dcterms:W3CDTF">2014-12-24T02:28:35Z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