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5"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32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6FAAF-2F32-4DA3-A7E1-CFC0C21FC12D}" type="datetimeFigureOut">
              <a:rPr lang="en-IN" smtClean="0"/>
              <a:pPr/>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304E-B110-49A0-A39A-FF6A598DE04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6FAAF-2F32-4DA3-A7E1-CFC0C21FC12D}" type="datetimeFigureOut">
              <a:rPr lang="en-IN" smtClean="0"/>
              <a:pPr/>
              <a:t>12-07-2016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7304E-B110-49A0-A39A-FF6A598DE04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etf.org/proceedings/86/slides/slides-86-i2rs-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896"/>
            <a:ext cx="7772400" cy="1440160"/>
          </a:xfrm>
        </p:spPr>
        <p:txBody>
          <a:bodyPr/>
          <a:lstStyle/>
          <a:p>
            <a:r>
              <a:rPr lang="en-US" dirty="0" smtClean="0"/>
              <a:t>NETCONF</a:t>
            </a:r>
            <a:endParaRPr lang="en-IN" dirty="0"/>
          </a:p>
        </p:txBody>
      </p:sp>
    </p:spTree>
    <p:extLst>
      <p:ext uri="{BB962C8B-B14F-4D97-AF65-F5344CB8AC3E}">
        <p14:creationId xmlns:p14="http://schemas.microsoft.com/office/powerpoint/2010/main" val="128817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7500" lnSpcReduction="20000"/>
          </a:bodyPr>
          <a:lstStyle/>
          <a:p>
            <a:pPr>
              <a:buNone/>
            </a:pPr>
            <a:r>
              <a:rPr lang="en-US" b="1" dirty="0" smtClean="0"/>
              <a:t>3. Operations Layer</a:t>
            </a:r>
          </a:p>
          <a:p>
            <a:pPr>
              <a:buNone/>
            </a:pPr>
            <a:r>
              <a:rPr lang="en-US" b="1" dirty="0" smtClean="0"/>
              <a:t>   </a:t>
            </a:r>
            <a:r>
              <a:rPr lang="en-US" dirty="0" smtClean="0"/>
              <a:t>- defines set of base protocol operations – invoked as RPC methods with XML-encoded parameters</a:t>
            </a:r>
          </a:p>
          <a:p>
            <a:pPr lvl="1">
              <a:buNone/>
            </a:pPr>
            <a:r>
              <a:rPr lang="en-US" b="1" dirty="0"/>
              <a:t> </a:t>
            </a:r>
            <a:r>
              <a:rPr lang="en-US" b="1" dirty="0" smtClean="0"/>
              <a:t>  get</a:t>
            </a:r>
          </a:p>
          <a:p>
            <a:pPr lvl="1">
              <a:buNone/>
            </a:pPr>
            <a:r>
              <a:rPr lang="en-US" b="1" dirty="0"/>
              <a:t> </a:t>
            </a:r>
            <a:r>
              <a:rPr lang="en-US" b="1" dirty="0" smtClean="0"/>
              <a:t>  get-</a:t>
            </a:r>
            <a:r>
              <a:rPr lang="en-US" b="1" dirty="0" err="1" smtClean="0"/>
              <a:t>config</a:t>
            </a:r>
            <a:endParaRPr lang="en-US" b="1" dirty="0" smtClean="0"/>
          </a:p>
          <a:p>
            <a:pPr lvl="1">
              <a:buNone/>
            </a:pPr>
            <a:r>
              <a:rPr lang="en-US" b="1" dirty="0"/>
              <a:t> </a:t>
            </a:r>
            <a:r>
              <a:rPr lang="en-US" b="1" dirty="0" smtClean="0"/>
              <a:t>  edit-</a:t>
            </a:r>
            <a:r>
              <a:rPr lang="en-US" b="1" dirty="0" err="1" smtClean="0"/>
              <a:t>config</a:t>
            </a:r>
            <a:endParaRPr lang="en-US" b="1" dirty="0" smtClean="0"/>
          </a:p>
          <a:p>
            <a:pPr lvl="1">
              <a:buNone/>
            </a:pPr>
            <a:r>
              <a:rPr lang="en-US" b="1" dirty="0"/>
              <a:t> </a:t>
            </a:r>
            <a:r>
              <a:rPr lang="en-US" b="1" dirty="0" smtClean="0"/>
              <a:t>  copy-</a:t>
            </a:r>
            <a:r>
              <a:rPr lang="en-US" b="1" dirty="0" err="1" smtClean="0"/>
              <a:t>config</a:t>
            </a:r>
            <a:endParaRPr lang="en-US" b="1" dirty="0" smtClean="0"/>
          </a:p>
          <a:p>
            <a:pPr lvl="1">
              <a:buNone/>
            </a:pPr>
            <a:r>
              <a:rPr lang="en-US" b="1" dirty="0"/>
              <a:t> </a:t>
            </a:r>
            <a:r>
              <a:rPr lang="en-US" b="1" dirty="0" smtClean="0"/>
              <a:t>  delete-</a:t>
            </a:r>
            <a:r>
              <a:rPr lang="en-US" b="1" dirty="0" err="1" smtClean="0"/>
              <a:t>config</a:t>
            </a:r>
            <a:endParaRPr lang="en-US" b="1" dirty="0" smtClean="0"/>
          </a:p>
          <a:p>
            <a:pPr lvl="1">
              <a:buNone/>
            </a:pPr>
            <a:r>
              <a:rPr lang="en-US" b="1" dirty="0" smtClean="0"/>
              <a:t>   lock</a:t>
            </a:r>
          </a:p>
          <a:p>
            <a:pPr lvl="1">
              <a:buNone/>
            </a:pPr>
            <a:r>
              <a:rPr lang="en-US" b="1" dirty="0"/>
              <a:t> </a:t>
            </a:r>
            <a:r>
              <a:rPr lang="en-US" b="1" dirty="0" smtClean="0"/>
              <a:t>  unlock</a:t>
            </a:r>
          </a:p>
          <a:p>
            <a:pPr lvl="1">
              <a:buNone/>
            </a:pPr>
            <a:r>
              <a:rPr lang="en-US" b="1" dirty="0"/>
              <a:t> </a:t>
            </a:r>
            <a:r>
              <a:rPr lang="en-US" b="1" dirty="0" smtClean="0"/>
              <a:t>  close-session</a:t>
            </a:r>
          </a:p>
          <a:p>
            <a:pPr lvl="1">
              <a:buNone/>
            </a:pPr>
            <a:r>
              <a:rPr lang="en-US" b="1" dirty="0"/>
              <a:t> </a:t>
            </a:r>
            <a:r>
              <a:rPr lang="en-US" b="1" dirty="0" smtClean="0"/>
              <a:t>  kill-session</a:t>
            </a:r>
          </a:p>
          <a:p>
            <a:pPr>
              <a:buNone/>
            </a:pPr>
            <a:r>
              <a:rPr lang="en-US" dirty="0"/>
              <a:t> </a:t>
            </a:r>
            <a:r>
              <a:rPr lang="en-US" dirty="0" smtClean="0"/>
              <a:t>  - operation can be success (&lt;ok&gt;) or failure (&lt;</a:t>
            </a:r>
            <a:r>
              <a:rPr lang="en-US" dirty="0" err="1" smtClean="0"/>
              <a:t>rpc</a:t>
            </a:r>
            <a:r>
              <a:rPr lang="en-US" dirty="0" smtClean="0"/>
              <a:t>-error&gt;) </a:t>
            </a:r>
          </a:p>
          <a:p>
            <a:pPr>
              <a:buNone/>
            </a:pPr>
            <a:r>
              <a:rPr lang="en-US" b="1" dirty="0"/>
              <a:t> </a:t>
            </a:r>
            <a:r>
              <a:rPr lang="en-US" b="1" dirty="0" smtClean="0"/>
              <a:t>  </a:t>
            </a:r>
            <a:endParaRPr lang="en-IN" b="1" dirty="0"/>
          </a:p>
        </p:txBody>
      </p:sp>
    </p:spTree>
    <p:extLst>
      <p:ext uri="{BB962C8B-B14F-4D97-AF65-F5344CB8AC3E}">
        <p14:creationId xmlns:p14="http://schemas.microsoft.com/office/powerpoint/2010/main" val="93953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Considerations</a:t>
            </a:r>
            <a:endParaRPr lang="en-IN" dirty="0"/>
          </a:p>
        </p:txBody>
      </p:sp>
      <p:sp>
        <p:nvSpPr>
          <p:cNvPr id="3" name="Content Placeholder 2"/>
          <p:cNvSpPr>
            <a:spLocks noGrp="1"/>
          </p:cNvSpPr>
          <p:nvPr>
            <p:ph idx="1"/>
          </p:nvPr>
        </p:nvSpPr>
        <p:spPr/>
        <p:txBody>
          <a:bodyPr/>
          <a:lstStyle/>
          <a:p>
            <a:pPr>
              <a:buNone/>
            </a:pPr>
            <a:r>
              <a:rPr lang="en-US" dirty="0" smtClean="0"/>
              <a:t>-  All NETCONF messages – in well-formed XML, encoded in UTF-8.</a:t>
            </a:r>
          </a:p>
          <a:p>
            <a:pPr>
              <a:buNone/>
            </a:pPr>
            <a:r>
              <a:rPr lang="en-US" dirty="0"/>
              <a:t> </a:t>
            </a:r>
            <a:r>
              <a:rPr lang="en-US" dirty="0" smtClean="0"/>
              <a:t>   If not - “malformed-message” error by the peer</a:t>
            </a:r>
          </a:p>
          <a:p>
            <a:pPr>
              <a:buNone/>
            </a:pPr>
            <a:r>
              <a:rPr lang="en-IN" dirty="0" smtClean="0"/>
              <a:t>-  Namespace – for all elements: </a:t>
            </a:r>
          </a:p>
          <a:p>
            <a:pPr algn="ctr">
              <a:buNone/>
            </a:pPr>
            <a:r>
              <a:rPr lang="en-IN" b="1" dirty="0" smtClean="0"/>
              <a:t>urn:ietf:params:xml:ns:netconf:base:1.0</a:t>
            </a:r>
            <a:endParaRPr lang="en-IN" b="1" dirty="0"/>
          </a:p>
        </p:txBody>
      </p:sp>
    </p:spTree>
    <p:extLst>
      <p:ext uri="{BB962C8B-B14F-4D97-AF65-F5344CB8AC3E}">
        <p14:creationId xmlns:p14="http://schemas.microsoft.com/office/powerpoint/2010/main" val="56010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Model</a:t>
            </a:r>
            <a:endParaRPr lang="en-IN" dirty="0"/>
          </a:p>
        </p:txBody>
      </p:sp>
      <p:sp>
        <p:nvSpPr>
          <p:cNvPr id="3" name="Content Placeholder 2"/>
          <p:cNvSpPr>
            <a:spLocks noGrp="1"/>
          </p:cNvSpPr>
          <p:nvPr>
            <p:ph idx="1"/>
          </p:nvPr>
        </p:nvSpPr>
        <p:spPr/>
        <p:txBody>
          <a:bodyPr/>
          <a:lstStyle/>
          <a:p>
            <a:pPr>
              <a:buNone/>
            </a:pPr>
            <a:r>
              <a:rPr lang="en-US" dirty="0" smtClean="0"/>
              <a:t>-  NETCONF uses RPC-based communication model</a:t>
            </a:r>
          </a:p>
          <a:p>
            <a:pPr>
              <a:buNone/>
            </a:pPr>
            <a:r>
              <a:rPr lang="en-US" dirty="0" smtClean="0"/>
              <a:t>-  Elements used by NETCONF:</a:t>
            </a:r>
          </a:p>
          <a:p>
            <a:pPr marL="971550" lvl="1" indent="-514350">
              <a:buFont typeface="+mj-lt"/>
              <a:buAutoNum type="alphaLcParenR"/>
            </a:pPr>
            <a:r>
              <a:rPr lang="en-US" u="sng" dirty="0" smtClean="0"/>
              <a:t>&lt;</a:t>
            </a:r>
            <a:r>
              <a:rPr lang="en-US" u="sng" dirty="0" err="1" smtClean="0"/>
              <a:t>rpc</a:t>
            </a:r>
            <a:r>
              <a:rPr lang="en-US" u="sng" dirty="0" smtClean="0"/>
              <a:t>&gt; element </a:t>
            </a:r>
          </a:p>
          <a:p>
            <a:pPr lvl="1">
              <a:buNone/>
            </a:pPr>
            <a:r>
              <a:rPr lang="en-US" dirty="0" smtClean="0"/>
              <a:t>      - </a:t>
            </a:r>
            <a:r>
              <a:rPr lang="en-US" sz="2400" dirty="0" smtClean="0"/>
              <a:t>to enclose </a:t>
            </a:r>
            <a:r>
              <a:rPr lang="en-US" sz="2400" dirty="0" err="1" smtClean="0"/>
              <a:t>netconf</a:t>
            </a:r>
            <a:r>
              <a:rPr lang="en-US" sz="2400" dirty="0" smtClean="0"/>
              <a:t> request sent from client to server</a:t>
            </a:r>
          </a:p>
          <a:p>
            <a:pPr lvl="1">
              <a:buNone/>
            </a:pPr>
            <a:r>
              <a:rPr lang="en-US" sz="2400" dirty="0"/>
              <a:t> </a:t>
            </a:r>
            <a:r>
              <a:rPr lang="en-US" sz="2400" dirty="0" smtClean="0"/>
              <a:t>      - mandatory attribute: </a:t>
            </a:r>
            <a:r>
              <a:rPr lang="en-US" sz="2400" b="1" dirty="0" smtClean="0"/>
              <a:t>message-id </a:t>
            </a:r>
          </a:p>
          <a:p>
            <a:pPr lvl="1">
              <a:buNone/>
            </a:pPr>
            <a:r>
              <a:rPr lang="en-US" sz="2400" b="1" dirty="0"/>
              <a:t> </a:t>
            </a:r>
            <a:r>
              <a:rPr lang="en-US" sz="2400" b="1" dirty="0" smtClean="0"/>
              <a:t>      </a:t>
            </a:r>
            <a:r>
              <a:rPr lang="en-US" sz="2400" dirty="0" smtClean="0"/>
              <a:t>- any other attribute returned unmodified by &lt;</a:t>
            </a:r>
            <a:r>
              <a:rPr lang="en-US" sz="2400" dirty="0" err="1" smtClean="0"/>
              <a:t>rpc</a:t>
            </a:r>
            <a:r>
              <a:rPr lang="en-US" sz="2400" dirty="0" smtClean="0"/>
              <a:t>-reply&gt;</a:t>
            </a:r>
          </a:p>
          <a:p>
            <a:pPr lvl="1">
              <a:buNone/>
            </a:pPr>
            <a:r>
              <a:rPr lang="en-US" dirty="0"/>
              <a:t> </a:t>
            </a:r>
            <a:r>
              <a:rPr lang="en-US" dirty="0" smtClean="0"/>
              <a:t>  </a:t>
            </a:r>
            <a:endParaRPr lang="en-IN" dirty="0"/>
          </a:p>
        </p:txBody>
      </p:sp>
    </p:spTree>
    <p:extLst>
      <p:ext uri="{BB962C8B-B14F-4D97-AF65-F5344CB8AC3E}">
        <p14:creationId xmlns:p14="http://schemas.microsoft.com/office/powerpoint/2010/main" val="887153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720080"/>
          </a:xfrm>
        </p:spPr>
        <p:txBody>
          <a:bodyPr>
            <a:normAutofit/>
          </a:bodyPr>
          <a:lstStyle/>
          <a:p>
            <a:pPr algn="ctr">
              <a:buNone/>
            </a:pPr>
            <a:r>
              <a:rPr lang="en-US" u="sng" dirty="0" smtClean="0"/>
              <a:t>Example of &lt;</a:t>
            </a:r>
            <a:r>
              <a:rPr lang="en-US" u="sng" dirty="0" err="1" smtClean="0"/>
              <a:t>rpc</a:t>
            </a:r>
            <a:r>
              <a:rPr lang="en-US" u="sng" dirty="0" smtClean="0"/>
              <a:t>&gt;</a:t>
            </a:r>
            <a:endParaRPr lang="en-US" u="sng" dirty="0"/>
          </a:p>
          <a:p>
            <a:pPr lvl="1">
              <a:buNone/>
            </a:pPr>
            <a:endParaRPr lang="en-IN" dirty="0" smtClean="0"/>
          </a:p>
        </p:txBody>
      </p:sp>
      <p:pic>
        <p:nvPicPr>
          <p:cNvPr id="2050" name="Picture 2"/>
          <p:cNvPicPr>
            <a:picLocks noChangeAspect="1" noChangeArrowheads="1"/>
          </p:cNvPicPr>
          <p:nvPr/>
        </p:nvPicPr>
        <p:blipFill>
          <a:blip r:embed="rId2" cstate="print"/>
          <a:srcRect l="22410" t="45891" r="31655" b="31469"/>
          <a:stretch>
            <a:fillRect/>
          </a:stretch>
        </p:blipFill>
        <p:spPr bwMode="auto">
          <a:xfrm>
            <a:off x="0" y="1628800"/>
            <a:ext cx="8835069" cy="2448272"/>
          </a:xfrm>
          <a:prstGeom prst="rect">
            <a:avLst/>
          </a:prstGeom>
          <a:noFill/>
          <a:ln w="9525">
            <a:noFill/>
            <a:miter lim="800000"/>
            <a:headEnd/>
            <a:tailEnd/>
          </a:ln>
        </p:spPr>
      </p:pic>
      <p:sp>
        <p:nvSpPr>
          <p:cNvPr id="6" name="TextBox 5"/>
          <p:cNvSpPr txBox="1"/>
          <p:nvPr/>
        </p:nvSpPr>
        <p:spPr>
          <a:xfrm>
            <a:off x="611560" y="4293096"/>
            <a:ext cx="7704856" cy="1908215"/>
          </a:xfrm>
          <a:prstGeom prst="rect">
            <a:avLst/>
          </a:prstGeom>
          <a:noFill/>
        </p:spPr>
        <p:txBody>
          <a:bodyPr wrap="square" rtlCol="0">
            <a:spAutoFit/>
          </a:bodyPr>
          <a:lstStyle/>
          <a:p>
            <a:pPr>
              <a:buNone/>
            </a:pPr>
            <a:r>
              <a:rPr lang="en-US" sz="2000" u="sng" dirty="0" smtClean="0"/>
              <a:t>Explanation</a:t>
            </a:r>
          </a:p>
          <a:p>
            <a:pPr>
              <a:buNone/>
            </a:pPr>
            <a:r>
              <a:rPr lang="en-US" sz="2000" dirty="0" smtClean="0"/>
              <a:t>Method invoked: &lt;my-own-method&gt;</a:t>
            </a:r>
          </a:p>
          <a:p>
            <a:pPr>
              <a:buNone/>
            </a:pPr>
            <a:r>
              <a:rPr lang="en-US" sz="2000" dirty="0" smtClean="0"/>
              <a:t>Parameters – Value pairs:</a:t>
            </a:r>
          </a:p>
          <a:p>
            <a:pPr lvl="1">
              <a:buNone/>
            </a:pPr>
            <a:r>
              <a:rPr lang="en-US" sz="2000" dirty="0" smtClean="0"/>
              <a:t>&lt;my-first-parameter&gt; - 14</a:t>
            </a:r>
          </a:p>
          <a:p>
            <a:pPr lvl="1">
              <a:buNone/>
            </a:pPr>
            <a:r>
              <a:rPr lang="en-US" sz="2000" dirty="0" smtClean="0"/>
              <a:t>&lt;another-parameter&gt; - </a:t>
            </a:r>
            <a:r>
              <a:rPr lang="en-US" sz="2000" dirty="0" err="1" smtClean="0"/>
              <a:t>fred</a:t>
            </a:r>
            <a:endParaRPr lang="en-US" sz="2000" dirty="0" smtClean="0"/>
          </a:p>
          <a:p>
            <a:endParaRPr lang="en-IN" dirty="0"/>
          </a:p>
        </p:txBody>
      </p:sp>
    </p:spTree>
    <p:extLst>
      <p:ext uri="{BB962C8B-B14F-4D97-AF65-F5344CB8AC3E}">
        <p14:creationId xmlns:p14="http://schemas.microsoft.com/office/powerpoint/2010/main" val="2494170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lstStyle/>
          <a:p>
            <a:pPr lvl="1">
              <a:buNone/>
            </a:pPr>
            <a:r>
              <a:rPr lang="en-US" dirty="0" smtClean="0"/>
              <a:t>b) </a:t>
            </a:r>
            <a:r>
              <a:rPr lang="en-US" u="sng" dirty="0" smtClean="0"/>
              <a:t>&lt;</a:t>
            </a:r>
            <a:r>
              <a:rPr lang="en-US" u="sng" dirty="0" err="1" smtClean="0"/>
              <a:t>rpc</a:t>
            </a:r>
            <a:r>
              <a:rPr lang="en-US" u="sng" dirty="0" smtClean="0"/>
              <a:t>-reply&gt; element</a:t>
            </a:r>
          </a:p>
          <a:p>
            <a:pPr lvl="2">
              <a:buFontTx/>
              <a:buChar char="-"/>
            </a:pPr>
            <a:r>
              <a:rPr lang="en-US" dirty="0" smtClean="0"/>
              <a:t>to encloses response data from server to client</a:t>
            </a:r>
          </a:p>
          <a:p>
            <a:pPr lvl="2">
              <a:buFontTx/>
              <a:buChar char="-"/>
            </a:pPr>
            <a:r>
              <a:rPr lang="en-US" dirty="0" smtClean="0"/>
              <a:t>mandatory </a:t>
            </a:r>
            <a:r>
              <a:rPr lang="en-US" dirty="0"/>
              <a:t>attribute: </a:t>
            </a:r>
            <a:r>
              <a:rPr lang="en-US" b="1" dirty="0" smtClean="0"/>
              <a:t>message-id </a:t>
            </a:r>
            <a:r>
              <a:rPr lang="en-US" dirty="0" smtClean="0"/>
              <a:t>(same as &lt;</a:t>
            </a:r>
            <a:r>
              <a:rPr lang="en-US" dirty="0" err="1" smtClean="0"/>
              <a:t>rpc</a:t>
            </a:r>
            <a:r>
              <a:rPr lang="en-US" dirty="0" smtClean="0"/>
              <a:t>&gt;)</a:t>
            </a:r>
          </a:p>
          <a:p>
            <a:pPr lvl="2">
              <a:buNone/>
            </a:pPr>
            <a:r>
              <a:rPr lang="en-US" dirty="0" smtClean="0"/>
              <a:t>-  returns attributes in &lt;</a:t>
            </a:r>
            <a:r>
              <a:rPr lang="en-US" dirty="0" err="1" smtClean="0"/>
              <a:t>rpc</a:t>
            </a:r>
            <a:r>
              <a:rPr lang="en-US" dirty="0" smtClean="0"/>
              <a:t>&gt;, other than message-id, unmodified  </a:t>
            </a:r>
            <a:endParaRPr lang="en-IN" dirty="0"/>
          </a:p>
        </p:txBody>
      </p:sp>
    </p:spTree>
    <p:extLst>
      <p:ext uri="{BB962C8B-B14F-4D97-AF65-F5344CB8AC3E}">
        <p14:creationId xmlns:p14="http://schemas.microsoft.com/office/powerpoint/2010/main" val="601406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Example of &lt;</a:t>
            </a:r>
            <a:r>
              <a:rPr lang="en-US" sz="3200" u="sng" dirty="0" err="1" smtClean="0"/>
              <a:t>rpc</a:t>
            </a:r>
            <a:r>
              <a:rPr lang="en-US" sz="3200" u="sng" dirty="0" smtClean="0"/>
              <a:t>-reply&gt;</a:t>
            </a:r>
            <a:endParaRPr lang="en-IN" sz="3200" u="sng" dirty="0"/>
          </a:p>
        </p:txBody>
      </p:sp>
      <p:pic>
        <p:nvPicPr>
          <p:cNvPr id="3074" name="Picture 2"/>
          <p:cNvPicPr>
            <a:picLocks noChangeAspect="1" noChangeArrowheads="1"/>
          </p:cNvPicPr>
          <p:nvPr/>
        </p:nvPicPr>
        <p:blipFill>
          <a:blip r:embed="rId2" cstate="print"/>
          <a:srcRect l="24070" t="26203" r="35529" b="28516"/>
          <a:stretch>
            <a:fillRect/>
          </a:stretch>
        </p:blipFill>
        <p:spPr bwMode="auto">
          <a:xfrm>
            <a:off x="611560" y="1412776"/>
            <a:ext cx="7848872" cy="4945864"/>
          </a:xfrm>
          <a:prstGeom prst="rect">
            <a:avLst/>
          </a:prstGeom>
          <a:noFill/>
          <a:ln w="9525">
            <a:noFill/>
            <a:miter lim="800000"/>
            <a:headEnd/>
            <a:tailEnd/>
          </a:ln>
        </p:spPr>
      </p:pic>
    </p:spTree>
    <p:extLst>
      <p:ext uri="{BB962C8B-B14F-4D97-AF65-F5344CB8AC3E}">
        <p14:creationId xmlns:p14="http://schemas.microsoft.com/office/powerpoint/2010/main" val="26636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692696"/>
            <a:ext cx="8229600" cy="4525963"/>
          </a:xfrm>
        </p:spPr>
        <p:txBody>
          <a:bodyPr>
            <a:normAutofit/>
          </a:bodyPr>
          <a:lstStyle/>
          <a:p>
            <a:pPr>
              <a:buNone/>
            </a:pPr>
            <a:r>
              <a:rPr lang="en-US" sz="2000" u="sng" dirty="0" smtClean="0"/>
              <a:t>Explanation</a:t>
            </a:r>
          </a:p>
          <a:p>
            <a:pPr>
              <a:buNone/>
            </a:pPr>
            <a:r>
              <a:rPr lang="en-US" sz="2000" dirty="0" smtClean="0"/>
              <a:t>- &lt;</a:t>
            </a:r>
            <a:r>
              <a:rPr lang="en-US" sz="2000" dirty="0" err="1" smtClean="0"/>
              <a:t>rpc</a:t>
            </a:r>
            <a:r>
              <a:rPr lang="en-US" sz="2000" dirty="0" smtClean="0"/>
              <a:t>&gt;</a:t>
            </a:r>
          </a:p>
          <a:p>
            <a:pPr>
              <a:buNone/>
            </a:pPr>
            <a:r>
              <a:rPr lang="en-US" sz="2000" dirty="0" smtClean="0"/>
              <a:t>   Method invoked: &lt;get&gt; </a:t>
            </a:r>
          </a:p>
          <a:p>
            <a:pPr>
              <a:buNone/>
            </a:pPr>
            <a:r>
              <a:rPr lang="en-US" sz="2000" dirty="0" smtClean="0"/>
              <a:t>   Additional attribute: user-id</a:t>
            </a:r>
          </a:p>
          <a:p>
            <a:pPr>
              <a:buNone/>
            </a:pPr>
            <a:r>
              <a:rPr lang="en-US" sz="2000" dirty="0" smtClean="0"/>
              <a:t>- &lt;</a:t>
            </a:r>
            <a:r>
              <a:rPr lang="en-US" sz="2000" dirty="0" err="1" smtClean="0"/>
              <a:t>rpc</a:t>
            </a:r>
            <a:r>
              <a:rPr lang="en-US" sz="2000" dirty="0" smtClean="0"/>
              <a:t>-reply&gt;</a:t>
            </a:r>
          </a:p>
          <a:p>
            <a:pPr>
              <a:buNone/>
            </a:pPr>
            <a:r>
              <a:rPr lang="en-US" sz="2000" dirty="0" smtClean="0"/>
              <a:t>    returns user-id attribute and requested content</a:t>
            </a:r>
          </a:p>
          <a:p>
            <a:pPr>
              <a:buNone/>
            </a:pPr>
            <a:endParaRPr lang="en-IN" dirty="0"/>
          </a:p>
        </p:txBody>
      </p:sp>
    </p:spTree>
    <p:extLst>
      <p:ext uri="{BB962C8B-B14F-4D97-AF65-F5344CB8AC3E}">
        <p14:creationId xmlns:p14="http://schemas.microsoft.com/office/powerpoint/2010/main" val="1107195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a:bodyPr>
          <a:lstStyle/>
          <a:p>
            <a:pPr lvl="1">
              <a:buNone/>
            </a:pPr>
            <a:r>
              <a:rPr lang="en-US" dirty="0" smtClean="0"/>
              <a:t>b) </a:t>
            </a:r>
            <a:r>
              <a:rPr lang="en-US" u="sng" dirty="0" smtClean="0"/>
              <a:t>&lt;</a:t>
            </a:r>
            <a:r>
              <a:rPr lang="en-US" u="sng" dirty="0" err="1" smtClean="0"/>
              <a:t>rpc</a:t>
            </a:r>
            <a:r>
              <a:rPr lang="en-US" u="sng" dirty="0" smtClean="0"/>
              <a:t>-reply&gt; element</a:t>
            </a:r>
          </a:p>
          <a:p>
            <a:pPr marL="1428750" lvl="2" indent="-571500">
              <a:buNone/>
            </a:pPr>
            <a:r>
              <a:rPr lang="en-US" dirty="0" smtClean="0"/>
              <a:t>(</a:t>
            </a:r>
            <a:r>
              <a:rPr lang="en-US" dirty="0" err="1" smtClean="0"/>
              <a:t>i</a:t>
            </a:r>
            <a:r>
              <a:rPr lang="en-US" dirty="0" smtClean="0"/>
              <a:t>)  </a:t>
            </a:r>
            <a:r>
              <a:rPr lang="en-US" u="sng" dirty="0" smtClean="0"/>
              <a:t>&lt;</a:t>
            </a:r>
            <a:r>
              <a:rPr lang="en-US" u="sng" dirty="0" err="1" smtClean="0"/>
              <a:t>rpc</a:t>
            </a:r>
            <a:r>
              <a:rPr lang="en-US" u="sng" dirty="0" smtClean="0"/>
              <a:t>-error&gt; element</a:t>
            </a:r>
            <a:endParaRPr lang="en-IN" dirty="0" smtClean="0"/>
          </a:p>
          <a:p>
            <a:pPr marL="1428750" lvl="2" indent="-571500">
              <a:buNone/>
            </a:pPr>
            <a:r>
              <a:rPr lang="en-US" dirty="0" smtClean="0"/>
              <a:t>       - sent inside &lt;</a:t>
            </a:r>
            <a:r>
              <a:rPr lang="en-US" dirty="0" err="1" smtClean="0"/>
              <a:t>rpc</a:t>
            </a:r>
            <a:r>
              <a:rPr lang="en-US" dirty="0" smtClean="0"/>
              <a:t>-reply&gt; if error in processing of &lt;</a:t>
            </a:r>
            <a:r>
              <a:rPr lang="en-US" dirty="0" err="1" smtClean="0"/>
              <a:t>rpc</a:t>
            </a:r>
            <a:r>
              <a:rPr lang="en-US" dirty="0" smtClean="0"/>
              <a:t>&gt; request</a:t>
            </a:r>
          </a:p>
          <a:p>
            <a:pPr marL="1428750" lvl="2" indent="-571500">
              <a:buNone/>
            </a:pPr>
            <a:r>
              <a:rPr lang="en-US" dirty="0"/>
              <a:t> </a:t>
            </a:r>
            <a:r>
              <a:rPr lang="en-US" dirty="0" smtClean="0"/>
              <a:t>      - if error conditions occur- at least 1 &lt;</a:t>
            </a:r>
            <a:r>
              <a:rPr lang="en-US" dirty="0" err="1" smtClean="0"/>
              <a:t>rpc</a:t>
            </a:r>
            <a:r>
              <a:rPr lang="en-US" dirty="0" smtClean="0"/>
              <a:t>-error&gt; mandatory</a:t>
            </a:r>
          </a:p>
          <a:p>
            <a:pPr marL="1428750" lvl="2" indent="-571500">
              <a:buNone/>
            </a:pPr>
            <a:r>
              <a:rPr lang="en-US" dirty="0"/>
              <a:t> </a:t>
            </a:r>
            <a:r>
              <a:rPr lang="en-US" dirty="0" smtClean="0"/>
              <a:t>      - contains following information:</a:t>
            </a:r>
          </a:p>
          <a:p>
            <a:pPr marL="1885950" lvl="3" indent="-571500">
              <a:buAutoNum type="arabicParenR"/>
            </a:pPr>
            <a:r>
              <a:rPr lang="en-US" b="1" dirty="0" smtClean="0"/>
              <a:t>error-type</a:t>
            </a:r>
            <a:endParaRPr lang="en-US" dirty="0"/>
          </a:p>
          <a:p>
            <a:pPr marL="1885950" lvl="3" indent="-571500">
              <a:buNone/>
            </a:pPr>
            <a:r>
              <a:rPr lang="en-US" dirty="0" smtClean="0"/>
              <a:t>          - defines concept layer on which error occurs</a:t>
            </a:r>
          </a:p>
          <a:p>
            <a:pPr marL="1885950" lvl="3" indent="-571500">
              <a:buNone/>
            </a:pPr>
            <a:r>
              <a:rPr lang="en-US" dirty="0" smtClean="0"/>
              <a:t>          - </a:t>
            </a:r>
            <a:r>
              <a:rPr lang="en-US" u="sng" dirty="0" smtClean="0"/>
              <a:t>values</a:t>
            </a:r>
            <a:r>
              <a:rPr lang="en-US" dirty="0" smtClean="0"/>
              <a:t>:</a:t>
            </a:r>
          </a:p>
          <a:p>
            <a:pPr marL="1885950" lvl="3" indent="-571500">
              <a:buNone/>
            </a:pPr>
            <a:r>
              <a:rPr lang="en-US" dirty="0"/>
              <a:t> </a:t>
            </a:r>
            <a:r>
              <a:rPr lang="en-US" dirty="0" smtClean="0"/>
              <a:t>            transport (layer = Secure Transport)</a:t>
            </a:r>
          </a:p>
          <a:p>
            <a:pPr marL="1885950" lvl="3" indent="-571500">
              <a:buNone/>
            </a:pPr>
            <a:r>
              <a:rPr lang="en-US" dirty="0"/>
              <a:t> </a:t>
            </a:r>
            <a:r>
              <a:rPr lang="en-US" dirty="0" smtClean="0"/>
              <a:t>            </a:t>
            </a:r>
            <a:r>
              <a:rPr lang="en-US" dirty="0" err="1" smtClean="0"/>
              <a:t>rpc</a:t>
            </a:r>
            <a:r>
              <a:rPr lang="en-US" dirty="0" smtClean="0"/>
              <a:t> (layer = Message)</a:t>
            </a:r>
          </a:p>
          <a:p>
            <a:pPr marL="1885950" lvl="3" indent="-571500">
              <a:buNone/>
            </a:pPr>
            <a:r>
              <a:rPr lang="en-US" dirty="0"/>
              <a:t> </a:t>
            </a:r>
            <a:r>
              <a:rPr lang="en-US" dirty="0" smtClean="0"/>
              <a:t>            protocol (layer = Operations)</a:t>
            </a:r>
          </a:p>
          <a:p>
            <a:pPr marL="1885950" lvl="3" indent="-571500">
              <a:buNone/>
            </a:pPr>
            <a:r>
              <a:rPr lang="en-US" dirty="0"/>
              <a:t>	</a:t>
            </a:r>
            <a:r>
              <a:rPr lang="en-US" dirty="0" smtClean="0"/>
              <a:t>  application (layer = Content)</a:t>
            </a:r>
          </a:p>
          <a:p>
            <a:pPr marL="1428750" lvl="2" indent="-571500">
              <a:buNone/>
            </a:pPr>
            <a:r>
              <a:rPr lang="en-US" dirty="0"/>
              <a:t> </a:t>
            </a:r>
            <a:r>
              <a:rPr lang="en-US" dirty="0" smtClean="0"/>
              <a:t>       </a:t>
            </a:r>
          </a:p>
        </p:txBody>
      </p:sp>
    </p:spTree>
    <p:extLst>
      <p:ext uri="{BB962C8B-B14F-4D97-AF65-F5344CB8AC3E}">
        <p14:creationId xmlns:p14="http://schemas.microsoft.com/office/powerpoint/2010/main" val="1756198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5289451"/>
          </a:xfrm>
        </p:spPr>
        <p:txBody>
          <a:bodyPr>
            <a:normAutofit/>
          </a:bodyPr>
          <a:lstStyle/>
          <a:p>
            <a:pPr lvl="1">
              <a:buNone/>
            </a:pPr>
            <a:r>
              <a:rPr lang="en-US" sz="2000" b="1" dirty="0" smtClean="0"/>
              <a:t>       2)    error-tag</a:t>
            </a:r>
          </a:p>
          <a:p>
            <a:pPr lvl="1">
              <a:buNone/>
            </a:pPr>
            <a:r>
              <a:rPr lang="en-US" sz="2000" b="1" dirty="0"/>
              <a:t> </a:t>
            </a:r>
            <a:r>
              <a:rPr lang="en-US" sz="2000" b="1" dirty="0" smtClean="0"/>
              <a:t>             </a:t>
            </a:r>
            <a:r>
              <a:rPr lang="en-US" sz="2000" dirty="0" smtClean="0"/>
              <a:t>-</a:t>
            </a:r>
            <a:r>
              <a:rPr lang="en-US" sz="2000" b="1" dirty="0" smtClean="0"/>
              <a:t> </a:t>
            </a:r>
            <a:r>
              <a:rPr lang="en-US" sz="2000" dirty="0" smtClean="0"/>
              <a:t>contains string identifying particular error condition</a:t>
            </a:r>
          </a:p>
          <a:p>
            <a:pPr lvl="1">
              <a:buNone/>
            </a:pPr>
            <a:r>
              <a:rPr lang="en-US" sz="2000" dirty="0"/>
              <a:t> </a:t>
            </a:r>
            <a:r>
              <a:rPr lang="en-US" sz="2000" dirty="0" smtClean="0"/>
              <a:t>               </a:t>
            </a:r>
            <a:r>
              <a:rPr lang="en-US" sz="2000" dirty="0" err="1" smtClean="0"/>
              <a:t>eg</a:t>
            </a:r>
            <a:r>
              <a:rPr lang="en-US" sz="2000" dirty="0" smtClean="0"/>
              <a:t>. bad-attribute</a:t>
            </a:r>
          </a:p>
          <a:p>
            <a:pPr lvl="1">
              <a:buNone/>
            </a:pPr>
            <a:r>
              <a:rPr lang="en-US" sz="2000" dirty="0"/>
              <a:t>	</a:t>
            </a:r>
            <a:r>
              <a:rPr lang="en-US" sz="2000" dirty="0" smtClean="0"/>
              <a:t>	      - Appendix A (page 76 onwards)</a:t>
            </a:r>
          </a:p>
          <a:p>
            <a:pPr lvl="1">
              <a:buNone/>
            </a:pPr>
            <a:endParaRPr lang="en-US" sz="2000" dirty="0" smtClean="0"/>
          </a:p>
          <a:p>
            <a:pPr lvl="1">
              <a:buNone/>
            </a:pPr>
            <a:r>
              <a:rPr lang="en-US" sz="2000" dirty="0"/>
              <a:t> </a:t>
            </a:r>
            <a:r>
              <a:rPr lang="en-US" sz="2000" dirty="0" smtClean="0"/>
              <a:t>      </a:t>
            </a:r>
            <a:r>
              <a:rPr lang="en-US" sz="2000" b="1" dirty="0" smtClean="0"/>
              <a:t>3)    error-severity</a:t>
            </a:r>
          </a:p>
          <a:p>
            <a:pPr lvl="1">
              <a:buNone/>
            </a:pPr>
            <a:r>
              <a:rPr lang="en-US" sz="2000" dirty="0"/>
              <a:t> </a:t>
            </a:r>
            <a:r>
              <a:rPr lang="en-US" sz="2000" dirty="0" smtClean="0"/>
              <a:t>             - contains string identifying severity of error</a:t>
            </a:r>
          </a:p>
          <a:p>
            <a:pPr lvl="1">
              <a:buNone/>
            </a:pPr>
            <a:r>
              <a:rPr lang="en-US" sz="2000" dirty="0"/>
              <a:t> </a:t>
            </a:r>
            <a:r>
              <a:rPr lang="en-US" sz="2000" dirty="0" smtClean="0"/>
              <a:t>             - </a:t>
            </a:r>
            <a:r>
              <a:rPr lang="en-US" sz="2000" u="sng" dirty="0" smtClean="0"/>
              <a:t>values</a:t>
            </a:r>
            <a:r>
              <a:rPr lang="en-US" sz="2000" dirty="0" smtClean="0"/>
              <a:t>:</a:t>
            </a:r>
          </a:p>
          <a:p>
            <a:pPr lvl="1">
              <a:buNone/>
            </a:pPr>
            <a:r>
              <a:rPr lang="en-US" sz="2000" dirty="0" smtClean="0"/>
              <a:t>		         error</a:t>
            </a:r>
          </a:p>
          <a:p>
            <a:pPr lvl="1">
              <a:buNone/>
            </a:pPr>
            <a:r>
              <a:rPr lang="en-US" sz="2000" dirty="0" smtClean="0"/>
              <a:t>		         warning</a:t>
            </a:r>
          </a:p>
          <a:p>
            <a:pPr lvl="1">
              <a:buNone/>
            </a:pPr>
            <a:endParaRPr lang="en-US" sz="2000" dirty="0" smtClean="0"/>
          </a:p>
          <a:p>
            <a:pPr lvl="1">
              <a:buNone/>
            </a:pPr>
            <a:r>
              <a:rPr lang="en-US" sz="2000" dirty="0" smtClean="0"/>
              <a:t>	</a:t>
            </a:r>
            <a:r>
              <a:rPr lang="en-US" sz="2000" b="1" dirty="0" smtClean="0"/>
              <a:t>  4)    error-app-tag</a:t>
            </a:r>
          </a:p>
          <a:p>
            <a:pPr lvl="1">
              <a:buNone/>
            </a:pPr>
            <a:r>
              <a:rPr lang="en-US" sz="2000" dirty="0"/>
              <a:t>	</a:t>
            </a:r>
            <a:r>
              <a:rPr lang="en-US" sz="2000" dirty="0" smtClean="0"/>
              <a:t>	       - a string identifying data-model specific/implementation specific 	         error condition </a:t>
            </a:r>
            <a:endParaRPr lang="en-US" sz="2000" dirty="0"/>
          </a:p>
          <a:p>
            <a:pPr lvl="1">
              <a:buNone/>
            </a:pPr>
            <a:endParaRPr lang="en-US" sz="2000" dirty="0" smtClean="0"/>
          </a:p>
          <a:p>
            <a:pPr lvl="1">
              <a:buNone/>
            </a:pPr>
            <a:endParaRPr lang="en-IN" sz="2000" b="1" dirty="0"/>
          </a:p>
        </p:txBody>
      </p:sp>
    </p:spTree>
    <p:extLst>
      <p:ext uri="{BB962C8B-B14F-4D97-AF65-F5344CB8AC3E}">
        <p14:creationId xmlns:p14="http://schemas.microsoft.com/office/powerpoint/2010/main" val="950054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lvl="1">
              <a:buNone/>
            </a:pPr>
            <a:r>
              <a:rPr lang="en-US" dirty="0"/>
              <a:t> </a:t>
            </a:r>
            <a:r>
              <a:rPr lang="en-US" dirty="0" smtClean="0"/>
              <a:t>  </a:t>
            </a:r>
            <a:r>
              <a:rPr lang="en-US" sz="2000" b="1" dirty="0"/>
              <a:t>5</a:t>
            </a:r>
            <a:r>
              <a:rPr lang="en-US" sz="2000" b="1" dirty="0" smtClean="0"/>
              <a:t>)    </a:t>
            </a:r>
            <a:r>
              <a:rPr lang="en-US" sz="2000" b="1" dirty="0"/>
              <a:t>error-path</a:t>
            </a:r>
          </a:p>
          <a:p>
            <a:pPr lvl="1">
              <a:buNone/>
            </a:pPr>
            <a:r>
              <a:rPr lang="en-US" sz="2000" b="1" dirty="0"/>
              <a:t>	</a:t>
            </a:r>
            <a:r>
              <a:rPr lang="en-US" sz="2000" dirty="0"/>
              <a:t>	   - contains </a:t>
            </a:r>
            <a:r>
              <a:rPr lang="en-US" sz="2000" dirty="0" smtClean="0"/>
              <a:t>the absolute </a:t>
            </a:r>
            <a:r>
              <a:rPr lang="en-US" sz="2000" dirty="0" err="1" smtClean="0"/>
              <a:t>XPath</a:t>
            </a:r>
            <a:r>
              <a:rPr lang="en-US" sz="2000" dirty="0" smtClean="0"/>
              <a:t> expression -- XML </a:t>
            </a:r>
          </a:p>
          <a:p>
            <a:pPr lvl="1">
              <a:buNone/>
            </a:pPr>
            <a:r>
              <a:rPr lang="en-US" sz="2000" dirty="0"/>
              <a:t> </a:t>
            </a:r>
            <a:r>
              <a:rPr lang="en-US" sz="2000" dirty="0" smtClean="0"/>
              <a:t>          - identifies element path to the node associated with the </a:t>
            </a:r>
          </a:p>
          <a:p>
            <a:pPr lvl="1">
              <a:buNone/>
            </a:pPr>
            <a:r>
              <a:rPr lang="en-US" sz="2000" dirty="0"/>
              <a:t> </a:t>
            </a:r>
            <a:r>
              <a:rPr lang="en-US" sz="2000" dirty="0" smtClean="0"/>
              <a:t>            error being reported in a particular &lt;</a:t>
            </a:r>
            <a:r>
              <a:rPr lang="en-US" sz="2000" dirty="0" err="1" smtClean="0"/>
              <a:t>rpc</a:t>
            </a:r>
            <a:r>
              <a:rPr lang="en-US" sz="2000" dirty="0" smtClean="0"/>
              <a:t>-error&gt; element</a:t>
            </a:r>
          </a:p>
          <a:p>
            <a:pPr lvl="1">
              <a:buNone/>
            </a:pPr>
            <a:endParaRPr lang="en-US" sz="2000" dirty="0" smtClean="0"/>
          </a:p>
          <a:p>
            <a:pPr lvl="1">
              <a:buNone/>
            </a:pPr>
            <a:r>
              <a:rPr lang="en-US" sz="2000" dirty="0"/>
              <a:t> </a:t>
            </a:r>
            <a:r>
              <a:rPr lang="en-US" sz="2000" dirty="0" smtClean="0"/>
              <a:t> </a:t>
            </a:r>
            <a:r>
              <a:rPr lang="en-US" sz="2000" b="1" dirty="0" smtClean="0"/>
              <a:t>  6)    error-message</a:t>
            </a:r>
          </a:p>
          <a:p>
            <a:pPr lvl="1">
              <a:buNone/>
            </a:pPr>
            <a:r>
              <a:rPr lang="en-US" sz="2000" dirty="0"/>
              <a:t> </a:t>
            </a:r>
            <a:r>
              <a:rPr lang="en-US" sz="2000" dirty="0" smtClean="0"/>
              <a:t>           - </a:t>
            </a:r>
            <a:r>
              <a:rPr lang="en-US" sz="2000" dirty="0"/>
              <a:t>string</a:t>
            </a:r>
            <a:r>
              <a:rPr lang="en-US" sz="2000" dirty="0" smtClean="0"/>
              <a:t> for human display to represent the error condition  </a:t>
            </a:r>
          </a:p>
          <a:p>
            <a:pPr lvl="1">
              <a:buNone/>
            </a:pPr>
            <a:endParaRPr lang="en-US" sz="2000" dirty="0" smtClean="0"/>
          </a:p>
          <a:p>
            <a:pPr lvl="1">
              <a:buNone/>
            </a:pPr>
            <a:r>
              <a:rPr lang="en-US" sz="2000" b="1" dirty="0"/>
              <a:t> </a:t>
            </a:r>
            <a:r>
              <a:rPr lang="en-US" sz="2000" b="1" dirty="0" smtClean="0"/>
              <a:t>   7)    error-info</a:t>
            </a:r>
          </a:p>
          <a:p>
            <a:pPr lvl="1">
              <a:buNone/>
            </a:pPr>
            <a:r>
              <a:rPr lang="en-US" sz="2000" dirty="0"/>
              <a:t> </a:t>
            </a:r>
            <a:r>
              <a:rPr lang="en-US" sz="2000" dirty="0" smtClean="0"/>
              <a:t>           - contains protocol/</a:t>
            </a:r>
            <a:r>
              <a:rPr lang="en-US" sz="2000" dirty="0"/>
              <a:t>d</a:t>
            </a:r>
            <a:r>
              <a:rPr lang="en-US" sz="2000" dirty="0" smtClean="0"/>
              <a:t>ata-model specific error content</a:t>
            </a:r>
          </a:p>
          <a:p>
            <a:pPr lvl="1">
              <a:buNone/>
            </a:pPr>
            <a:r>
              <a:rPr lang="en-US" sz="2000" dirty="0"/>
              <a:t> </a:t>
            </a:r>
            <a:r>
              <a:rPr lang="en-US" sz="2000" dirty="0" smtClean="0"/>
              <a:t>           - Appendix A (page 76 onwards) – standard </a:t>
            </a:r>
            <a:r>
              <a:rPr lang="en-US" sz="2000" dirty="0" err="1" smtClean="0"/>
              <a:t>Netconf</a:t>
            </a:r>
            <a:r>
              <a:rPr lang="en-US" sz="2000" dirty="0" smtClean="0"/>
              <a:t> errors</a:t>
            </a:r>
          </a:p>
          <a:p>
            <a:pPr lvl="1">
              <a:buNone/>
            </a:pPr>
            <a:endParaRPr lang="en-IN" sz="2000" dirty="0"/>
          </a:p>
        </p:txBody>
      </p:sp>
    </p:spTree>
    <p:extLst>
      <p:ext uri="{BB962C8B-B14F-4D97-AF65-F5344CB8AC3E}">
        <p14:creationId xmlns:p14="http://schemas.microsoft.com/office/powerpoint/2010/main" val="1287486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99392"/>
            <a:ext cx="7772400" cy="14401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NETCONF</a:t>
            </a:r>
            <a:endParaRPr lang="en-IN" dirty="0"/>
          </a:p>
        </p:txBody>
      </p:sp>
      <p:sp>
        <p:nvSpPr>
          <p:cNvPr id="6"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dirty="0" smtClean="0"/>
              <a:t>Topics covered in this presentation :</a:t>
            </a:r>
          </a:p>
          <a:p>
            <a:r>
              <a:rPr lang="en-US" dirty="0" smtClean="0"/>
              <a:t>Introduction</a:t>
            </a:r>
            <a:r>
              <a:rPr lang="en-US" dirty="0"/>
              <a:t> </a:t>
            </a:r>
            <a:r>
              <a:rPr lang="en-US" dirty="0" smtClean="0"/>
              <a:t>and Overview</a:t>
            </a:r>
          </a:p>
          <a:p>
            <a:r>
              <a:rPr lang="en-IN" dirty="0" smtClean="0"/>
              <a:t>Protocol Layers</a:t>
            </a:r>
          </a:p>
          <a:p>
            <a:r>
              <a:rPr lang="en-IN" dirty="0" smtClean="0"/>
              <a:t>XML Considerations</a:t>
            </a:r>
          </a:p>
          <a:p>
            <a:r>
              <a:rPr lang="en-IN" dirty="0" smtClean="0"/>
              <a:t>RPC Model</a:t>
            </a:r>
          </a:p>
          <a:p>
            <a:r>
              <a:rPr lang="en-IN" dirty="0" smtClean="0"/>
              <a:t>Configuration Model</a:t>
            </a:r>
          </a:p>
          <a:p>
            <a:r>
              <a:rPr lang="en-IN" dirty="0" smtClean="0"/>
              <a:t>Protocol Operations</a:t>
            </a:r>
          </a:p>
          <a:p>
            <a:r>
              <a:rPr lang="en-IN" dirty="0" smtClean="0"/>
              <a:t>Protocol Capabilities</a:t>
            </a:r>
          </a:p>
          <a:p>
            <a:endParaRPr lang="en-IN" dirty="0"/>
          </a:p>
        </p:txBody>
      </p:sp>
    </p:spTree>
    <p:extLst>
      <p:ext uri="{BB962C8B-B14F-4D97-AF65-F5344CB8AC3E}">
        <p14:creationId xmlns:p14="http://schemas.microsoft.com/office/powerpoint/2010/main" val="176050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792087"/>
          </a:xfrm>
        </p:spPr>
        <p:txBody>
          <a:bodyPr/>
          <a:lstStyle/>
          <a:p>
            <a:pPr algn="ctr">
              <a:buNone/>
            </a:pPr>
            <a:r>
              <a:rPr lang="en-US" dirty="0" smtClean="0"/>
              <a:t>   </a:t>
            </a:r>
            <a:r>
              <a:rPr lang="en-US" u="sng" dirty="0" smtClean="0"/>
              <a:t>Example of &lt;</a:t>
            </a:r>
            <a:r>
              <a:rPr lang="en-US" u="sng" dirty="0" err="1" smtClean="0"/>
              <a:t>rpc</a:t>
            </a:r>
            <a:r>
              <a:rPr lang="en-US" u="sng" dirty="0" smtClean="0"/>
              <a:t>-error&gt; </a:t>
            </a:r>
            <a:endParaRPr lang="en-IN" u="sng" dirty="0"/>
          </a:p>
        </p:txBody>
      </p:sp>
      <p:pic>
        <p:nvPicPr>
          <p:cNvPr id="4098" name="Picture 2"/>
          <p:cNvPicPr>
            <a:picLocks noChangeAspect="1" noChangeArrowheads="1"/>
          </p:cNvPicPr>
          <p:nvPr/>
        </p:nvPicPr>
        <p:blipFill>
          <a:blip r:embed="rId2" cstate="print"/>
          <a:srcRect l="23517" t="32109" r="29722" b="16704"/>
          <a:stretch>
            <a:fillRect/>
          </a:stretch>
        </p:blipFill>
        <p:spPr bwMode="auto">
          <a:xfrm>
            <a:off x="827584" y="1556792"/>
            <a:ext cx="7371204" cy="4536505"/>
          </a:xfrm>
          <a:prstGeom prst="rect">
            <a:avLst/>
          </a:prstGeom>
          <a:noFill/>
          <a:ln w="9525">
            <a:noFill/>
            <a:miter lim="800000"/>
            <a:headEnd/>
            <a:tailEnd/>
          </a:ln>
        </p:spPr>
      </p:pic>
      <p:sp>
        <p:nvSpPr>
          <p:cNvPr id="5" name="TextBox 4"/>
          <p:cNvSpPr txBox="1"/>
          <p:nvPr/>
        </p:nvSpPr>
        <p:spPr>
          <a:xfrm>
            <a:off x="1043608" y="6021288"/>
            <a:ext cx="7344816" cy="369332"/>
          </a:xfrm>
          <a:prstGeom prst="rect">
            <a:avLst/>
          </a:prstGeom>
          <a:noFill/>
        </p:spPr>
        <p:txBody>
          <a:bodyPr wrap="square" rtlCol="0">
            <a:spAutoFit/>
          </a:bodyPr>
          <a:lstStyle/>
          <a:p>
            <a:r>
              <a:rPr lang="en-US" dirty="0"/>
              <a:t>(</a:t>
            </a:r>
            <a:r>
              <a:rPr lang="en-US" u="sng" dirty="0" smtClean="0"/>
              <a:t>Error reason</a:t>
            </a:r>
            <a:r>
              <a:rPr lang="en-US" dirty="0" smtClean="0"/>
              <a:t>: no &lt;</a:t>
            </a:r>
            <a:r>
              <a:rPr lang="en-US" dirty="0" err="1" smtClean="0"/>
              <a:t>rpc</a:t>
            </a:r>
            <a:r>
              <a:rPr lang="en-US" dirty="0" smtClean="0"/>
              <a:t>&gt; message-id attribute) </a:t>
            </a:r>
            <a:endParaRPr lang="en-IN" dirty="0"/>
          </a:p>
        </p:txBody>
      </p:sp>
      <p:sp>
        <p:nvSpPr>
          <p:cNvPr id="6" name="TextBox 5"/>
          <p:cNvSpPr txBox="1"/>
          <p:nvPr/>
        </p:nvSpPr>
        <p:spPr>
          <a:xfrm>
            <a:off x="899592" y="1196752"/>
            <a:ext cx="7344816" cy="369332"/>
          </a:xfrm>
          <a:prstGeom prst="rect">
            <a:avLst/>
          </a:prstGeom>
          <a:noFill/>
        </p:spPr>
        <p:txBody>
          <a:bodyPr wrap="square" rtlCol="0">
            <a:spAutoFit/>
          </a:bodyPr>
          <a:lstStyle/>
          <a:p>
            <a:r>
              <a:rPr lang="en-US" u="sng" dirty="0" err="1" smtClean="0"/>
              <a:t>Eg</a:t>
            </a:r>
            <a:r>
              <a:rPr lang="en-US" u="sng" dirty="0" smtClean="0"/>
              <a:t>. 1</a:t>
            </a:r>
            <a:r>
              <a:rPr lang="en-US" dirty="0" smtClean="0"/>
              <a:t>: single &lt;</a:t>
            </a:r>
            <a:r>
              <a:rPr lang="en-US" dirty="0" err="1" smtClean="0"/>
              <a:t>rpc</a:t>
            </a:r>
            <a:r>
              <a:rPr lang="en-US" dirty="0" smtClean="0"/>
              <a:t>-error&gt; element</a:t>
            </a:r>
            <a:endParaRPr lang="en-IN" dirty="0"/>
          </a:p>
        </p:txBody>
      </p:sp>
    </p:spTree>
    <p:extLst>
      <p:ext uri="{BB962C8B-B14F-4D97-AF65-F5344CB8AC3E}">
        <p14:creationId xmlns:p14="http://schemas.microsoft.com/office/powerpoint/2010/main" val="2692441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3517" t="38016" r="26558" b="17984"/>
          <a:stretch>
            <a:fillRect/>
          </a:stretch>
        </p:blipFill>
        <p:spPr bwMode="auto">
          <a:xfrm>
            <a:off x="323528" y="692696"/>
            <a:ext cx="7596336" cy="3763950"/>
          </a:xfrm>
          <a:prstGeom prst="rect">
            <a:avLst/>
          </a:prstGeom>
          <a:noFill/>
          <a:ln w="9525">
            <a:noFill/>
            <a:miter lim="800000"/>
            <a:headEnd/>
            <a:tailEnd/>
          </a:ln>
        </p:spPr>
      </p:pic>
      <p:sp>
        <p:nvSpPr>
          <p:cNvPr id="5" name="TextBox 4"/>
          <p:cNvSpPr txBox="1"/>
          <p:nvPr/>
        </p:nvSpPr>
        <p:spPr>
          <a:xfrm>
            <a:off x="539552" y="404664"/>
            <a:ext cx="7344816" cy="369332"/>
          </a:xfrm>
          <a:prstGeom prst="rect">
            <a:avLst/>
          </a:prstGeom>
          <a:noFill/>
        </p:spPr>
        <p:txBody>
          <a:bodyPr wrap="square" rtlCol="0">
            <a:spAutoFit/>
          </a:bodyPr>
          <a:lstStyle/>
          <a:p>
            <a:r>
              <a:rPr lang="en-US" u="sng" dirty="0" err="1" smtClean="0"/>
              <a:t>Eg</a:t>
            </a:r>
            <a:r>
              <a:rPr lang="en-US" u="sng" dirty="0" smtClean="0"/>
              <a:t>. 2</a:t>
            </a:r>
            <a:r>
              <a:rPr lang="en-US" dirty="0" smtClean="0"/>
              <a:t>: multiple &lt;</a:t>
            </a:r>
            <a:r>
              <a:rPr lang="en-US" dirty="0" err="1" smtClean="0"/>
              <a:t>rpc</a:t>
            </a:r>
            <a:r>
              <a:rPr lang="en-US" dirty="0" smtClean="0"/>
              <a:t>-error&gt; elements</a:t>
            </a:r>
            <a:endParaRPr lang="en-IN" dirty="0"/>
          </a:p>
        </p:txBody>
      </p:sp>
      <p:pic>
        <p:nvPicPr>
          <p:cNvPr id="5123" name="Picture 3"/>
          <p:cNvPicPr>
            <a:picLocks noChangeAspect="1" noChangeArrowheads="1"/>
          </p:cNvPicPr>
          <p:nvPr/>
        </p:nvPicPr>
        <p:blipFill>
          <a:blip r:embed="rId3" cstate="print"/>
          <a:srcRect l="24624" t="32997" r="27781" b="39344"/>
          <a:stretch>
            <a:fillRect/>
          </a:stretch>
        </p:blipFill>
        <p:spPr bwMode="auto">
          <a:xfrm>
            <a:off x="467544" y="4365104"/>
            <a:ext cx="7272808" cy="2376264"/>
          </a:xfrm>
          <a:prstGeom prst="rect">
            <a:avLst/>
          </a:prstGeom>
          <a:noFill/>
          <a:ln w="9525">
            <a:noFill/>
            <a:miter lim="800000"/>
            <a:headEnd/>
            <a:tailEnd/>
          </a:ln>
        </p:spPr>
      </p:pic>
    </p:spTree>
    <p:extLst>
      <p:ext uri="{BB962C8B-B14F-4D97-AF65-F5344CB8AC3E}">
        <p14:creationId xmlns:p14="http://schemas.microsoft.com/office/powerpoint/2010/main" val="3617996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5433467"/>
          </a:xfrm>
        </p:spPr>
        <p:txBody>
          <a:bodyPr>
            <a:normAutofit/>
          </a:bodyPr>
          <a:lstStyle/>
          <a:p>
            <a:pPr lvl="1">
              <a:buNone/>
            </a:pPr>
            <a:r>
              <a:rPr lang="en-US" sz="2400" dirty="0" smtClean="0"/>
              <a:t>   </a:t>
            </a:r>
            <a:r>
              <a:rPr lang="en-US" sz="2200" dirty="0" smtClean="0"/>
              <a:t>(ii)  </a:t>
            </a:r>
            <a:r>
              <a:rPr lang="en-US" sz="2200" u="sng" dirty="0" smtClean="0"/>
              <a:t>&lt;ok&gt; element</a:t>
            </a:r>
            <a:endParaRPr lang="en-IN" sz="2200" u="sng" dirty="0" smtClean="0"/>
          </a:p>
          <a:p>
            <a:pPr lvl="1">
              <a:buNone/>
            </a:pPr>
            <a:r>
              <a:rPr lang="en-US" sz="2200" dirty="0"/>
              <a:t> </a:t>
            </a:r>
            <a:r>
              <a:rPr lang="en-US" sz="2200" dirty="0" smtClean="0"/>
              <a:t>         - sent in &lt;</a:t>
            </a:r>
            <a:r>
              <a:rPr lang="en-US" sz="2200" dirty="0" err="1" smtClean="0"/>
              <a:t>rpc</a:t>
            </a:r>
            <a:r>
              <a:rPr lang="en-US" sz="2200" dirty="0" smtClean="0"/>
              <a:t>-reply&gt; if no error occurs while processing  </a:t>
            </a:r>
          </a:p>
          <a:p>
            <a:pPr lvl="1">
              <a:buNone/>
            </a:pPr>
            <a:r>
              <a:rPr lang="en-US" sz="2200" dirty="0"/>
              <a:t> </a:t>
            </a:r>
            <a:r>
              <a:rPr lang="en-US" sz="2200" dirty="0" smtClean="0"/>
              <a:t>           of &lt;</a:t>
            </a:r>
            <a:r>
              <a:rPr lang="en-US" sz="2200" dirty="0" err="1" smtClean="0"/>
              <a:t>rpc</a:t>
            </a:r>
            <a:r>
              <a:rPr lang="en-US" sz="2200" dirty="0" smtClean="0"/>
              <a:t>&gt; request and no data was returned from the</a:t>
            </a:r>
          </a:p>
          <a:p>
            <a:pPr lvl="1">
              <a:buNone/>
            </a:pPr>
            <a:r>
              <a:rPr lang="en-US" sz="2200" dirty="0"/>
              <a:t> </a:t>
            </a:r>
            <a:r>
              <a:rPr lang="en-US" sz="2200" dirty="0" smtClean="0"/>
              <a:t>           operation</a:t>
            </a:r>
          </a:p>
          <a:p>
            <a:pPr lvl="1">
              <a:buNone/>
            </a:pPr>
            <a:r>
              <a:rPr lang="en-US" sz="2200" dirty="0"/>
              <a:t>	</a:t>
            </a:r>
            <a:endParaRPr lang="en-US" sz="3200" dirty="0" smtClean="0"/>
          </a:p>
        </p:txBody>
      </p:sp>
    </p:spTree>
    <p:extLst>
      <p:ext uri="{BB962C8B-B14F-4D97-AF65-F5344CB8AC3E}">
        <p14:creationId xmlns:p14="http://schemas.microsoft.com/office/powerpoint/2010/main" val="2435346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Example of &lt;ok&gt; element</a:t>
            </a:r>
            <a:endParaRPr lang="en-IN" sz="3200" u="sng" dirty="0"/>
          </a:p>
        </p:txBody>
      </p:sp>
      <p:pic>
        <p:nvPicPr>
          <p:cNvPr id="4" name="Picture 2"/>
          <p:cNvPicPr>
            <a:picLocks noGrp="1" noChangeAspect="1" noChangeArrowheads="1"/>
          </p:cNvPicPr>
          <p:nvPr>
            <p:ph idx="1"/>
          </p:nvPr>
        </p:nvPicPr>
        <p:blipFill>
          <a:blip r:embed="rId2" cstate="print"/>
          <a:srcRect l="24071" t="39985" r="31101" b="48203"/>
          <a:stretch>
            <a:fillRect/>
          </a:stretch>
        </p:blipFill>
        <p:spPr bwMode="auto">
          <a:xfrm>
            <a:off x="251520" y="1916832"/>
            <a:ext cx="8352928" cy="1237437"/>
          </a:xfrm>
          <a:prstGeom prst="rect">
            <a:avLst/>
          </a:prstGeom>
          <a:noFill/>
          <a:ln w="9525">
            <a:noFill/>
            <a:miter lim="800000"/>
            <a:headEnd/>
            <a:tailEnd/>
          </a:ln>
        </p:spPr>
      </p:pic>
    </p:spTree>
    <p:extLst>
      <p:ext uri="{BB962C8B-B14F-4D97-AF65-F5344CB8AC3E}">
        <p14:creationId xmlns:p14="http://schemas.microsoft.com/office/powerpoint/2010/main" val="390838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Model</a:t>
            </a:r>
            <a:endParaRPr lang="en-US" dirty="0"/>
          </a:p>
        </p:txBody>
      </p:sp>
      <p:sp>
        <p:nvSpPr>
          <p:cNvPr id="3" name="Content Placeholder 2"/>
          <p:cNvSpPr>
            <a:spLocks noGrp="1"/>
          </p:cNvSpPr>
          <p:nvPr>
            <p:ph idx="1"/>
          </p:nvPr>
        </p:nvSpPr>
        <p:spPr/>
        <p:txBody>
          <a:bodyPr/>
          <a:lstStyle/>
          <a:p>
            <a:r>
              <a:rPr lang="en-US" u="sng" dirty="0" smtClean="0"/>
              <a:t>Configuration </a:t>
            </a:r>
            <a:r>
              <a:rPr lang="en-US" u="sng" dirty="0" err="1" smtClean="0"/>
              <a:t>Datastore</a:t>
            </a:r>
            <a:endParaRPr lang="en-US" u="sng" dirty="0" smtClean="0"/>
          </a:p>
          <a:p>
            <a:pPr marL="0" indent="0">
              <a:buNone/>
            </a:pPr>
            <a:r>
              <a:rPr lang="en-US" dirty="0" smtClean="0"/>
              <a:t>   - complete set of configuration data used to </a:t>
            </a:r>
          </a:p>
          <a:p>
            <a:pPr marL="0" indent="0">
              <a:buNone/>
            </a:pPr>
            <a:r>
              <a:rPr lang="en-US" dirty="0"/>
              <a:t> </a:t>
            </a:r>
            <a:r>
              <a:rPr lang="en-US" dirty="0" smtClean="0"/>
              <a:t>    transform state of network device: initial to</a:t>
            </a:r>
          </a:p>
          <a:p>
            <a:pPr marL="0" indent="0">
              <a:buNone/>
            </a:pPr>
            <a:r>
              <a:rPr lang="en-US" dirty="0"/>
              <a:t> </a:t>
            </a:r>
            <a:r>
              <a:rPr lang="en-US" dirty="0" smtClean="0"/>
              <a:t>    desired operational state</a:t>
            </a:r>
          </a:p>
          <a:p>
            <a:pPr marL="0" indent="0">
              <a:buNone/>
            </a:pPr>
            <a:r>
              <a:rPr lang="en-US" dirty="0" smtClean="0"/>
              <a:t>   - doesn’t include state data</a:t>
            </a:r>
          </a:p>
          <a:p>
            <a:pPr marL="0" indent="0">
              <a:buNone/>
            </a:pPr>
            <a:r>
              <a:rPr lang="en-US" dirty="0" smtClean="0"/>
              <a:t>   - 3 types: Running, Candidate, Startup</a:t>
            </a:r>
          </a:p>
        </p:txBody>
      </p:sp>
    </p:spTree>
    <p:extLst>
      <p:ext uri="{BB962C8B-B14F-4D97-AF65-F5344CB8AC3E}">
        <p14:creationId xmlns:p14="http://schemas.microsoft.com/office/powerpoint/2010/main" val="2025882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914400" lvl="1" indent="-514350">
              <a:buFont typeface="+mj-lt"/>
              <a:buAutoNum type="arabicPeriod"/>
            </a:pPr>
            <a:r>
              <a:rPr lang="en-US" u="sng" dirty="0" smtClean="0"/>
              <a:t>Running Configuration </a:t>
            </a:r>
            <a:r>
              <a:rPr lang="en-US" u="sng" dirty="0" err="1" smtClean="0"/>
              <a:t>Datastore</a:t>
            </a:r>
            <a:endParaRPr lang="en-US" u="sng" dirty="0" smtClean="0"/>
          </a:p>
          <a:p>
            <a:pPr marL="0" indent="0">
              <a:buNone/>
            </a:pPr>
            <a:r>
              <a:rPr lang="en-US" dirty="0"/>
              <a:t>	</a:t>
            </a:r>
            <a:r>
              <a:rPr lang="en-US" dirty="0" smtClean="0"/>
              <a:t>- </a:t>
            </a:r>
            <a:r>
              <a:rPr lang="en-US" b="1" dirty="0" smtClean="0"/>
              <a:t>currently active</a:t>
            </a:r>
            <a:r>
              <a:rPr lang="en-US" dirty="0" smtClean="0"/>
              <a:t> on the network device</a:t>
            </a:r>
          </a:p>
          <a:p>
            <a:pPr marL="0" indent="0">
              <a:buNone/>
            </a:pPr>
            <a:r>
              <a:rPr lang="en-US" dirty="0"/>
              <a:t>	</a:t>
            </a:r>
            <a:r>
              <a:rPr lang="en-US" dirty="0" smtClean="0"/>
              <a:t>- &lt;running&gt; element</a:t>
            </a:r>
          </a:p>
          <a:p>
            <a:pPr marL="914400" lvl="1" indent="-514350">
              <a:buAutoNum type="arabicPeriod" startAt="2"/>
            </a:pPr>
            <a:r>
              <a:rPr lang="en-US" u="sng" dirty="0" smtClean="0"/>
              <a:t>Candidate Configuration </a:t>
            </a:r>
            <a:r>
              <a:rPr lang="en-US" u="sng" dirty="0" err="1" smtClean="0"/>
              <a:t>Datastore</a:t>
            </a:r>
            <a:endParaRPr lang="en-US" u="sng" dirty="0" smtClean="0"/>
          </a:p>
          <a:p>
            <a:pPr marL="0" indent="0">
              <a:buNone/>
            </a:pPr>
            <a:r>
              <a:rPr lang="en-US" dirty="0"/>
              <a:t> </a:t>
            </a:r>
            <a:r>
              <a:rPr lang="en-US" dirty="0" smtClean="0"/>
              <a:t>         - configuration data which can be</a:t>
            </a:r>
          </a:p>
          <a:p>
            <a:pPr marL="0" indent="0">
              <a:buNone/>
            </a:pPr>
            <a:r>
              <a:rPr lang="en-US" dirty="0"/>
              <a:t> </a:t>
            </a:r>
            <a:r>
              <a:rPr lang="en-US" dirty="0" smtClean="0"/>
              <a:t>           </a:t>
            </a:r>
            <a:r>
              <a:rPr lang="en-US" b="1" dirty="0" smtClean="0"/>
              <a:t>manipulated</a:t>
            </a:r>
            <a:r>
              <a:rPr lang="en-US" dirty="0" smtClean="0"/>
              <a:t> </a:t>
            </a:r>
            <a:r>
              <a:rPr lang="en-US" b="1" dirty="0" smtClean="0"/>
              <a:t>without impacting device’s</a:t>
            </a:r>
          </a:p>
          <a:p>
            <a:pPr marL="0" indent="0">
              <a:buNone/>
            </a:pPr>
            <a:r>
              <a:rPr lang="en-US" b="1" dirty="0"/>
              <a:t>	</a:t>
            </a:r>
            <a:r>
              <a:rPr lang="en-US" b="1" dirty="0" smtClean="0"/>
              <a:t>  current configuration</a:t>
            </a:r>
          </a:p>
          <a:p>
            <a:pPr marL="0" indent="0">
              <a:buNone/>
            </a:pPr>
            <a:r>
              <a:rPr lang="en-US" b="1" dirty="0" smtClean="0"/>
              <a:t>          </a:t>
            </a:r>
            <a:r>
              <a:rPr lang="en-US" dirty="0" smtClean="0"/>
              <a:t>- &lt;candidate&gt; element</a:t>
            </a:r>
            <a:endParaRPr lang="en-US" b="1" dirty="0"/>
          </a:p>
        </p:txBody>
      </p:sp>
    </p:spTree>
    <p:extLst>
      <p:ext uri="{BB962C8B-B14F-4D97-AF65-F5344CB8AC3E}">
        <p14:creationId xmlns:p14="http://schemas.microsoft.com/office/powerpoint/2010/main" val="1237441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marL="914400" lvl="1" indent="-514350">
              <a:buAutoNum type="arabicPeriod" startAt="3"/>
            </a:pPr>
            <a:r>
              <a:rPr lang="en-US" u="sng" dirty="0" smtClean="0"/>
              <a:t>Startup Configuration </a:t>
            </a:r>
            <a:r>
              <a:rPr lang="en-US" u="sng" dirty="0" err="1" smtClean="0"/>
              <a:t>Datastore</a:t>
            </a:r>
            <a:endParaRPr lang="en-US" u="sng" dirty="0" smtClean="0"/>
          </a:p>
          <a:p>
            <a:pPr marL="0" indent="0">
              <a:buNone/>
            </a:pPr>
            <a:r>
              <a:rPr lang="en-US" dirty="0"/>
              <a:t> </a:t>
            </a:r>
            <a:r>
              <a:rPr lang="en-US" dirty="0" smtClean="0"/>
              <a:t>         - loaded by the device when it </a:t>
            </a:r>
            <a:r>
              <a:rPr lang="en-US" b="1" dirty="0" smtClean="0"/>
              <a:t>boots</a:t>
            </a:r>
          </a:p>
          <a:p>
            <a:pPr marL="0" indent="0">
              <a:buNone/>
            </a:pPr>
            <a:r>
              <a:rPr lang="en-US" dirty="0"/>
              <a:t> </a:t>
            </a:r>
            <a:r>
              <a:rPr lang="en-US" dirty="0" smtClean="0"/>
              <a:t>         - &lt;startup&gt; element</a:t>
            </a:r>
          </a:p>
          <a:p>
            <a:pPr marL="0" indent="0">
              <a:buNone/>
            </a:pPr>
            <a:endParaRPr lang="en-US" dirty="0"/>
          </a:p>
          <a:p>
            <a:r>
              <a:rPr lang="en-US" u="sng" dirty="0" smtClean="0"/>
              <a:t>Data Modelling</a:t>
            </a:r>
          </a:p>
          <a:p>
            <a:pPr marL="0" indent="0">
              <a:buNone/>
            </a:pPr>
            <a:r>
              <a:rPr lang="en-US" dirty="0"/>
              <a:t> </a:t>
            </a:r>
            <a:r>
              <a:rPr lang="en-US" dirty="0" smtClean="0"/>
              <a:t>  - done using YANG: Yet Another Next</a:t>
            </a:r>
          </a:p>
          <a:p>
            <a:pPr marL="0" indent="0">
              <a:buNone/>
            </a:pPr>
            <a:r>
              <a:rPr lang="en-US" dirty="0"/>
              <a:t> </a:t>
            </a:r>
            <a:r>
              <a:rPr lang="en-US" dirty="0" smtClean="0"/>
              <a:t>    Generation- to model configuration and state</a:t>
            </a:r>
          </a:p>
          <a:p>
            <a:pPr marL="0" indent="0">
              <a:buNone/>
            </a:pPr>
            <a:r>
              <a:rPr lang="en-US" dirty="0"/>
              <a:t> </a:t>
            </a:r>
            <a:r>
              <a:rPr lang="en-US" dirty="0" smtClean="0"/>
              <a:t>    data manipulated by </a:t>
            </a:r>
            <a:r>
              <a:rPr lang="en-US" dirty="0" err="1" smtClean="0"/>
              <a:t>Netconf</a:t>
            </a:r>
            <a:r>
              <a:rPr lang="en-US" dirty="0" smtClean="0"/>
              <a:t>)</a:t>
            </a:r>
          </a:p>
          <a:p>
            <a:pPr marL="0" indent="0">
              <a:buNone/>
            </a:pPr>
            <a:r>
              <a:rPr lang="en-US" dirty="0" smtClean="0"/>
              <a:t>   - </a:t>
            </a:r>
            <a:r>
              <a:rPr lang="en-US" sz="2800" dirty="0"/>
              <a:t>for </a:t>
            </a:r>
            <a:r>
              <a:rPr lang="en-US" sz="2800" dirty="0" smtClean="0"/>
              <a:t>reference: </a:t>
            </a:r>
          </a:p>
          <a:p>
            <a:pPr lvl="1">
              <a:buFont typeface="Wingdings" panose="05000000000000000000" pitchFamily="2" charset="2"/>
              <a:buChar char="§"/>
            </a:pPr>
            <a:r>
              <a:rPr lang="en-US" sz="2400" dirty="0" smtClean="0"/>
              <a:t>      RFC 6020</a:t>
            </a:r>
          </a:p>
          <a:p>
            <a:pPr lvl="1">
              <a:buFont typeface="Wingdings" panose="05000000000000000000" pitchFamily="2" charset="2"/>
              <a:buChar char="§"/>
            </a:pPr>
            <a:r>
              <a:rPr lang="en-US" sz="2400" dirty="0"/>
              <a:t> </a:t>
            </a:r>
            <a:r>
              <a:rPr lang="en-US" sz="2400" dirty="0" smtClean="0"/>
              <a:t>     </a:t>
            </a:r>
            <a:r>
              <a:rPr lang="en-US" sz="2400" dirty="0">
                <a:hlinkClick r:id="rId2"/>
              </a:rPr>
              <a:t>https://www.ietf.org/proceedings/86/slides/slides-86-i2rs-3.pdf</a:t>
            </a:r>
            <a:r>
              <a:rPr lang="en-US" sz="2400" dirty="0"/>
              <a:t> </a:t>
            </a:r>
          </a:p>
          <a:p>
            <a:pPr marL="0" indent="0">
              <a:buNone/>
            </a:pPr>
            <a:endParaRPr lang="en-US" sz="2800" dirty="0" smtClean="0"/>
          </a:p>
        </p:txBody>
      </p:sp>
    </p:spTree>
    <p:extLst>
      <p:ext uri="{BB962C8B-B14F-4D97-AF65-F5344CB8AC3E}">
        <p14:creationId xmlns:p14="http://schemas.microsoft.com/office/powerpoint/2010/main" val="3769771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719" y="1114534"/>
            <a:ext cx="3292619" cy="542816"/>
          </a:xfrm>
        </p:spPr>
        <p:txBody>
          <a:bodyPr>
            <a:normAutofit/>
          </a:bodyPr>
          <a:lstStyle/>
          <a:p>
            <a:pPr algn="l"/>
            <a:r>
              <a:rPr lang="en-GB" sz="2700" dirty="0"/>
              <a:t>Protocol Operations</a:t>
            </a:r>
          </a:p>
        </p:txBody>
      </p:sp>
      <p:sp>
        <p:nvSpPr>
          <p:cNvPr id="3" name="Subtitle 2"/>
          <p:cNvSpPr>
            <a:spLocks noGrp="1"/>
          </p:cNvSpPr>
          <p:nvPr>
            <p:ph type="subTitle" idx="1"/>
          </p:nvPr>
        </p:nvSpPr>
        <p:spPr>
          <a:xfrm>
            <a:off x="550719" y="2058591"/>
            <a:ext cx="8415338" cy="527447"/>
          </a:xfrm>
        </p:spPr>
        <p:txBody>
          <a:bodyPr>
            <a:noAutofit/>
          </a:bodyPr>
          <a:lstStyle/>
          <a:p>
            <a:pPr algn="just"/>
            <a:r>
              <a:rPr lang="en-GB" sz="2000" dirty="0" smtClean="0">
                <a:solidFill>
                  <a:schemeClr val="tx1"/>
                </a:solidFill>
                <a:latin typeface="+mj-lt"/>
              </a:rPr>
              <a:t>NETCONF operation to manage device configuration ad retrieve device state information. The base protocol includes the following protocol operations:</a:t>
            </a:r>
          </a:p>
          <a:p>
            <a:pPr algn="just"/>
            <a:endParaRPr lang="en-GB" dirty="0"/>
          </a:p>
        </p:txBody>
      </p:sp>
      <p:grpSp>
        <p:nvGrpSpPr>
          <p:cNvPr id="8" name="Group 7"/>
          <p:cNvGrpSpPr/>
          <p:nvPr/>
        </p:nvGrpSpPr>
        <p:grpSpPr>
          <a:xfrm>
            <a:off x="2197028" y="2987279"/>
            <a:ext cx="8432222" cy="3200400"/>
            <a:chOff x="2940630" y="2476500"/>
            <a:chExt cx="11242962" cy="4267200"/>
          </a:xfrm>
        </p:grpSpPr>
        <p:sp>
          <p:nvSpPr>
            <p:cNvPr id="5" name="Subtitle 2"/>
            <p:cNvSpPr txBox="1">
              <a:spLocks/>
            </p:cNvSpPr>
            <p:nvPr/>
          </p:nvSpPr>
          <p:spPr>
            <a:xfrm>
              <a:off x="6688284" y="2476500"/>
              <a:ext cx="7495308" cy="424815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7175" indent="-257175" algn="l">
                <a:buFont typeface="Arial" panose="020B0604020202020204" pitchFamily="34" charset="0"/>
                <a:buChar char="•"/>
              </a:pPr>
              <a:r>
                <a:rPr lang="en-GB" sz="1800" dirty="0"/>
                <a:t>lock</a:t>
              </a:r>
            </a:p>
            <a:p>
              <a:pPr marL="257175" indent="-257175" algn="l">
                <a:buFont typeface="Arial" panose="020B0604020202020204" pitchFamily="34" charset="0"/>
                <a:buChar char="•"/>
              </a:pPr>
              <a:r>
                <a:rPr lang="en-GB" sz="1800" dirty="0"/>
                <a:t>unlock</a:t>
              </a:r>
            </a:p>
            <a:p>
              <a:pPr marL="257175" indent="-257175" algn="l">
                <a:buFont typeface="Arial" panose="020B0604020202020204" pitchFamily="34" charset="0"/>
                <a:buChar char="•"/>
              </a:pPr>
              <a:r>
                <a:rPr lang="en-GB" sz="1800" dirty="0"/>
                <a:t>close-session</a:t>
              </a:r>
            </a:p>
            <a:p>
              <a:pPr marL="257175" indent="-257175" algn="l">
                <a:buFont typeface="Arial" panose="020B0604020202020204" pitchFamily="34" charset="0"/>
                <a:buChar char="•"/>
              </a:pPr>
              <a:r>
                <a:rPr lang="en-GB" sz="1800" dirty="0"/>
                <a:t>kill-session</a:t>
              </a:r>
            </a:p>
          </p:txBody>
        </p:sp>
        <p:sp>
          <p:nvSpPr>
            <p:cNvPr id="7" name="Subtitle 2"/>
            <p:cNvSpPr txBox="1">
              <a:spLocks/>
            </p:cNvSpPr>
            <p:nvPr/>
          </p:nvSpPr>
          <p:spPr>
            <a:xfrm>
              <a:off x="2940630" y="2495550"/>
              <a:ext cx="7495308" cy="4248150"/>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7175" indent="-257175" algn="l">
                <a:buFont typeface="Arial" panose="020B0604020202020204" pitchFamily="34" charset="0"/>
                <a:buChar char="•"/>
              </a:pPr>
              <a:r>
                <a:rPr lang="en-GB" sz="1800" dirty="0"/>
                <a:t>get</a:t>
              </a:r>
            </a:p>
            <a:p>
              <a:pPr marL="257175" indent="-257175" algn="l">
                <a:buFont typeface="Arial" panose="020B0604020202020204" pitchFamily="34" charset="0"/>
                <a:buChar char="•"/>
              </a:pPr>
              <a:r>
                <a:rPr lang="en-GB" sz="1800" dirty="0"/>
                <a:t>get-</a:t>
              </a:r>
              <a:r>
                <a:rPr lang="en-GB" sz="1800" dirty="0" err="1"/>
                <a:t>config</a:t>
              </a:r>
              <a:endParaRPr lang="en-GB" sz="1800" dirty="0"/>
            </a:p>
            <a:p>
              <a:pPr marL="257175" indent="-257175" algn="l">
                <a:buFont typeface="Arial" panose="020B0604020202020204" pitchFamily="34" charset="0"/>
                <a:buChar char="•"/>
              </a:pPr>
              <a:r>
                <a:rPr lang="en-GB" sz="1800" dirty="0"/>
                <a:t>edit-</a:t>
              </a:r>
              <a:r>
                <a:rPr lang="en-GB" sz="1800" dirty="0" err="1"/>
                <a:t>config</a:t>
              </a:r>
              <a:endParaRPr lang="en-GB" sz="1800" dirty="0"/>
            </a:p>
            <a:p>
              <a:pPr marL="257175" indent="-257175" algn="l">
                <a:buFont typeface="Arial" panose="020B0604020202020204" pitchFamily="34" charset="0"/>
                <a:buChar char="•"/>
              </a:pPr>
              <a:r>
                <a:rPr lang="en-GB" sz="1800" dirty="0"/>
                <a:t>copy-</a:t>
              </a:r>
              <a:r>
                <a:rPr lang="en-GB" sz="1800" dirty="0" err="1"/>
                <a:t>config</a:t>
              </a:r>
              <a:endParaRPr lang="en-GB" sz="1800" dirty="0"/>
            </a:p>
            <a:p>
              <a:pPr marL="257175" indent="-257175" algn="l">
                <a:buFont typeface="Arial" panose="020B0604020202020204" pitchFamily="34" charset="0"/>
                <a:buChar char="•"/>
              </a:pPr>
              <a:r>
                <a:rPr lang="en-GB" sz="1800" dirty="0"/>
                <a:t>delete-</a:t>
              </a:r>
              <a:r>
                <a:rPr lang="en-GB" sz="1800" dirty="0" err="1"/>
                <a:t>config</a:t>
              </a:r>
              <a:endParaRPr lang="en-GB" sz="1800" dirty="0"/>
            </a:p>
          </p:txBody>
        </p:sp>
      </p:grpSp>
    </p:spTree>
    <p:extLst>
      <p:ext uri="{BB962C8B-B14F-4D97-AF65-F5344CB8AC3E}">
        <p14:creationId xmlns:p14="http://schemas.microsoft.com/office/powerpoint/2010/main" val="1951865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8" name="Title 1"/>
          <p:cNvSpPr txBox="1">
            <a:spLocks/>
          </p:cNvSpPr>
          <p:nvPr/>
        </p:nvSpPr>
        <p:spPr>
          <a:xfrm>
            <a:off x="442913" y="1814567"/>
            <a:ext cx="6858000"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&lt;get-</a:t>
            </a:r>
            <a:r>
              <a:rPr lang="en-GB" sz="1800" b="1" dirty="0" err="1"/>
              <a:t>config</a:t>
            </a:r>
            <a:r>
              <a:rPr lang="en-GB" sz="1800" b="1" dirty="0"/>
              <a:t>&gt; </a:t>
            </a:r>
            <a:r>
              <a:rPr lang="en-GB" sz="1800" dirty="0"/>
              <a:t>: Retrieve all or part of a specified configuration </a:t>
            </a:r>
            <a:r>
              <a:rPr lang="en-GB" sz="1800" dirty="0" err="1"/>
              <a:t>datastore</a:t>
            </a:r>
            <a:endParaRPr lang="en-GB" sz="1800" dirty="0"/>
          </a:p>
        </p:txBody>
      </p:sp>
      <p:sp>
        <p:nvSpPr>
          <p:cNvPr id="11" name="Rectangle 10"/>
          <p:cNvSpPr/>
          <p:nvPr/>
        </p:nvSpPr>
        <p:spPr>
          <a:xfrm>
            <a:off x="-528638" y="2514600"/>
            <a:ext cx="8143875" cy="3554819"/>
          </a:xfrm>
          <a:prstGeom prst="rect">
            <a:avLst/>
          </a:prstGeom>
        </p:spPr>
        <p:txBody>
          <a:bodyPr wrap="square">
            <a:spAutoFit/>
          </a:bodyPr>
          <a:lstStyle/>
          <a:p>
            <a:pPr lvl="3" algn="just"/>
            <a:r>
              <a:rPr lang="en-GB" sz="1500" dirty="0"/>
              <a:t>Example: </a:t>
            </a:r>
            <a:r>
              <a:rPr lang="en-GB" sz="1500" dirty="0">
                <a:latin typeface="+mj-lt"/>
              </a:rPr>
              <a:t>To retrieve the &lt;running&gt; configuration data:</a:t>
            </a:r>
          </a:p>
          <a:p>
            <a:pPr lvl="5" algn="just"/>
            <a:r>
              <a:rPr lang="en-GB" sz="1500" dirty="0">
                <a:latin typeface="+mj-lt"/>
              </a:rPr>
              <a:t>&lt;</a:t>
            </a:r>
            <a:r>
              <a:rPr lang="en-GB" sz="1500" dirty="0" err="1">
                <a:latin typeface="+mj-lt"/>
              </a:rPr>
              <a:t>rpc</a:t>
            </a:r>
            <a:r>
              <a:rPr lang="en-GB" sz="1500" dirty="0">
                <a:latin typeface="+mj-lt"/>
              </a:rPr>
              <a:t> message-id="101"</a:t>
            </a:r>
          </a:p>
          <a:p>
            <a:pPr lvl="5" algn="just"/>
            <a:r>
              <a:rPr lang="en-GB" sz="1500" dirty="0" err="1">
                <a:latin typeface="+mj-lt"/>
              </a:rPr>
              <a:t>xmlns</a:t>
            </a:r>
            <a:r>
              <a:rPr lang="en-GB" sz="1500" dirty="0">
                <a:latin typeface="+mj-lt"/>
              </a:rPr>
              <a:t>="urn:ietf:params:xml:ns:netconf:base:1.0"&gt;</a:t>
            </a:r>
          </a:p>
          <a:p>
            <a:pPr lvl="5" algn="just"/>
            <a:r>
              <a:rPr lang="en-GB" sz="1500" dirty="0">
                <a:latin typeface="+mj-lt"/>
              </a:rPr>
              <a:t>&lt;get-</a:t>
            </a:r>
            <a:r>
              <a:rPr lang="en-GB" sz="1500" dirty="0" err="1">
                <a:latin typeface="+mj-lt"/>
              </a:rPr>
              <a:t>config</a:t>
            </a:r>
            <a:r>
              <a:rPr lang="en-GB" sz="1500" dirty="0">
                <a:latin typeface="+mj-lt"/>
              </a:rPr>
              <a:t>&gt;</a:t>
            </a:r>
          </a:p>
          <a:p>
            <a:pPr lvl="5" algn="just"/>
            <a:r>
              <a:rPr lang="en-GB" sz="1500" dirty="0">
                <a:latin typeface="+mj-lt"/>
              </a:rPr>
              <a:t>&lt;source&gt;</a:t>
            </a:r>
          </a:p>
          <a:p>
            <a:pPr lvl="5" algn="just"/>
            <a:r>
              <a:rPr lang="en-GB" sz="1500" dirty="0">
                <a:latin typeface="+mj-lt"/>
              </a:rPr>
              <a:t>&lt;running/&gt;</a:t>
            </a:r>
          </a:p>
          <a:p>
            <a:pPr lvl="5" algn="just"/>
            <a:r>
              <a:rPr lang="en-GB" sz="1500" dirty="0">
                <a:latin typeface="+mj-lt"/>
              </a:rPr>
              <a:t>&lt;/source&gt;</a:t>
            </a:r>
          </a:p>
          <a:p>
            <a:pPr lvl="5" algn="just"/>
            <a:r>
              <a:rPr lang="en-GB" sz="1500" dirty="0">
                <a:latin typeface="+mj-lt"/>
              </a:rPr>
              <a:t>&lt;/get-</a:t>
            </a:r>
            <a:r>
              <a:rPr lang="en-GB" sz="1500" dirty="0" err="1">
                <a:latin typeface="+mj-lt"/>
              </a:rPr>
              <a:t>config</a:t>
            </a:r>
            <a:r>
              <a:rPr lang="en-GB" sz="1500" dirty="0">
                <a:latin typeface="+mj-lt"/>
              </a:rPr>
              <a:t>&gt;</a:t>
            </a:r>
          </a:p>
          <a:p>
            <a:pPr lvl="5" algn="just"/>
            <a:r>
              <a:rPr lang="en-GB" sz="1500" dirty="0">
                <a:latin typeface="+mj-lt"/>
              </a:rPr>
              <a:t>&lt;/</a:t>
            </a:r>
            <a:r>
              <a:rPr lang="en-GB" sz="1500" dirty="0" err="1">
                <a:latin typeface="+mj-lt"/>
              </a:rPr>
              <a:t>rpc</a:t>
            </a:r>
            <a:r>
              <a:rPr lang="en-GB" sz="1500" dirty="0" smtClean="0">
                <a:latin typeface="+mj-lt"/>
              </a:rPr>
              <a:t>&gt;</a:t>
            </a:r>
            <a:endParaRPr lang="en-GB" sz="1500" dirty="0">
              <a:latin typeface="+mj-lt"/>
            </a:endParaRPr>
          </a:p>
          <a:p>
            <a:pPr lvl="5" algn="just"/>
            <a:r>
              <a:rPr lang="en-GB" sz="1500" dirty="0">
                <a:latin typeface="+mj-lt"/>
              </a:rPr>
              <a:t>&lt;</a:t>
            </a:r>
            <a:r>
              <a:rPr lang="en-GB" sz="1500" dirty="0" err="1">
                <a:latin typeface="+mj-lt"/>
              </a:rPr>
              <a:t>rpc</a:t>
            </a:r>
            <a:r>
              <a:rPr lang="en-GB" sz="1500" dirty="0">
                <a:latin typeface="+mj-lt"/>
              </a:rPr>
              <a:t>-reply message-id="101"</a:t>
            </a:r>
          </a:p>
          <a:p>
            <a:pPr lvl="5" algn="just"/>
            <a:r>
              <a:rPr lang="en-GB" sz="1500" dirty="0" err="1">
                <a:latin typeface="+mj-lt"/>
              </a:rPr>
              <a:t>xmlns</a:t>
            </a:r>
            <a:r>
              <a:rPr lang="en-GB" sz="1500" dirty="0">
                <a:latin typeface="+mj-lt"/>
              </a:rPr>
              <a:t>="urn:ietf:params:xml:ns:netconf:base:1.0"&gt;</a:t>
            </a:r>
          </a:p>
          <a:p>
            <a:pPr lvl="5" algn="just"/>
            <a:r>
              <a:rPr lang="en-GB" sz="1500" dirty="0">
                <a:latin typeface="+mj-lt"/>
              </a:rPr>
              <a:t>&lt;data&gt;</a:t>
            </a:r>
          </a:p>
          <a:p>
            <a:pPr lvl="5" algn="just"/>
            <a:r>
              <a:rPr lang="en-GB" sz="1500" dirty="0">
                <a:latin typeface="+mj-lt"/>
              </a:rPr>
              <a:t>&lt;!– data  --&gt;</a:t>
            </a:r>
          </a:p>
          <a:p>
            <a:pPr lvl="5" algn="just"/>
            <a:r>
              <a:rPr lang="en-GB" sz="1500" dirty="0">
                <a:latin typeface="+mj-lt"/>
              </a:rPr>
              <a:t>&lt;/data&gt;</a:t>
            </a:r>
          </a:p>
          <a:p>
            <a:pPr lvl="5" algn="just"/>
            <a:r>
              <a:rPr lang="en-GB" sz="1500" dirty="0">
                <a:latin typeface="+mj-lt"/>
              </a:rPr>
              <a:t>&lt;/</a:t>
            </a:r>
            <a:r>
              <a:rPr lang="en-GB" sz="1500" dirty="0" err="1">
                <a:latin typeface="+mj-lt"/>
              </a:rPr>
              <a:t>rpc</a:t>
            </a:r>
            <a:r>
              <a:rPr lang="en-GB" sz="1500" dirty="0">
                <a:latin typeface="+mj-lt"/>
              </a:rPr>
              <a:t>-reply&gt;</a:t>
            </a:r>
          </a:p>
        </p:txBody>
      </p:sp>
    </p:spTree>
    <p:extLst>
      <p:ext uri="{BB962C8B-B14F-4D97-AF65-F5344CB8AC3E}">
        <p14:creationId xmlns:p14="http://schemas.microsoft.com/office/powerpoint/2010/main" val="2446733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700834"/>
            <a:ext cx="8001000" cy="10275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&lt;edit-</a:t>
            </a:r>
            <a:r>
              <a:rPr lang="en-GB" sz="1800" b="1" dirty="0" err="1"/>
              <a:t>config</a:t>
            </a:r>
            <a:r>
              <a:rPr lang="en-GB" sz="1800" b="1" dirty="0"/>
              <a:t>&gt; : </a:t>
            </a:r>
            <a:r>
              <a:rPr lang="en-GB" sz="1800" dirty="0"/>
              <a:t>Loads all or part of a specified configuration to the specified target configuration </a:t>
            </a:r>
            <a:r>
              <a:rPr lang="en-GB" sz="1800" dirty="0" err="1"/>
              <a:t>datastore</a:t>
            </a:r>
            <a:r>
              <a:rPr lang="en-GB" sz="1800" dirty="0"/>
              <a:t>. If the target configuration </a:t>
            </a:r>
            <a:r>
              <a:rPr lang="en-GB" sz="1800" dirty="0" err="1"/>
              <a:t>datastore</a:t>
            </a:r>
            <a:r>
              <a:rPr lang="en-GB" sz="1800" dirty="0"/>
              <a:t> does not exist, it will be created.</a:t>
            </a:r>
          </a:p>
        </p:txBody>
      </p:sp>
      <p:sp>
        <p:nvSpPr>
          <p:cNvPr id="6" name="Rectangle 5"/>
          <p:cNvSpPr/>
          <p:nvPr/>
        </p:nvSpPr>
        <p:spPr>
          <a:xfrm>
            <a:off x="550719" y="2986087"/>
            <a:ext cx="7543800" cy="2839239"/>
          </a:xfrm>
          <a:prstGeom prst="rect">
            <a:avLst/>
          </a:prstGeom>
        </p:spPr>
        <p:txBody>
          <a:bodyPr wrap="square">
            <a:spAutoFit/>
          </a:bodyPr>
          <a:lstStyle/>
          <a:p>
            <a:pPr algn="just"/>
            <a:r>
              <a:rPr lang="en-GB" sz="1500" dirty="0"/>
              <a:t>Attributes :</a:t>
            </a:r>
          </a:p>
          <a:p>
            <a:pPr algn="just"/>
            <a:r>
              <a:rPr lang="en-GB" sz="1500" dirty="0"/>
              <a:t>	</a:t>
            </a:r>
            <a:r>
              <a:rPr lang="en-GB" sz="1500" dirty="0" smtClean="0"/>
              <a:t>1. </a:t>
            </a:r>
            <a:r>
              <a:rPr lang="en-GB" sz="1500" dirty="0" smtClean="0">
                <a:latin typeface="+mj-lt"/>
              </a:rPr>
              <a:t>Operation </a:t>
            </a:r>
            <a:r>
              <a:rPr lang="en-GB" sz="1500" dirty="0">
                <a:latin typeface="+mj-lt"/>
              </a:rPr>
              <a:t>: The attribute identifies the point in the configuration to perform the 	operation. If the "operation" attribute is not specified, the configuration is merged </a:t>
            </a:r>
            <a:r>
              <a:rPr lang="en-GB" sz="1500" dirty="0" smtClean="0">
                <a:latin typeface="+mj-lt"/>
              </a:rPr>
              <a:t>	into the </a:t>
            </a:r>
            <a:r>
              <a:rPr lang="en-GB" sz="1500" dirty="0">
                <a:latin typeface="+mj-lt"/>
              </a:rPr>
              <a:t>configuration </a:t>
            </a:r>
            <a:r>
              <a:rPr lang="en-GB" sz="1500" dirty="0" err="1">
                <a:latin typeface="+mj-lt"/>
              </a:rPr>
              <a:t>datastore</a:t>
            </a:r>
            <a:r>
              <a:rPr lang="en-GB" sz="1500" dirty="0">
                <a:latin typeface="+mj-lt"/>
              </a:rPr>
              <a:t>.</a:t>
            </a:r>
          </a:p>
          <a:p>
            <a:pPr algn="just"/>
            <a:endParaRPr lang="en-GB" sz="1500" dirty="0">
              <a:latin typeface="+mj-lt"/>
            </a:endParaRPr>
          </a:p>
          <a:p>
            <a:pPr algn="just"/>
            <a:r>
              <a:rPr lang="en-GB" sz="1500" dirty="0">
                <a:latin typeface="+mj-lt"/>
              </a:rPr>
              <a:t>	The "operation" attribute has one of the following values:</a:t>
            </a:r>
          </a:p>
          <a:p>
            <a:pPr marL="942975" lvl="2" indent="-257175" algn="just">
              <a:buFont typeface="Arial" panose="020B0604020202020204" pitchFamily="34" charset="0"/>
              <a:buChar char="•"/>
            </a:pPr>
            <a:r>
              <a:rPr lang="en-GB" sz="1500" dirty="0">
                <a:latin typeface="+mj-lt"/>
              </a:rPr>
              <a:t>merge</a:t>
            </a:r>
          </a:p>
          <a:p>
            <a:pPr marL="942975" lvl="2" indent="-257175" algn="just">
              <a:buFont typeface="Arial" panose="020B0604020202020204" pitchFamily="34" charset="0"/>
              <a:buChar char="•"/>
            </a:pPr>
            <a:r>
              <a:rPr lang="en-GB" sz="1500" dirty="0">
                <a:latin typeface="+mj-lt"/>
              </a:rPr>
              <a:t>replace</a:t>
            </a:r>
          </a:p>
          <a:p>
            <a:pPr marL="942975" lvl="2" indent="-257175" algn="just">
              <a:buFont typeface="Arial" panose="020B0604020202020204" pitchFamily="34" charset="0"/>
              <a:buChar char="•"/>
            </a:pPr>
            <a:r>
              <a:rPr lang="en-GB" sz="1500" dirty="0">
                <a:latin typeface="+mj-lt"/>
              </a:rPr>
              <a:t>create</a:t>
            </a:r>
          </a:p>
          <a:p>
            <a:pPr marL="942975" lvl="2" indent="-257175" algn="just">
              <a:buFont typeface="Arial" panose="020B0604020202020204" pitchFamily="34" charset="0"/>
              <a:buChar char="•"/>
            </a:pPr>
            <a:r>
              <a:rPr lang="en-GB" sz="1500" dirty="0">
                <a:latin typeface="+mj-lt"/>
              </a:rPr>
              <a:t>d</a:t>
            </a:r>
            <a:r>
              <a:rPr lang="en-GB" sz="1500" dirty="0" smtClean="0">
                <a:latin typeface="+mj-lt"/>
              </a:rPr>
              <a:t>elete </a:t>
            </a:r>
            <a:endParaRPr lang="en-GB" sz="1500" dirty="0">
              <a:latin typeface="+mj-lt"/>
            </a:endParaRPr>
          </a:p>
          <a:p>
            <a:pPr marL="942975" lvl="2" indent="-257175" algn="just">
              <a:buFont typeface="Arial" panose="020B0604020202020204" pitchFamily="34" charset="0"/>
              <a:buChar char="•"/>
            </a:pPr>
            <a:r>
              <a:rPr lang="en-GB" sz="1500" dirty="0">
                <a:latin typeface="+mj-lt"/>
              </a:rPr>
              <a:t>remove</a:t>
            </a:r>
          </a:p>
          <a:p>
            <a:pPr algn="just"/>
            <a:endParaRPr lang="en-GB" sz="1350" dirty="0">
              <a:latin typeface="Courier"/>
            </a:endParaRPr>
          </a:p>
        </p:txBody>
      </p:sp>
    </p:spTree>
    <p:extLst>
      <p:ext uri="{BB962C8B-B14F-4D97-AF65-F5344CB8AC3E}">
        <p14:creationId xmlns:p14="http://schemas.microsoft.com/office/powerpoint/2010/main" val="180128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Protocol defined by IETF</a:t>
            </a:r>
          </a:p>
          <a:p>
            <a:r>
              <a:rPr lang="en-US" dirty="0" smtClean="0"/>
              <a:t>Install, manipulate, delete configuration of network devices</a:t>
            </a:r>
          </a:p>
          <a:p>
            <a:r>
              <a:rPr lang="en-US" dirty="0" smtClean="0"/>
              <a:t>XML-based encoding: protocol messages and configuration data</a:t>
            </a:r>
          </a:p>
          <a:p>
            <a:endParaRPr lang="en-IN" dirty="0"/>
          </a:p>
        </p:txBody>
      </p:sp>
    </p:spTree>
    <p:extLst>
      <p:ext uri="{BB962C8B-B14F-4D97-AF65-F5344CB8AC3E}">
        <p14:creationId xmlns:p14="http://schemas.microsoft.com/office/powerpoint/2010/main" val="682975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Rectangle 4"/>
          <p:cNvSpPr/>
          <p:nvPr/>
        </p:nvSpPr>
        <p:spPr>
          <a:xfrm>
            <a:off x="550719" y="1885951"/>
            <a:ext cx="7443788" cy="3070071"/>
          </a:xfrm>
          <a:prstGeom prst="rect">
            <a:avLst/>
          </a:prstGeom>
        </p:spPr>
        <p:txBody>
          <a:bodyPr wrap="square">
            <a:spAutoFit/>
          </a:bodyPr>
          <a:lstStyle/>
          <a:p>
            <a:pPr algn="just"/>
            <a:r>
              <a:rPr lang="en-GB" sz="1500" dirty="0" smtClean="0">
                <a:latin typeface="+mj-lt"/>
              </a:rPr>
              <a:t>2. test-option</a:t>
            </a:r>
            <a:r>
              <a:rPr lang="en-GB" sz="1500" dirty="0">
                <a:latin typeface="+mj-lt"/>
              </a:rPr>
              <a:t>:  The &lt;test-option&gt; element MAY be specified only if the device advertises the :validate:1.1 capability</a:t>
            </a:r>
          </a:p>
          <a:p>
            <a:pPr algn="just"/>
            <a:endParaRPr lang="en-GB" sz="1500" dirty="0">
              <a:latin typeface="+mj-lt"/>
            </a:endParaRPr>
          </a:p>
          <a:p>
            <a:pPr algn="just"/>
            <a:r>
              <a:rPr lang="en-GB" sz="1500" dirty="0">
                <a:latin typeface="+mj-lt"/>
              </a:rPr>
              <a:t>The “test-option" attribute has one of the following values:</a:t>
            </a:r>
          </a:p>
          <a:p>
            <a:pPr marL="257175" indent="-257175" algn="just">
              <a:buFont typeface="Arial" panose="020B0604020202020204" pitchFamily="34" charset="0"/>
              <a:buChar char="•"/>
            </a:pPr>
            <a:r>
              <a:rPr lang="en-GB" sz="1500" dirty="0">
                <a:latin typeface="+mj-lt"/>
              </a:rPr>
              <a:t>Test-then-set</a:t>
            </a:r>
          </a:p>
          <a:p>
            <a:pPr marL="257175" indent="-257175" algn="just">
              <a:buFont typeface="Arial" panose="020B0604020202020204" pitchFamily="34" charset="0"/>
              <a:buChar char="•"/>
            </a:pPr>
            <a:r>
              <a:rPr lang="en-GB" sz="1500" dirty="0">
                <a:latin typeface="+mj-lt"/>
              </a:rPr>
              <a:t>Set</a:t>
            </a:r>
          </a:p>
          <a:p>
            <a:pPr marL="257175" indent="-257175" algn="just">
              <a:buFont typeface="Arial" panose="020B0604020202020204" pitchFamily="34" charset="0"/>
              <a:buChar char="•"/>
            </a:pPr>
            <a:r>
              <a:rPr lang="en-GB" sz="1500" dirty="0">
                <a:latin typeface="+mj-lt"/>
              </a:rPr>
              <a:t>Test-only</a:t>
            </a:r>
          </a:p>
          <a:p>
            <a:pPr algn="just"/>
            <a:endParaRPr lang="en-GB" sz="1500" dirty="0">
              <a:latin typeface="+mj-lt"/>
            </a:endParaRPr>
          </a:p>
          <a:p>
            <a:pPr algn="just"/>
            <a:r>
              <a:rPr lang="en-GB" sz="1500" dirty="0" smtClean="0">
                <a:latin typeface="+mj-lt"/>
              </a:rPr>
              <a:t>3. error-option</a:t>
            </a:r>
            <a:r>
              <a:rPr lang="en-GB" sz="1500" dirty="0">
                <a:latin typeface="+mj-lt"/>
              </a:rPr>
              <a:t>: The &lt;error-option&gt; element has one of the following values:</a:t>
            </a:r>
          </a:p>
          <a:p>
            <a:pPr marL="257175" indent="-257175" algn="just">
              <a:buFont typeface="Arial" panose="020B0604020202020204" pitchFamily="34" charset="0"/>
              <a:buChar char="•"/>
            </a:pPr>
            <a:r>
              <a:rPr lang="en-GB" sz="1500" dirty="0">
                <a:latin typeface="+mj-lt"/>
              </a:rPr>
              <a:t>Stop-on-error</a:t>
            </a:r>
          </a:p>
          <a:p>
            <a:pPr marL="257175" indent="-257175" algn="just">
              <a:buFont typeface="Arial" panose="020B0604020202020204" pitchFamily="34" charset="0"/>
              <a:buChar char="•"/>
            </a:pPr>
            <a:r>
              <a:rPr lang="en-GB" sz="1500" dirty="0">
                <a:latin typeface="+mj-lt"/>
              </a:rPr>
              <a:t>Continue-on-error</a:t>
            </a:r>
          </a:p>
          <a:p>
            <a:pPr marL="257175" indent="-257175" algn="just">
              <a:buFont typeface="Arial" panose="020B0604020202020204" pitchFamily="34" charset="0"/>
              <a:buChar char="•"/>
            </a:pPr>
            <a:r>
              <a:rPr lang="en-GB" sz="1500" dirty="0">
                <a:latin typeface="+mj-lt"/>
              </a:rPr>
              <a:t>Rollback-on-error</a:t>
            </a:r>
          </a:p>
          <a:p>
            <a:pPr algn="just"/>
            <a:endParaRPr lang="en-GB" sz="1350" dirty="0">
              <a:latin typeface="Courier"/>
            </a:endParaRPr>
          </a:p>
        </p:txBody>
      </p:sp>
    </p:spTree>
    <p:extLst>
      <p:ext uri="{BB962C8B-B14F-4D97-AF65-F5344CB8AC3E}">
        <p14:creationId xmlns:p14="http://schemas.microsoft.com/office/powerpoint/2010/main" val="2777896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Rectangle 4"/>
          <p:cNvSpPr/>
          <p:nvPr/>
        </p:nvSpPr>
        <p:spPr>
          <a:xfrm>
            <a:off x="550719" y="2014538"/>
            <a:ext cx="7443788" cy="3624069"/>
          </a:xfrm>
          <a:prstGeom prst="rect">
            <a:avLst/>
          </a:prstGeom>
        </p:spPr>
        <p:txBody>
          <a:bodyPr wrap="square">
            <a:spAutoFit/>
          </a:bodyPr>
          <a:lstStyle/>
          <a:p>
            <a:pPr algn="just"/>
            <a:r>
              <a:rPr lang="en-GB" sz="1350" dirty="0"/>
              <a:t>Example: </a:t>
            </a:r>
            <a:r>
              <a:rPr lang="en-GB" sz="1350" dirty="0">
                <a:latin typeface="+mj-lt"/>
              </a:rPr>
              <a:t>Set the MTU to 1500 on an interface named "Ethernet0/0" in the running configuration:</a:t>
            </a:r>
          </a:p>
          <a:p>
            <a:pPr lvl="2" algn="just"/>
            <a:r>
              <a:rPr lang="en-GB" sz="1350" dirty="0">
                <a:latin typeface="+mj-lt"/>
              </a:rPr>
              <a:t>&lt;</a:t>
            </a:r>
            <a:r>
              <a:rPr lang="en-GB" sz="1350" dirty="0" err="1">
                <a:latin typeface="+mj-lt"/>
              </a:rPr>
              <a:t>rpc</a:t>
            </a:r>
            <a:r>
              <a:rPr lang="en-GB" sz="1350" dirty="0">
                <a:latin typeface="+mj-lt"/>
              </a:rPr>
              <a:t> message-id="101"</a:t>
            </a:r>
          </a:p>
          <a:p>
            <a:pPr lvl="2" algn="just"/>
            <a:r>
              <a:rPr lang="en-GB" sz="1350" dirty="0" err="1">
                <a:latin typeface="+mj-lt"/>
              </a:rPr>
              <a:t>xmlns</a:t>
            </a:r>
            <a:r>
              <a:rPr lang="en-GB" sz="1350" dirty="0">
                <a:latin typeface="+mj-lt"/>
              </a:rPr>
              <a:t>="urn:ietf:params:xml:ns:netconf:base:1.0"&gt;</a:t>
            </a:r>
          </a:p>
          <a:p>
            <a:pPr lvl="2" algn="just"/>
            <a:r>
              <a:rPr lang="en-GB" sz="1350" dirty="0">
                <a:latin typeface="+mj-lt"/>
              </a:rPr>
              <a:t>&lt;edit-</a:t>
            </a:r>
            <a:r>
              <a:rPr lang="en-GB" sz="1350" dirty="0" err="1">
                <a:latin typeface="+mj-lt"/>
              </a:rPr>
              <a:t>config</a:t>
            </a:r>
            <a:r>
              <a:rPr lang="en-GB" sz="1350" dirty="0">
                <a:latin typeface="+mj-lt"/>
              </a:rPr>
              <a:t>&gt;</a:t>
            </a:r>
          </a:p>
          <a:p>
            <a:pPr lvl="2" algn="just"/>
            <a:r>
              <a:rPr lang="en-GB" sz="1350" dirty="0">
                <a:latin typeface="+mj-lt"/>
              </a:rPr>
              <a:t>&lt;target&gt;</a:t>
            </a:r>
          </a:p>
          <a:p>
            <a:pPr lvl="2" algn="just"/>
            <a:r>
              <a:rPr lang="en-GB" sz="1350" dirty="0">
                <a:latin typeface="+mj-lt"/>
              </a:rPr>
              <a:t>&lt;running/&gt;</a:t>
            </a:r>
          </a:p>
          <a:p>
            <a:pPr lvl="2" algn="just"/>
            <a:r>
              <a:rPr lang="en-GB" sz="1350" dirty="0">
                <a:latin typeface="+mj-lt"/>
              </a:rPr>
              <a:t>&lt;/target&gt;</a:t>
            </a:r>
          </a:p>
          <a:p>
            <a:pPr lvl="2" algn="just"/>
            <a:r>
              <a:rPr lang="en-GB" sz="1350" dirty="0">
                <a:latin typeface="+mj-lt"/>
              </a:rPr>
              <a:t>&lt;</a:t>
            </a:r>
            <a:r>
              <a:rPr lang="en-GB" sz="1350" dirty="0" err="1">
                <a:latin typeface="+mj-lt"/>
              </a:rPr>
              <a:t>config</a:t>
            </a:r>
            <a:r>
              <a:rPr lang="en-GB" sz="1350" dirty="0">
                <a:latin typeface="+mj-lt"/>
              </a:rPr>
              <a:t>&gt;</a:t>
            </a:r>
          </a:p>
          <a:p>
            <a:pPr lvl="2" algn="just"/>
            <a:r>
              <a:rPr lang="en-GB" sz="1350" dirty="0">
                <a:latin typeface="+mj-lt"/>
              </a:rPr>
              <a:t>&lt;top </a:t>
            </a:r>
            <a:r>
              <a:rPr lang="en-GB" sz="1350" dirty="0" err="1">
                <a:latin typeface="+mj-lt"/>
              </a:rPr>
              <a:t>xmlns</a:t>
            </a:r>
            <a:r>
              <a:rPr lang="en-GB" sz="1350" dirty="0">
                <a:latin typeface="+mj-lt"/>
              </a:rPr>
              <a:t>="http://example.com/schema/1.2/</a:t>
            </a:r>
            <a:r>
              <a:rPr lang="en-GB" sz="1350" dirty="0" err="1">
                <a:latin typeface="+mj-lt"/>
              </a:rPr>
              <a:t>config</a:t>
            </a:r>
            <a:r>
              <a:rPr lang="en-GB" sz="1350" dirty="0">
                <a:latin typeface="+mj-lt"/>
              </a:rPr>
              <a:t>"&gt;</a:t>
            </a:r>
          </a:p>
          <a:p>
            <a:pPr lvl="2" algn="just"/>
            <a:r>
              <a:rPr lang="en-GB" sz="1350" dirty="0">
                <a:latin typeface="+mj-lt"/>
              </a:rPr>
              <a:t>&lt;interface&gt;</a:t>
            </a:r>
          </a:p>
          <a:p>
            <a:pPr lvl="2" algn="just"/>
            <a:r>
              <a:rPr lang="en-GB" sz="1350" dirty="0">
                <a:latin typeface="+mj-lt"/>
              </a:rPr>
              <a:t>&lt;name&gt;Ethernet0/0&lt;/name&gt;</a:t>
            </a:r>
          </a:p>
          <a:p>
            <a:pPr lvl="2" algn="just"/>
            <a:r>
              <a:rPr lang="en-GB" sz="1350" dirty="0">
                <a:latin typeface="+mj-lt"/>
              </a:rPr>
              <a:t>&lt;</a:t>
            </a:r>
            <a:r>
              <a:rPr lang="en-GB" sz="1350" dirty="0" err="1">
                <a:latin typeface="+mj-lt"/>
              </a:rPr>
              <a:t>mtu</a:t>
            </a:r>
            <a:r>
              <a:rPr lang="en-GB" sz="1350" dirty="0">
                <a:latin typeface="+mj-lt"/>
              </a:rPr>
              <a:t>&gt;1500&lt;/</a:t>
            </a:r>
            <a:r>
              <a:rPr lang="en-GB" sz="1350" dirty="0" err="1">
                <a:latin typeface="+mj-lt"/>
              </a:rPr>
              <a:t>mtu</a:t>
            </a:r>
            <a:r>
              <a:rPr lang="en-GB" sz="1350" dirty="0">
                <a:latin typeface="+mj-lt"/>
              </a:rPr>
              <a:t>&gt;</a:t>
            </a:r>
          </a:p>
          <a:p>
            <a:pPr lvl="2" algn="just"/>
            <a:r>
              <a:rPr lang="en-GB" sz="1350" dirty="0">
                <a:latin typeface="+mj-lt"/>
              </a:rPr>
              <a:t>&lt;/interface&gt;</a:t>
            </a:r>
          </a:p>
          <a:p>
            <a:pPr lvl="2" algn="just"/>
            <a:r>
              <a:rPr lang="en-GB" sz="1350" dirty="0">
                <a:latin typeface="+mj-lt"/>
              </a:rPr>
              <a:t>&lt;/top&gt;</a:t>
            </a:r>
          </a:p>
          <a:p>
            <a:pPr lvl="2" algn="just"/>
            <a:r>
              <a:rPr lang="en-GB" sz="1350" dirty="0">
                <a:latin typeface="+mj-lt"/>
              </a:rPr>
              <a:t>&lt;/</a:t>
            </a:r>
            <a:r>
              <a:rPr lang="en-GB" sz="1350" dirty="0" err="1">
                <a:latin typeface="+mj-lt"/>
              </a:rPr>
              <a:t>config</a:t>
            </a:r>
            <a:r>
              <a:rPr lang="en-GB" sz="1350" dirty="0">
                <a:latin typeface="+mj-lt"/>
              </a:rPr>
              <a:t>&gt;</a:t>
            </a:r>
          </a:p>
          <a:p>
            <a:pPr lvl="2" algn="just"/>
            <a:r>
              <a:rPr lang="en-GB" sz="1350" dirty="0">
                <a:latin typeface="+mj-lt"/>
              </a:rPr>
              <a:t>&lt;/edit-</a:t>
            </a:r>
            <a:r>
              <a:rPr lang="en-GB" sz="1350" dirty="0" err="1">
                <a:latin typeface="+mj-lt"/>
              </a:rPr>
              <a:t>config</a:t>
            </a:r>
            <a:r>
              <a:rPr lang="en-GB" sz="1350" dirty="0">
                <a:latin typeface="+mj-lt"/>
              </a:rPr>
              <a:t>&gt;</a:t>
            </a:r>
          </a:p>
          <a:p>
            <a:pPr lvl="2" algn="just"/>
            <a:r>
              <a:rPr lang="en-GB" sz="1350" dirty="0">
                <a:latin typeface="+mj-lt"/>
              </a:rPr>
              <a:t>&lt;/</a:t>
            </a:r>
            <a:r>
              <a:rPr lang="en-GB" sz="1350" dirty="0" err="1">
                <a:latin typeface="+mj-lt"/>
              </a:rPr>
              <a:t>rpc</a:t>
            </a:r>
            <a:r>
              <a:rPr lang="en-GB" sz="1350" dirty="0">
                <a:latin typeface="+mj-lt"/>
              </a:rPr>
              <a:t>&gt;</a:t>
            </a:r>
          </a:p>
        </p:txBody>
      </p:sp>
    </p:spTree>
    <p:extLst>
      <p:ext uri="{BB962C8B-B14F-4D97-AF65-F5344CB8AC3E}">
        <p14:creationId xmlns:p14="http://schemas.microsoft.com/office/powerpoint/2010/main" val="1595539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700834"/>
            <a:ext cx="8001000" cy="10275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&lt;copy-</a:t>
            </a:r>
            <a:r>
              <a:rPr lang="en-GB" sz="1800" b="1" dirty="0" err="1"/>
              <a:t>config</a:t>
            </a:r>
            <a:r>
              <a:rPr lang="en-GB" sz="1800" b="1" dirty="0"/>
              <a:t>&gt; : </a:t>
            </a:r>
            <a:r>
              <a:rPr lang="en-GB" sz="1800" dirty="0"/>
              <a:t>Create or replace an entire configuration </a:t>
            </a:r>
            <a:r>
              <a:rPr lang="en-GB" sz="1800" dirty="0" err="1"/>
              <a:t>datastore</a:t>
            </a:r>
            <a:r>
              <a:rPr lang="en-GB" sz="1800" dirty="0"/>
              <a:t> with the contents of another complete configuration </a:t>
            </a:r>
            <a:r>
              <a:rPr lang="en-GB" sz="1800" dirty="0" err="1"/>
              <a:t>datastore</a:t>
            </a:r>
            <a:r>
              <a:rPr lang="en-GB" sz="1800" dirty="0"/>
              <a:t>. If the target </a:t>
            </a:r>
            <a:r>
              <a:rPr lang="en-GB" sz="1800" dirty="0" err="1"/>
              <a:t>datastore</a:t>
            </a:r>
            <a:r>
              <a:rPr lang="en-GB" sz="1800" dirty="0"/>
              <a:t> exists, it is overwritten. Otherwise, a new one is created, if allowed.</a:t>
            </a:r>
          </a:p>
        </p:txBody>
      </p:sp>
      <p:sp>
        <p:nvSpPr>
          <p:cNvPr id="6" name="Rectangle 5"/>
          <p:cNvSpPr/>
          <p:nvPr/>
        </p:nvSpPr>
        <p:spPr>
          <a:xfrm>
            <a:off x="550719" y="3014662"/>
            <a:ext cx="7543800" cy="2862322"/>
          </a:xfrm>
          <a:prstGeom prst="rect">
            <a:avLst/>
          </a:prstGeom>
        </p:spPr>
        <p:txBody>
          <a:bodyPr wrap="square">
            <a:spAutoFit/>
          </a:bodyPr>
          <a:lstStyle/>
          <a:p>
            <a:pPr algn="just"/>
            <a:r>
              <a:rPr lang="en-GB" sz="1500" dirty="0"/>
              <a:t>Example:</a:t>
            </a:r>
          </a:p>
          <a:p>
            <a:pPr lvl="2" algn="just"/>
            <a:r>
              <a:rPr lang="en-GB" sz="1500" dirty="0">
                <a:latin typeface="+mj-lt"/>
              </a:rPr>
              <a:t>&lt;</a:t>
            </a:r>
            <a:r>
              <a:rPr lang="en-GB" sz="1500" dirty="0" err="1">
                <a:latin typeface="+mj-lt"/>
              </a:rPr>
              <a:t>rpc</a:t>
            </a:r>
            <a:r>
              <a:rPr lang="en-GB" sz="1500" dirty="0">
                <a:latin typeface="+mj-lt"/>
              </a:rPr>
              <a:t>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&lt;copy-</a:t>
            </a:r>
            <a:r>
              <a:rPr lang="en-GB" sz="1500" dirty="0" err="1">
                <a:latin typeface="+mj-lt"/>
              </a:rPr>
              <a:t>config</a:t>
            </a:r>
            <a:r>
              <a:rPr lang="en-GB" sz="1500" dirty="0">
                <a:latin typeface="+mj-lt"/>
              </a:rPr>
              <a:t>&gt;</a:t>
            </a:r>
          </a:p>
          <a:p>
            <a:pPr lvl="2" algn="just"/>
            <a:r>
              <a:rPr lang="en-GB" sz="1500" dirty="0">
                <a:latin typeface="+mj-lt"/>
              </a:rPr>
              <a:t>&lt;target&gt;</a:t>
            </a:r>
          </a:p>
          <a:p>
            <a:pPr lvl="2" algn="just"/>
            <a:r>
              <a:rPr lang="en-GB" sz="1500" dirty="0">
                <a:latin typeface="+mj-lt"/>
              </a:rPr>
              <a:t>&lt;running/&gt;</a:t>
            </a:r>
          </a:p>
          <a:p>
            <a:pPr lvl="2" algn="just"/>
            <a:r>
              <a:rPr lang="en-GB" sz="1500" dirty="0">
                <a:latin typeface="+mj-lt"/>
              </a:rPr>
              <a:t>&lt;/target&gt;</a:t>
            </a:r>
          </a:p>
          <a:p>
            <a:pPr lvl="2" algn="just"/>
            <a:r>
              <a:rPr lang="en-GB" sz="1500" dirty="0">
                <a:latin typeface="+mj-lt"/>
              </a:rPr>
              <a:t>&lt;source&gt;</a:t>
            </a:r>
          </a:p>
          <a:p>
            <a:pPr lvl="2" algn="just"/>
            <a:r>
              <a:rPr lang="en-GB" sz="1500" dirty="0">
                <a:latin typeface="+mj-lt"/>
              </a:rPr>
              <a:t>&lt;</a:t>
            </a:r>
            <a:r>
              <a:rPr lang="en-GB" sz="1500" dirty="0" err="1">
                <a:latin typeface="+mj-lt"/>
              </a:rPr>
              <a:t>url</a:t>
            </a:r>
            <a:r>
              <a:rPr lang="en-GB" sz="1500" dirty="0">
                <a:latin typeface="+mj-lt"/>
              </a:rPr>
              <a:t>&gt;https://user:password@example.com/cfg/new.txt&lt;/url&gt;</a:t>
            </a:r>
          </a:p>
          <a:p>
            <a:pPr lvl="2" algn="just"/>
            <a:r>
              <a:rPr lang="en-GB" sz="1500" dirty="0">
                <a:latin typeface="+mj-lt"/>
              </a:rPr>
              <a:t>&lt;/source&gt;</a:t>
            </a:r>
          </a:p>
          <a:p>
            <a:pPr lvl="2" algn="just"/>
            <a:r>
              <a:rPr lang="en-GB" sz="1500" dirty="0">
                <a:latin typeface="+mj-lt"/>
              </a:rPr>
              <a:t>&lt;/copy-</a:t>
            </a:r>
            <a:r>
              <a:rPr lang="en-GB" sz="1500" dirty="0" err="1">
                <a:latin typeface="+mj-lt"/>
              </a:rPr>
              <a:t>config</a:t>
            </a:r>
            <a:r>
              <a:rPr lang="en-GB" sz="1500" dirty="0">
                <a:latin typeface="+mj-lt"/>
              </a:rPr>
              <a:t>&gt;</a:t>
            </a:r>
          </a:p>
          <a:p>
            <a:pPr lvl="2" algn="just"/>
            <a:r>
              <a:rPr lang="en-GB" sz="1500" dirty="0">
                <a:latin typeface="+mj-lt"/>
              </a:rPr>
              <a:t>&lt;/</a:t>
            </a:r>
            <a:r>
              <a:rPr lang="en-GB" sz="1500" dirty="0" err="1">
                <a:latin typeface="+mj-lt"/>
              </a:rPr>
              <a:t>rpc</a:t>
            </a:r>
            <a:r>
              <a:rPr lang="en-GB" sz="1500" dirty="0">
                <a:latin typeface="+mj-lt"/>
              </a:rPr>
              <a:t>&gt;</a:t>
            </a:r>
            <a:endParaRPr lang="en-GB" sz="1350" dirty="0">
              <a:latin typeface="+mj-lt"/>
            </a:endParaRPr>
          </a:p>
        </p:txBody>
      </p:sp>
    </p:spTree>
    <p:extLst>
      <p:ext uri="{BB962C8B-B14F-4D97-AF65-F5344CB8AC3E}">
        <p14:creationId xmlns:p14="http://schemas.microsoft.com/office/powerpoint/2010/main" val="2029698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700834"/>
            <a:ext cx="8001000" cy="10275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&lt;delete-</a:t>
            </a:r>
            <a:r>
              <a:rPr lang="en-GB" sz="1800" b="1" dirty="0" err="1"/>
              <a:t>config</a:t>
            </a:r>
            <a:r>
              <a:rPr lang="en-GB" sz="1800" b="1" dirty="0"/>
              <a:t>&gt; : </a:t>
            </a:r>
            <a:r>
              <a:rPr lang="en-GB" sz="1800" dirty="0"/>
              <a:t>Delete a configuration </a:t>
            </a:r>
            <a:r>
              <a:rPr lang="en-GB" sz="1800" dirty="0" err="1"/>
              <a:t>datastore</a:t>
            </a:r>
            <a:r>
              <a:rPr lang="en-GB" sz="1800" dirty="0"/>
              <a:t>. The &lt;running&gt; configuration </a:t>
            </a:r>
            <a:r>
              <a:rPr lang="en-GB" sz="1800" dirty="0" err="1"/>
              <a:t>datastore</a:t>
            </a:r>
            <a:r>
              <a:rPr lang="en-GB" sz="1800" dirty="0"/>
              <a:t> cannot be deleted.</a:t>
            </a:r>
          </a:p>
        </p:txBody>
      </p:sp>
      <p:sp>
        <p:nvSpPr>
          <p:cNvPr id="6" name="Rectangle 5"/>
          <p:cNvSpPr/>
          <p:nvPr/>
        </p:nvSpPr>
        <p:spPr>
          <a:xfrm>
            <a:off x="550719" y="3014663"/>
            <a:ext cx="7543800" cy="2816156"/>
          </a:xfrm>
          <a:prstGeom prst="rect">
            <a:avLst/>
          </a:prstGeom>
        </p:spPr>
        <p:txBody>
          <a:bodyPr wrap="square">
            <a:spAutoFit/>
          </a:bodyPr>
          <a:lstStyle/>
          <a:p>
            <a:pPr algn="just"/>
            <a:r>
              <a:rPr lang="en-GB" sz="1500" dirty="0"/>
              <a:t>Example:</a:t>
            </a:r>
          </a:p>
          <a:p>
            <a:pPr lvl="2" algn="just"/>
            <a:r>
              <a:rPr lang="en-GB" sz="1350" dirty="0">
                <a:latin typeface="+mj-lt"/>
              </a:rPr>
              <a:t>&lt;</a:t>
            </a:r>
            <a:r>
              <a:rPr lang="en-GB" sz="1350" dirty="0" err="1">
                <a:latin typeface="+mj-lt"/>
              </a:rPr>
              <a:t>rpc</a:t>
            </a:r>
            <a:r>
              <a:rPr lang="en-GB" sz="1350" dirty="0">
                <a:latin typeface="+mj-lt"/>
              </a:rPr>
              <a:t> message-id="101"</a:t>
            </a:r>
          </a:p>
          <a:p>
            <a:pPr lvl="2" algn="just"/>
            <a:r>
              <a:rPr lang="en-GB" sz="1350" dirty="0" err="1">
                <a:latin typeface="+mj-lt"/>
              </a:rPr>
              <a:t>xmlns</a:t>
            </a:r>
            <a:r>
              <a:rPr lang="en-GB" sz="1350" dirty="0">
                <a:latin typeface="+mj-lt"/>
              </a:rPr>
              <a:t>="urn:ietf:params:xml:ns:netconf:base:1.0"&gt;</a:t>
            </a:r>
          </a:p>
          <a:p>
            <a:pPr lvl="2" algn="just"/>
            <a:r>
              <a:rPr lang="en-GB" sz="1350" dirty="0">
                <a:latin typeface="+mj-lt"/>
              </a:rPr>
              <a:t>&lt;delete-</a:t>
            </a:r>
            <a:r>
              <a:rPr lang="en-GB" sz="1350" dirty="0" err="1">
                <a:latin typeface="+mj-lt"/>
              </a:rPr>
              <a:t>config</a:t>
            </a:r>
            <a:r>
              <a:rPr lang="en-GB" sz="1350" dirty="0">
                <a:latin typeface="+mj-lt"/>
              </a:rPr>
              <a:t>&gt;</a:t>
            </a:r>
          </a:p>
          <a:p>
            <a:pPr lvl="2" algn="just"/>
            <a:r>
              <a:rPr lang="en-GB" sz="1350" dirty="0">
                <a:latin typeface="+mj-lt"/>
              </a:rPr>
              <a:t>&lt;target&gt;</a:t>
            </a:r>
          </a:p>
          <a:p>
            <a:pPr lvl="2" algn="just"/>
            <a:r>
              <a:rPr lang="en-GB" sz="1350" dirty="0">
                <a:latin typeface="+mj-lt"/>
              </a:rPr>
              <a:t>&lt;</a:t>
            </a:r>
            <a:r>
              <a:rPr lang="en-GB" sz="1350" dirty="0" err="1">
                <a:latin typeface="+mj-lt"/>
              </a:rPr>
              <a:t>startup</a:t>
            </a:r>
            <a:r>
              <a:rPr lang="en-GB" sz="1350" dirty="0">
                <a:latin typeface="+mj-lt"/>
              </a:rPr>
              <a:t>/&gt;</a:t>
            </a:r>
          </a:p>
          <a:p>
            <a:pPr lvl="2" algn="just"/>
            <a:r>
              <a:rPr lang="en-GB" sz="1350" dirty="0">
                <a:latin typeface="+mj-lt"/>
              </a:rPr>
              <a:t>&lt;/target&gt;</a:t>
            </a:r>
          </a:p>
          <a:p>
            <a:pPr lvl="2" algn="just"/>
            <a:r>
              <a:rPr lang="en-GB" sz="1350" dirty="0">
                <a:latin typeface="+mj-lt"/>
              </a:rPr>
              <a:t>&lt;/delete-</a:t>
            </a:r>
            <a:r>
              <a:rPr lang="en-GB" sz="1350" dirty="0" err="1">
                <a:latin typeface="+mj-lt"/>
              </a:rPr>
              <a:t>config</a:t>
            </a:r>
            <a:r>
              <a:rPr lang="en-GB" sz="1350" dirty="0">
                <a:latin typeface="+mj-lt"/>
              </a:rPr>
              <a:t>&gt;</a:t>
            </a:r>
          </a:p>
          <a:p>
            <a:pPr lvl="2" algn="just"/>
            <a:r>
              <a:rPr lang="en-GB" sz="1350" dirty="0">
                <a:latin typeface="+mj-lt"/>
              </a:rPr>
              <a:t>&lt;/</a:t>
            </a:r>
            <a:r>
              <a:rPr lang="en-GB" sz="1350" dirty="0" err="1">
                <a:latin typeface="+mj-lt"/>
              </a:rPr>
              <a:t>rpc</a:t>
            </a:r>
            <a:r>
              <a:rPr lang="en-GB" sz="1350" dirty="0">
                <a:latin typeface="+mj-lt"/>
              </a:rPr>
              <a:t>&gt;</a:t>
            </a:r>
          </a:p>
          <a:p>
            <a:pPr lvl="2" algn="just"/>
            <a:r>
              <a:rPr lang="en-GB" sz="1350" dirty="0">
                <a:latin typeface="+mj-lt"/>
              </a:rPr>
              <a:t>&lt;</a:t>
            </a:r>
            <a:r>
              <a:rPr lang="en-GB" sz="1350" dirty="0" err="1">
                <a:latin typeface="+mj-lt"/>
              </a:rPr>
              <a:t>rpc</a:t>
            </a:r>
            <a:r>
              <a:rPr lang="en-GB" sz="1350" dirty="0">
                <a:latin typeface="+mj-lt"/>
              </a:rPr>
              <a:t>-reply message-id="101"</a:t>
            </a:r>
          </a:p>
          <a:p>
            <a:pPr lvl="2" algn="just"/>
            <a:r>
              <a:rPr lang="en-GB" sz="1350" dirty="0" err="1">
                <a:latin typeface="+mj-lt"/>
              </a:rPr>
              <a:t>xmlns</a:t>
            </a:r>
            <a:r>
              <a:rPr lang="en-GB" sz="1350" dirty="0">
                <a:latin typeface="+mj-lt"/>
              </a:rPr>
              <a:t>="urn:ietf:params:xml:ns:netconf:base:1.0"&gt;</a:t>
            </a:r>
          </a:p>
          <a:p>
            <a:pPr lvl="2" algn="just"/>
            <a:r>
              <a:rPr lang="en-GB" sz="1350" dirty="0">
                <a:latin typeface="+mj-lt"/>
              </a:rPr>
              <a:t>&lt;ok/&gt;</a:t>
            </a:r>
          </a:p>
          <a:p>
            <a:pPr lvl="2" algn="just"/>
            <a:r>
              <a:rPr lang="en-GB" sz="1350" dirty="0">
                <a:latin typeface="+mj-lt"/>
              </a:rPr>
              <a:t>&lt;/</a:t>
            </a:r>
            <a:r>
              <a:rPr lang="en-GB" sz="1350" dirty="0" err="1">
                <a:latin typeface="+mj-lt"/>
              </a:rPr>
              <a:t>rpc</a:t>
            </a:r>
            <a:r>
              <a:rPr lang="en-GB" sz="1350" dirty="0">
                <a:latin typeface="+mj-lt"/>
              </a:rPr>
              <a:t>-reply&gt;</a:t>
            </a:r>
          </a:p>
        </p:txBody>
      </p:sp>
    </p:spTree>
    <p:extLst>
      <p:ext uri="{BB962C8B-B14F-4D97-AF65-F5344CB8AC3E}">
        <p14:creationId xmlns:p14="http://schemas.microsoft.com/office/powerpoint/2010/main" val="3314475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657350"/>
            <a:ext cx="8001000" cy="1027565"/>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&lt;lock&gt; : </a:t>
            </a:r>
            <a:r>
              <a:rPr lang="en-GB" sz="1800" dirty="0"/>
              <a:t>The &lt;lock&gt; operation allows the client to lock the entire configuration </a:t>
            </a:r>
            <a:r>
              <a:rPr lang="en-GB" sz="1800" dirty="0" err="1"/>
              <a:t>datastore</a:t>
            </a:r>
            <a:r>
              <a:rPr lang="en-GB" sz="1800" dirty="0"/>
              <a:t> system of a device. Such locks are intended to be short-lived and allow a client to make a change without fear of interaction with other NETCONF clients, non-NETCONF clients and human users.</a:t>
            </a:r>
          </a:p>
        </p:txBody>
      </p:sp>
      <p:sp>
        <p:nvSpPr>
          <p:cNvPr id="7" name="Rectangle 6"/>
          <p:cNvSpPr/>
          <p:nvPr/>
        </p:nvSpPr>
        <p:spPr>
          <a:xfrm>
            <a:off x="550719" y="3227731"/>
            <a:ext cx="7443788" cy="1477328"/>
          </a:xfrm>
          <a:prstGeom prst="rect">
            <a:avLst/>
          </a:prstGeom>
        </p:spPr>
        <p:txBody>
          <a:bodyPr wrap="square">
            <a:spAutoFit/>
          </a:bodyPr>
          <a:lstStyle/>
          <a:p>
            <a:pPr marL="257175" indent="-257175" algn="just">
              <a:buFont typeface="Arial" panose="020B0604020202020204" pitchFamily="34" charset="0"/>
              <a:buChar char="•"/>
            </a:pPr>
            <a:r>
              <a:rPr lang="en-GB" sz="1500" dirty="0">
                <a:latin typeface="+mj-lt"/>
                <a:ea typeface="+mj-ea"/>
                <a:cs typeface="+mj-cs"/>
              </a:rPr>
              <a:t>Attempt to lock MUST failed if existing session or other entity holds a lock on any portion of the lock target</a:t>
            </a:r>
            <a:r>
              <a:rPr lang="en-GB" sz="1500" dirty="0">
                <a:latin typeface="+mj-lt"/>
              </a:rPr>
              <a:t>.</a:t>
            </a:r>
          </a:p>
          <a:p>
            <a:pPr marL="257175" indent="-257175" algn="just">
              <a:buFont typeface="Arial" panose="020B0604020202020204" pitchFamily="34" charset="0"/>
              <a:buChar char="•"/>
            </a:pPr>
            <a:r>
              <a:rPr lang="en-GB" sz="1500" dirty="0">
                <a:latin typeface="+mj-lt"/>
                <a:ea typeface="+mj-ea"/>
                <a:cs typeface="+mj-cs"/>
              </a:rPr>
              <a:t>The duration of the lock is defined as beginning when the lock is acquired and lasting until either the lock is released or the NETCONF session closes.</a:t>
            </a:r>
          </a:p>
          <a:p>
            <a:pPr marL="257175" indent="-257175" algn="just">
              <a:buFont typeface="Arial" panose="020B0604020202020204" pitchFamily="34" charset="0"/>
              <a:buChar char="•"/>
            </a:pPr>
            <a:r>
              <a:rPr lang="en-GB" sz="1500" dirty="0">
                <a:latin typeface="+mj-lt"/>
                <a:ea typeface="+mj-ea"/>
                <a:cs typeface="+mj-cs"/>
              </a:rPr>
              <a:t>The &lt;lock&gt; operation takes a mandatory parameter, &lt;target&gt;. The &lt;target&gt; parameter names the configuration </a:t>
            </a:r>
            <a:r>
              <a:rPr lang="en-GB" sz="1500" dirty="0" err="1">
                <a:latin typeface="+mj-lt"/>
                <a:ea typeface="+mj-ea"/>
                <a:cs typeface="+mj-cs"/>
              </a:rPr>
              <a:t>datastore</a:t>
            </a:r>
            <a:r>
              <a:rPr lang="en-GB" sz="1500" dirty="0">
                <a:latin typeface="+mj-lt"/>
                <a:ea typeface="+mj-ea"/>
                <a:cs typeface="+mj-cs"/>
              </a:rPr>
              <a:t> that will be locked.</a:t>
            </a:r>
          </a:p>
        </p:txBody>
      </p:sp>
    </p:spTree>
    <p:extLst>
      <p:ext uri="{BB962C8B-B14F-4D97-AF65-F5344CB8AC3E}">
        <p14:creationId xmlns:p14="http://schemas.microsoft.com/office/powerpoint/2010/main" val="1883225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Rectangle 4"/>
          <p:cNvSpPr/>
          <p:nvPr/>
        </p:nvSpPr>
        <p:spPr>
          <a:xfrm>
            <a:off x="550719" y="2156168"/>
            <a:ext cx="7443788" cy="3093154"/>
          </a:xfrm>
          <a:prstGeom prst="rect">
            <a:avLst/>
          </a:prstGeom>
        </p:spPr>
        <p:txBody>
          <a:bodyPr wrap="square">
            <a:spAutoFit/>
          </a:bodyPr>
          <a:lstStyle/>
          <a:p>
            <a:pPr algn="just"/>
            <a:r>
              <a:rPr lang="en-GB" sz="1500" dirty="0">
                <a:latin typeface="+mj-lt"/>
              </a:rPr>
              <a:t>A lock MUST NOT be granted if any of the following conditions is true:</a:t>
            </a:r>
          </a:p>
          <a:p>
            <a:pPr marL="257175" indent="-257175" algn="just">
              <a:buFont typeface="Arial" panose="020B0604020202020204" pitchFamily="34" charset="0"/>
              <a:buChar char="•"/>
            </a:pPr>
            <a:r>
              <a:rPr lang="en-GB" sz="1500" dirty="0">
                <a:latin typeface="+mj-lt"/>
              </a:rPr>
              <a:t>A lock is already held by any NETCONF session or another entity.</a:t>
            </a:r>
          </a:p>
          <a:p>
            <a:pPr marL="257175" indent="-257175" algn="just">
              <a:buFont typeface="Arial" panose="020B0604020202020204" pitchFamily="34" charset="0"/>
              <a:buChar char="•"/>
            </a:pPr>
            <a:r>
              <a:rPr lang="en-GB" sz="1500" dirty="0">
                <a:latin typeface="+mj-lt"/>
              </a:rPr>
              <a:t>The target configuration is &lt;candidate&gt;, it has already been modified, and these changes have not been committed or rolled back.</a:t>
            </a:r>
          </a:p>
          <a:p>
            <a:pPr marL="257175" indent="-257175" algn="just">
              <a:buFont typeface="Arial" panose="020B0604020202020204" pitchFamily="34" charset="0"/>
              <a:buChar char="•"/>
            </a:pPr>
            <a:r>
              <a:rPr lang="en-GB" sz="1500" dirty="0">
                <a:latin typeface="+mj-lt"/>
              </a:rPr>
              <a:t>The target configuration is &lt;running&gt;, and another NETCONF session has an ongoing confirmed commit.</a:t>
            </a:r>
          </a:p>
          <a:p>
            <a:pPr algn="just"/>
            <a:endParaRPr lang="en-GB" sz="1500" dirty="0">
              <a:latin typeface="+mj-lt"/>
            </a:endParaRPr>
          </a:p>
          <a:p>
            <a:pPr algn="just"/>
            <a:r>
              <a:rPr lang="en-GB" sz="1500" dirty="0">
                <a:latin typeface="+mj-lt"/>
              </a:rPr>
              <a:t>A lock will be released by the system if the session holding the lock is terminated for any reason.</a:t>
            </a:r>
          </a:p>
          <a:p>
            <a:pPr algn="just"/>
            <a:endParaRPr lang="en-GB" sz="1500" dirty="0">
              <a:latin typeface="+mj-lt"/>
              <a:ea typeface="+mj-ea"/>
              <a:cs typeface="+mj-cs"/>
            </a:endParaRPr>
          </a:p>
          <a:p>
            <a:pPr algn="just"/>
            <a:r>
              <a:rPr lang="en-GB" sz="1500" dirty="0">
                <a:latin typeface="+mj-lt"/>
              </a:rPr>
              <a:t>An &lt;</a:t>
            </a:r>
            <a:r>
              <a:rPr lang="en-GB" sz="1500" dirty="0" err="1">
                <a:latin typeface="+mj-lt"/>
              </a:rPr>
              <a:t>rpc</a:t>
            </a:r>
            <a:r>
              <a:rPr lang="en-GB" sz="1500" dirty="0">
                <a:latin typeface="+mj-lt"/>
              </a:rPr>
              <a:t>-error&gt; element is included in the &lt;</a:t>
            </a:r>
            <a:r>
              <a:rPr lang="en-GB" sz="1500" dirty="0" err="1">
                <a:latin typeface="+mj-lt"/>
              </a:rPr>
              <a:t>rpc</a:t>
            </a:r>
            <a:r>
              <a:rPr lang="en-GB" sz="1500" dirty="0">
                <a:latin typeface="+mj-lt"/>
              </a:rPr>
              <a:t>-reply&gt; if the request cannot be completed for any reason. If the lock is already held, the &lt;error-tag&gt; element will be "lock-denied" and the &lt;error-info&gt; element will include the &lt;session-id&gt; of the lock owner.</a:t>
            </a:r>
            <a:endParaRPr lang="en-GB" sz="1500" dirty="0">
              <a:latin typeface="+mj-lt"/>
              <a:ea typeface="+mj-ea"/>
              <a:cs typeface="+mj-cs"/>
            </a:endParaRPr>
          </a:p>
        </p:txBody>
      </p:sp>
    </p:spTree>
    <p:extLst>
      <p:ext uri="{BB962C8B-B14F-4D97-AF65-F5344CB8AC3E}">
        <p14:creationId xmlns:p14="http://schemas.microsoft.com/office/powerpoint/2010/main" val="4243603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Rectangle 4"/>
          <p:cNvSpPr/>
          <p:nvPr/>
        </p:nvSpPr>
        <p:spPr>
          <a:xfrm>
            <a:off x="550719" y="2214563"/>
            <a:ext cx="7543800" cy="3323987"/>
          </a:xfrm>
          <a:prstGeom prst="rect">
            <a:avLst/>
          </a:prstGeom>
        </p:spPr>
        <p:txBody>
          <a:bodyPr wrap="square">
            <a:spAutoFit/>
          </a:bodyPr>
          <a:lstStyle/>
          <a:p>
            <a:pPr algn="just"/>
            <a:r>
              <a:rPr lang="en-GB" sz="1500" dirty="0"/>
              <a:t>Example: </a:t>
            </a:r>
            <a:r>
              <a:rPr lang="en-GB" sz="1500" dirty="0">
                <a:latin typeface="+mj-lt"/>
              </a:rPr>
              <a:t>The following example shows a successful acquisition of a</a:t>
            </a:r>
          </a:p>
          <a:p>
            <a:pPr lvl="2" algn="just"/>
            <a:r>
              <a:rPr lang="en-GB" sz="1500" dirty="0">
                <a:latin typeface="+mj-lt"/>
              </a:rPr>
              <a:t>lock.</a:t>
            </a:r>
          </a:p>
          <a:p>
            <a:pPr lvl="2" algn="just"/>
            <a:r>
              <a:rPr lang="en-GB" sz="1500" dirty="0">
                <a:latin typeface="+mj-lt"/>
              </a:rPr>
              <a:t>&lt;</a:t>
            </a:r>
            <a:r>
              <a:rPr lang="en-GB" sz="1500" dirty="0" err="1">
                <a:latin typeface="+mj-lt"/>
              </a:rPr>
              <a:t>rpc</a:t>
            </a:r>
            <a:r>
              <a:rPr lang="en-GB" sz="1500" dirty="0">
                <a:latin typeface="+mj-lt"/>
              </a:rPr>
              <a:t>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&lt;lock&gt;</a:t>
            </a:r>
          </a:p>
          <a:p>
            <a:pPr lvl="2" algn="just"/>
            <a:r>
              <a:rPr lang="en-GB" sz="1500" dirty="0">
                <a:latin typeface="+mj-lt"/>
              </a:rPr>
              <a:t>&lt;target&gt;</a:t>
            </a:r>
          </a:p>
          <a:p>
            <a:pPr lvl="2" algn="just"/>
            <a:r>
              <a:rPr lang="en-GB" sz="1500" dirty="0">
                <a:latin typeface="+mj-lt"/>
              </a:rPr>
              <a:t>&lt;running/&gt;</a:t>
            </a:r>
          </a:p>
          <a:p>
            <a:pPr lvl="2" algn="just"/>
            <a:r>
              <a:rPr lang="en-GB" sz="1500" dirty="0">
                <a:latin typeface="+mj-lt"/>
              </a:rPr>
              <a:t>&lt;/target&gt;</a:t>
            </a:r>
          </a:p>
          <a:p>
            <a:pPr lvl="2" algn="just"/>
            <a:r>
              <a:rPr lang="en-GB" sz="1500" dirty="0">
                <a:latin typeface="+mj-lt"/>
              </a:rPr>
              <a:t>&lt;/lock&gt;</a:t>
            </a:r>
          </a:p>
          <a:p>
            <a:pPr lvl="2" algn="just"/>
            <a:r>
              <a:rPr lang="en-GB" sz="1500" dirty="0">
                <a:latin typeface="+mj-lt"/>
              </a:rPr>
              <a:t>&lt;/</a:t>
            </a:r>
            <a:r>
              <a:rPr lang="en-GB" sz="1500" dirty="0" err="1">
                <a:latin typeface="+mj-lt"/>
              </a:rPr>
              <a:t>rpc</a:t>
            </a:r>
            <a:r>
              <a:rPr lang="en-GB" sz="1500" dirty="0">
                <a:latin typeface="+mj-lt"/>
              </a:rPr>
              <a:t>&gt;</a:t>
            </a:r>
          </a:p>
          <a:p>
            <a:pPr lvl="2" algn="just"/>
            <a:r>
              <a:rPr lang="en-GB" sz="1500" dirty="0">
                <a:latin typeface="+mj-lt"/>
              </a:rPr>
              <a:t>&lt;</a:t>
            </a:r>
            <a:r>
              <a:rPr lang="en-GB" sz="1500" dirty="0" err="1">
                <a:latin typeface="+mj-lt"/>
              </a:rPr>
              <a:t>rpc</a:t>
            </a:r>
            <a:r>
              <a:rPr lang="en-GB" sz="1500" dirty="0">
                <a:latin typeface="+mj-lt"/>
              </a:rPr>
              <a:t>-reply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&lt;ok/&gt; &lt;!-- lock succeeded --&gt;</a:t>
            </a:r>
          </a:p>
          <a:p>
            <a:pPr lvl="2" algn="just"/>
            <a:r>
              <a:rPr lang="en-GB" sz="1500" dirty="0">
                <a:latin typeface="+mj-lt"/>
              </a:rPr>
              <a:t>&lt;/</a:t>
            </a:r>
            <a:r>
              <a:rPr lang="en-GB" sz="1500" dirty="0" err="1">
                <a:latin typeface="+mj-lt"/>
              </a:rPr>
              <a:t>rpc</a:t>
            </a:r>
            <a:r>
              <a:rPr lang="en-GB" sz="1500" dirty="0">
                <a:latin typeface="+mj-lt"/>
              </a:rPr>
              <a:t>-reply&gt;</a:t>
            </a:r>
            <a:endParaRPr lang="en-GB" sz="1350" dirty="0">
              <a:latin typeface="+mj-lt"/>
            </a:endParaRPr>
          </a:p>
        </p:txBody>
      </p:sp>
    </p:spTree>
    <p:extLst>
      <p:ext uri="{BB962C8B-B14F-4D97-AF65-F5344CB8AC3E}">
        <p14:creationId xmlns:p14="http://schemas.microsoft.com/office/powerpoint/2010/main" val="2120129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700834"/>
            <a:ext cx="8001000" cy="10275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&lt;unlock&gt; : </a:t>
            </a:r>
            <a:r>
              <a:rPr lang="en-GB" sz="1800" dirty="0"/>
              <a:t>The &lt;unlock&gt; operation is used to release a configuration lock, previously obtained with the &lt;lock&gt; operation.</a:t>
            </a:r>
          </a:p>
        </p:txBody>
      </p:sp>
      <p:sp>
        <p:nvSpPr>
          <p:cNvPr id="6" name="Rectangle 5"/>
          <p:cNvSpPr/>
          <p:nvPr/>
        </p:nvSpPr>
        <p:spPr>
          <a:xfrm>
            <a:off x="604622" y="2543242"/>
            <a:ext cx="7893194" cy="3508653"/>
          </a:xfrm>
          <a:prstGeom prst="rect">
            <a:avLst/>
          </a:prstGeom>
        </p:spPr>
        <p:txBody>
          <a:bodyPr wrap="square">
            <a:spAutoFit/>
          </a:bodyPr>
          <a:lstStyle/>
          <a:p>
            <a:pPr algn="just"/>
            <a:r>
              <a:rPr lang="en-GB" sz="1500" dirty="0">
                <a:latin typeface="+mj-lt"/>
              </a:rPr>
              <a:t>An &lt;unlock&gt; operation will not succeed if</a:t>
            </a:r>
          </a:p>
          <a:p>
            <a:pPr marL="600075" lvl="1" indent="-257175" algn="just">
              <a:buFont typeface="Arial" panose="020B0604020202020204" pitchFamily="34" charset="0"/>
              <a:buChar char="•"/>
            </a:pPr>
            <a:r>
              <a:rPr lang="en-GB" sz="1500" dirty="0">
                <a:latin typeface="+mj-lt"/>
              </a:rPr>
              <a:t>The specified lock is not currently active.</a:t>
            </a:r>
          </a:p>
          <a:p>
            <a:pPr marL="600075" lvl="1" indent="-257175" algn="just">
              <a:buFont typeface="Arial" panose="020B0604020202020204" pitchFamily="34" charset="0"/>
              <a:buChar char="•"/>
            </a:pPr>
            <a:r>
              <a:rPr lang="en-GB" sz="1500" dirty="0">
                <a:latin typeface="+mj-lt"/>
              </a:rPr>
              <a:t>The session issuing the &lt;unlock&gt; operation is not the same session that obtained the lock.</a:t>
            </a:r>
          </a:p>
          <a:p>
            <a:pPr algn="just"/>
            <a:r>
              <a:rPr lang="en-GB" sz="1500" dirty="0"/>
              <a:t>Example:</a:t>
            </a:r>
          </a:p>
          <a:p>
            <a:pPr lvl="2" algn="just"/>
            <a:r>
              <a:rPr lang="en-GB" sz="1350" dirty="0">
                <a:latin typeface="+mj-lt"/>
              </a:rPr>
              <a:t>&lt;</a:t>
            </a:r>
            <a:r>
              <a:rPr lang="en-GB" sz="1350" dirty="0" err="1">
                <a:latin typeface="+mj-lt"/>
              </a:rPr>
              <a:t>rpc</a:t>
            </a:r>
            <a:r>
              <a:rPr lang="en-GB" sz="1350" dirty="0">
                <a:latin typeface="+mj-lt"/>
              </a:rPr>
              <a:t> message-id="101"</a:t>
            </a:r>
          </a:p>
          <a:p>
            <a:pPr lvl="2" algn="just"/>
            <a:r>
              <a:rPr lang="en-GB" sz="1350" dirty="0" err="1">
                <a:latin typeface="+mj-lt"/>
              </a:rPr>
              <a:t>xmlns</a:t>
            </a:r>
            <a:r>
              <a:rPr lang="en-GB" sz="1350" dirty="0">
                <a:latin typeface="+mj-lt"/>
              </a:rPr>
              <a:t>="urn:ietf:params:xml:ns:netconf:base:1.0"&gt;</a:t>
            </a:r>
          </a:p>
          <a:p>
            <a:pPr lvl="2" algn="just"/>
            <a:r>
              <a:rPr lang="en-GB" sz="1350" dirty="0">
                <a:latin typeface="+mj-lt"/>
              </a:rPr>
              <a:t>&lt;unlock&gt;</a:t>
            </a:r>
          </a:p>
          <a:p>
            <a:pPr lvl="2" algn="just"/>
            <a:r>
              <a:rPr lang="en-GB" sz="1350" dirty="0">
                <a:latin typeface="+mj-lt"/>
              </a:rPr>
              <a:t>&lt;target&gt;</a:t>
            </a:r>
          </a:p>
          <a:p>
            <a:pPr lvl="2" algn="just"/>
            <a:r>
              <a:rPr lang="en-GB" sz="1350" dirty="0">
                <a:latin typeface="+mj-lt"/>
              </a:rPr>
              <a:t>&lt;running/&gt;</a:t>
            </a:r>
          </a:p>
          <a:p>
            <a:pPr lvl="2" algn="just"/>
            <a:r>
              <a:rPr lang="en-GB" sz="1350" dirty="0">
                <a:latin typeface="+mj-lt"/>
              </a:rPr>
              <a:t>&lt;/target&gt;</a:t>
            </a:r>
          </a:p>
          <a:p>
            <a:pPr lvl="2" algn="just"/>
            <a:r>
              <a:rPr lang="en-GB" sz="1350" dirty="0">
                <a:latin typeface="+mj-lt"/>
              </a:rPr>
              <a:t>&lt;/unlock&gt;</a:t>
            </a:r>
          </a:p>
          <a:p>
            <a:pPr lvl="2" algn="just"/>
            <a:r>
              <a:rPr lang="en-GB" sz="1350" dirty="0">
                <a:latin typeface="+mj-lt"/>
              </a:rPr>
              <a:t>&lt;/</a:t>
            </a:r>
            <a:r>
              <a:rPr lang="en-GB" sz="1350" dirty="0" err="1">
                <a:latin typeface="+mj-lt"/>
              </a:rPr>
              <a:t>rpc</a:t>
            </a:r>
            <a:r>
              <a:rPr lang="en-GB" sz="1350" dirty="0">
                <a:latin typeface="+mj-lt"/>
              </a:rPr>
              <a:t>&gt;</a:t>
            </a:r>
          </a:p>
          <a:p>
            <a:pPr lvl="2" algn="just"/>
            <a:r>
              <a:rPr lang="en-GB" sz="1350" dirty="0">
                <a:latin typeface="+mj-lt"/>
              </a:rPr>
              <a:t>&lt;</a:t>
            </a:r>
            <a:r>
              <a:rPr lang="en-GB" sz="1350" dirty="0" err="1">
                <a:latin typeface="+mj-lt"/>
              </a:rPr>
              <a:t>rpc</a:t>
            </a:r>
            <a:r>
              <a:rPr lang="en-GB" sz="1350" dirty="0">
                <a:latin typeface="+mj-lt"/>
              </a:rPr>
              <a:t>-reply message-id="101"</a:t>
            </a:r>
          </a:p>
          <a:p>
            <a:pPr lvl="2" algn="just"/>
            <a:r>
              <a:rPr lang="en-GB" sz="1350" dirty="0" err="1">
                <a:latin typeface="+mj-lt"/>
              </a:rPr>
              <a:t>xmlns</a:t>
            </a:r>
            <a:r>
              <a:rPr lang="en-GB" sz="1350" dirty="0">
                <a:latin typeface="+mj-lt"/>
              </a:rPr>
              <a:t>="urn:ietf:params:xml:ns:netconf:base:1.0"&gt;</a:t>
            </a:r>
          </a:p>
          <a:p>
            <a:pPr lvl="2" algn="just"/>
            <a:r>
              <a:rPr lang="en-GB" sz="1350" dirty="0">
                <a:latin typeface="+mj-lt"/>
              </a:rPr>
              <a:t>&lt;ok/&gt;</a:t>
            </a:r>
          </a:p>
          <a:p>
            <a:pPr lvl="2" algn="just"/>
            <a:r>
              <a:rPr lang="en-GB" sz="1350" dirty="0">
                <a:latin typeface="+mj-lt"/>
              </a:rPr>
              <a:t>&lt;/</a:t>
            </a:r>
            <a:r>
              <a:rPr lang="en-GB" sz="1350" dirty="0" err="1">
                <a:latin typeface="+mj-lt"/>
              </a:rPr>
              <a:t>rpc</a:t>
            </a:r>
            <a:r>
              <a:rPr lang="en-GB" sz="1350" dirty="0">
                <a:latin typeface="+mj-lt"/>
              </a:rPr>
              <a:t>-reply&gt;</a:t>
            </a:r>
          </a:p>
        </p:txBody>
      </p:sp>
    </p:spTree>
    <p:extLst>
      <p:ext uri="{BB962C8B-B14F-4D97-AF65-F5344CB8AC3E}">
        <p14:creationId xmlns:p14="http://schemas.microsoft.com/office/powerpoint/2010/main" val="1855562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700834"/>
            <a:ext cx="8001000" cy="10275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&lt;get&gt; : </a:t>
            </a:r>
            <a:r>
              <a:rPr lang="en-GB" sz="1800" dirty="0"/>
              <a:t>Retrieve running configuration and device state information.</a:t>
            </a:r>
          </a:p>
        </p:txBody>
      </p:sp>
      <p:sp>
        <p:nvSpPr>
          <p:cNvPr id="6" name="Rectangle 5"/>
          <p:cNvSpPr/>
          <p:nvPr/>
        </p:nvSpPr>
        <p:spPr>
          <a:xfrm>
            <a:off x="604622" y="2543242"/>
            <a:ext cx="7893194" cy="3093154"/>
          </a:xfrm>
          <a:prstGeom prst="rect">
            <a:avLst/>
          </a:prstGeom>
        </p:spPr>
        <p:txBody>
          <a:bodyPr wrap="square">
            <a:spAutoFit/>
          </a:bodyPr>
          <a:lstStyle/>
          <a:p>
            <a:pPr algn="just"/>
            <a:r>
              <a:rPr lang="en-GB" sz="1500" dirty="0"/>
              <a:t>Example:</a:t>
            </a:r>
          </a:p>
          <a:p>
            <a:pPr lvl="2" algn="just"/>
            <a:r>
              <a:rPr lang="en-GB" sz="1500" dirty="0">
                <a:latin typeface="+mj-lt"/>
              </a:rPr>
              <a:t>&lt;</a:t>
            </a:r>
            <a:r>
              <a:rPr lang="en-GB" sz="1500" dirty="0" err="1">
                <a:latin typeface="+mj-lt"/>
              </a:rPr>
              <a:t>rpc</a:t>
            </a:r>
            <a:r>
              <a:rPr lang="en-GB" sz="1500" dirty="0">
                <a:latin typeface="+mj-lt"/>
              </a:rPr>
              <a:t>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&lt;get&gt;</a:t>
            </a:r>
          </a:p>
          <a:p>
            <a:pPr lvl="2" algn="just"/>
            <a:r>
              <a:rPr lang="en-GB" sz="1500" dirty="0">
                <a:latin typeface="+mj-lt"/>
              </a:rPr>
              <a:t>&lt;filter type="subtree"&gt;&lt;/filter&gt;</a:t>
            </a:r>
          </a:p>
          <a:p>
            <a:pPr lvl="2" algn="just"/>
            <a:r>
              <a:rPr lang="en-GB" sz="1500" dirty="0">
                <a:latin typeface="+mj-lt"/>
              </a:rPr>
              <a:t>&lt;/get&gt;</a:t>
            </a:r>
          </a:p>
          <a:p>
            <a:pPr lvl="2" algn="just"/>
            <a:r>
              <a:rPr lang="en-GB" sz="1500" dirty="0">
                <a:latin typeface="+mj-lt"/>
              </a:rPr>
              <a:t>&lt;/</a:t>
            </a:r>
            <a:r>
              <a:rPr lang="en-GB" sz="1500" dirty="0" err="1">
                <a:latin typeface="+mj-lt"/>
              </a:rPr>
              <a:t>rpc</a:t>
            </a:r>
            <a:r>
              <a:rPr lang="en-GB" sz="1500" dirty="0">
                <a:latin typeface="+mj-lt"/>
              </a:rPr>
              <a:t>&gt;</a:t>
            </a:r>
          </a:p>
          <a:p>
            <a:pPr lvl="2" algn="just"/>
            <a:r>
              <a:rPr lang="en-GB" sz="1500" dirty="0">
                <a:latin typeface="+mj-lt"/>
              </a:rPr>
              <a:t>&lt;</a:t>
            </a:r>
            <a:r>
              <a:rPr lang="en-GB" sz="1500" dirty="0" err="1">
                <a:latin typeface="+mj-lt"/>
              </a:rPr>
              <a:t>rpc</a:t>
            </a:r>
            <a:r>
              <a:rPr lang="en-GB" sz="1500" dirty="0">
                <a:latin typeface="+mj-lt"/>
              </a:rPr>
              <a:t>-reply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&lt;data&gt;</a:t>
            </a:r>
          </a:p>
          <a:p>
            <a:pPr lvl="2" algn="just"/>
            <a:r>
              <a:rPr lang="en-GB" sz="1500" dirty="0">
                <a:latin typeface="+mj-lt"/>
              </a:rPr>
              <a:t>&lt;-data-&gt;</a:t>
            </a:r>
          </a:p>
          <a:p>
            <a:pPr lvl="2" algn="just"/>
            <a:r>
              <a:rPr lang="en-GB" sz="1500" dirty="0">
                <a:latin typeface="+mj-lt"/>
              </a:rPr>
              <a:t>&lt;/data&gt;</a:t>
            </a:r>
          </a:p>
          <a:p>
            <a:pPr lvl="2" algn="just"/>
            <a:r>
              <a:rPr lang="en-GB" sz="1500" dirty="0">
                <a:latin typeface="+mj-lt"/>
              </a:rPr>
              <a:t>&lt;/</a:t>
            </a:r>
            <a:r>
              <a:rPr lang="en-GB" sz="1500" dirty="0" err="1">
                <a:latin typeface="+mj-lt"/>
              </a:rPr>
              <a:t>rpc</a:t>
            </a:r>
            <a:r>
              <a:rPr lang="en-GB" sz="1500" dirty="0">
                <a:latin typeface="+mj-lt"/>
              </a:rPr>
              <a:t>-reply&gt;</a:t>
            </a:r>
            <a:endParaRPr lang="en-GB" sz="1350" dirty="0">
              <a:latin typeface="+mj-lt"/>
            </a:endParaRPr>
          </a:p>
        </p:txBody>
      </p:sp>
    </p:spTree>
    <p:extLst>
      <p:ext uri="{BB962C8B-B14F-4D97-AF65-F5344CB8AC3E}">
        <p14:creationId xmlns:p14="http://schemas.microsoft.com/office/powerpoint/2010/main" val="3863264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5" name="Title 1"/>
          <p:cNvSpPr txBox="1">
            <a:spLocks/>
          </p:cNvSpPr>
          <p:nvPr/>
        </p:nvSpPr>
        <p:spPr>
          <a:xfrm>
            <a:off x="550719" y="1657350"/>
            <a:ext cx="8001000" cy="107104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&lt;close-session&gt; : </a:t>
            </a:r>
            <a:r>
              <a:rPr lang="en-GB" sz="1800" dirty="0"/>
              <a:t>Request graceful termination of a NETCONF session. The server will release any locks and resources associated with the session</a:t>
            </a:r>
          </a:p>
        </p:txBody>
      </p:sp>
      <p:sp>
        <p:nvSpPr>
          <p:cNvPr id="6" name="Rectangle 5"/>
          <p:cNvSpPr/>
          <p:nvPr/>
        </p:nvSpPr>
        <p:spPr>
          <a:xfrm>
            <a:off x="550719" y="3057592"/>
            <a:ext cx="7893194" cy="2169825"/>
          </a:xfrm>
          <a:prstGeom prst="rect">
            <a:avLst/>
          </a:prstGeom>
        </p:spPr>
        <p:txBody>
          <a:bodyPr wrap="square">
            <a:spAutoFit/>
          </a:bodyPr>
          <a:lstStyle/>
          <a:p>
            <a:pPr algn="just"/>
            <a:r>
              <a:rPr lang="en-GB" sz="1500" dirty="0"/>
              <a:t>Example:</a:t>
            </a:r>
          </a:p>
          <a:p>
            <a:pPr lvl="2" algn="just"/>
            <a:r>
              <a:rPr lang="en-GB" sz="1500" dirty="0">
                <a:latin typeface="+mj-lt"/>
              </a:rPr>
              <a:t>&lt;</a:t>
            </a:r>
            <a:r>
              <a:rPr lang="en-GB" sz="1500" dirty="0" err="1">
                <a:latin typeface="+mj-lt"/>
              </a:rPr>
              <a:t>rpc</a:t>
            </a:r>
            <a:r>
              <a:rPr lang="en-GB" sz="1500" dirty="0">
                <a:latin typeface="+mj-lt"/>
              </a:rPr>
              <a:t>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&lt;close-session/&gt;</a:t>
            </a:r>
          </a:p>
          <a:p>
            <a:pPr lvl="2" algn="just"/>
            <a:r>
              <a:rPr lang="en-GB" sz="1500" dirty="0">
                <a:latin typeface="+mj-lt"/>
              </a:rPr>
              <a:t>&lt;/</a:t>
            </a:r>
            <a:r>
              <a:rPr lang="en-GB" sz="1500" dirty="0" err="1">
                <a:latin typeface="+mj-lt"/>
              </a:rPr>
              <a:t>rpc</a:t>
            </a:r>
            <a:r>
              <a:rPr lang="en-GB" sz="1500" dirty="0">
                <a:latin typeface="+mj-lt"/>
              </a:rPr>
              <a:t>&gt;</a:t>
            </a:r>
          </a:p>
          <a:p>
            <a:pPr lvl="2" algn="just"/>
            <a:r>
              <a:rPr lang="en-GB" sz="1500" dirty="0">
                <a:latin typeface="+mj-lt"/>
              </a:rPr>
              <a:t>&lt;</a:t>
            </a:r>
            <a:r>
              <a:rPr lang="en-GB" sz="1500" dirty="0" err="1">
                <a:latin typeface="+mj-lt"/>
              </a:rPr>
              <a:t>rpc</a:t>
            </a:r>
            <a:r>
              <a:rPr lang="en-GB" sz="1500" dirty="0">
                <a:latin typeface="+mj-lt"/>
              </a:rPr>
              <a:t>-reply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&lt;ok/&gt;</a:t>
            </a:r>
          </a:p>
          <a:p>
            <a:pPr lvl="2" algn="just"/>
            <a:r>
              <a:rPr lang="en-GB" sz="1500" dirty="0">
                <a:latin typeface="+mj-lt"/>
              </a:rPr>
              <a:t>&lt;/</a:t>
            </a:r>
            <a:r>
              <a:rPr lang="en-GB" sz="1500" dirty="0" err="1">
                <a:latin typeface="+mj-lt"/>
              </a:rPr>
              <a:t>rpc</a:t>
            </a:r>
            <a:r>
              <a:rPr lang="en-GB" sz="1500" dirty="0">
                <a:latin typeface="+mj-lt"/>
              </a:rPr>
              <a:t>-reply&gt;</a:t>
            </a:r>
            <a:endParaRPr lang="en-GB" sz="1350" dirty="0">
              <a:latin typeface="+mj-lt"/>
            </a:endParaRPr>
          </a:p>
        </p:txBody>
      </p:sp>
    </p:spTree>
    <p:extLst>
      <p:ext uri="{BB962C8B-B14F-4D97-AF65-F5344CB8AC3E}">
        <p14:creationId xmlns:p14="http://schemas.microsoft.com/office/powerpoint/2010/main" val="3126424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NETCONF ?</a:t>
            </a:r>
            <a:endParaRPr lang="en-IN" dirty="0"/>
          </a:p>
        </p:txBody>
      </p:sp>
      <p:sp>
        <p:nvSpPr>
          <p:cNvPr id="3" name="Content Placeholder 2"/>
          <p:cNvSpPr>
            <a:spLocks noGrp="1"/>
          </p:cNvSpPr>
          <p:nvPr>
            <p:ph idx="1"/>
          </p:nvPr>
        </p:nvSpPr>
        <p:spPr/>
        <p:txBody>
          <a:bodyPr>
            <a:normAutofit fontScale="92500"/>
          </a:bodyPr>
          <a:lstStyle/>
          <a:p>
            <a:r>
              <a:rPr lang="en-US" dirty="0" smtClean="0"/>
              <a:t>Prior to NETCONF CLI Scripting used</a:t>
            </a:r>
          </a:p>
          <a:p>
            <a:pPr>
              <a:buNone/>
            </a:pPr>
            <a:r>
              <a:rPr lang="en-US" dirty="0"/>
              <a:t> </a:t>
            </a:r>
            <a:r>
              <a:rPr lang="en-US" dirty="0" smtClean="0"/>
              <a:t>  </a:t>
            </a:r>
            <a:r>
              <a:rPr lang="en-US" u="sng" dirty="0" smtClean="0"/>
              <a:t>Limitations</a:t>
            </a:r>
            <a:r>
              <a:rPr lang="en-US" dirty="0" smtClean="0"/>
              <a:t>:</a:t>
            </a:r>
          </a:p>
          <a:p>
            <a:pPr>
              <a:buNone/>
            </a:pPr>
            <a:r>
              <a:rPr lang="en-US" dirty="0"/>
              <a:t> </a:t>
            </a:r>
            <a:r>
              <a:rPr lang="en-US" dirty="0" smtClean="0"/>
              <a:t>  - </a:t>
            </a:r>
            <a:r>
              <a:rPr lang="en-IN" dirty="0" smtClean="0"/>
              <a:t>lack </a:t>
            </a:r>
            <a:r>
              <a:rPr lang="en-IN" dirty="0"/>
              <a:t>of transaction </a:t>
            </a:r>
            <a:r>
              <a:rPr lang="en-IN" dirty="0" smtClean="0"/>
              <a:t>management </a:t>
            </a:r>
          </a:p>
          <a:p>
            <a:pPr>
              <a:buNone/>
            </a:pPr>
            <a:r>
              <a:rPr lang="en-IN" dirty="0"/>
              <a:t> </a:t>
            </a:r>
            <a:r>
              <a:rPr lang="en-IN" dirty="0" smtClean="0"/>
              <a:t>  - no </a:t>
            </a:r>
            <a:r>
              <a:rPr lang="en-IN" dirty="0"/>
              <a:t>structured error management </a:t>
            </a:r>
            <a:endParaRPr lang="en-IN" dirty="0" smtClean="0"/>
          </a:p>
          <a:p>
            <a:pPr>
              <a:buNone/>
            </a:pPr>
            <a:r>
              <a:rPr lang="en-IN" dirty="0"/>
              <a:t> </a:t>
            </a:r>
            <a:r>
              <a:rPr lang="en-IN" dirty="0" smtClean="0"/>
              <a:t>  - ever </a:t>
            </a:r>
            <a:r>
              <a:rPr lang="en-IN" dirty="0"/>
              <a:t>changing structure and syntax of commands that makes scripts fragile and costly to </a:t>
            </a:r>
            <a:r>
              <a:rPr lang="en-IN" dirty="0" smtClean="0"/>
              <a:t>maintain</a:t>
            </a:r>
          </a:p>
          <a:p>
            <a:pPr>
              <a:buNone/>
            </a:pPr>
            <a:r>
              <a:rPr lang="en-US" dirty="0" smtClean="0"/>
              <a:t>   =&gt; use NETCONF (reduced operational economy)</a:t>
            </a:r>
          </a:p>
        </p:txBody>
      </p:sp>
    </p:spTree>
    <p:extLst>
      <p:ext uri="{BB962C8B-B14F-4D97-AF65-F5344CB8AC3E}">
        <p14:creationId xmlns:p14="http://schemas.microsoft.com/office/powerpoint/2010/main" val="2394036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Protocol Operations</a:t>
            </a:r>
          </a:p>
        </p:txBody>
      </p:sp>
      <p:sp>
        <p:nvSpPr>
          <p:cNvPr id="8" name="Title 1"/>
          <p:cNvSpPr txBox="1">
            <a:spLocks/>
          </p:cNvSpPr>
          <p:nvPr/>
        </p:nvSpPr>
        <p:spPr>
          <a:xfrm>
            <a:off x="550719" y="1657350"/>
            <a:ext cx="8001000" cy="107104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800" b="1" dirty="0"/>
              <a:t>&lt;kill-session&gt; : </a:t>
            </a:r>
            <a:r>
              <a:rPr lang="en-GB" sz="1800" dirty="0"/>
              <a:t>Force the termination of a NETCONF session, it will abort any operations currently in process, release any locks and resources associated with the session, and close any associated connections.</a:t>
            </a:r>
          </a:p>
        </p:txBody>
      </p:sp>
      <p:sp>
        <p:nvSpPr>
          <p:cNvPr id="9" name="Rectangle 8"/>
          <p:cNvSpPr/>
          <p:nvPr/>
        </p:nvSpPr>
        <p:spPr>
          <a:xfrm>
            <a:off x="550719" y="3057592"/>
            <a:ext cx="7893194" cy="2631490"/>
          </a:xfrm>
          <a:prstGeom prst="rect">
            <a:avLst/>
          </a:prstGeom>
        </p:spPr>
        <p:txBody>
          <a:bodyPr wrap="square">
            <a:spAutoFit/>
          </a:bodyPr>
          <a:lstStyle/>
          <a:p>
            <a:pPr algn="just"/>
            <a:r>
              <a:rPr lang="en-GB" sz="1500" dirty="0"/>
              <a:t>Example:</a:t>
            </a:r>
          </a:p>
          <a:p>
            <a:pPr lvl="2" algn="just"/>
            <a:r>
              <a:rPr lang="en-GB" sz="1500" dirty="0">
                <a:latin typeface="+mj-lt"/>
              </a:rPr>
              <a:t>&lt;</a:t>
            </a:r>
            <a:r>
              <a:rPr lang="en-GB" sz="1500" dirty="0" err="1">
                <a:latin typeface="+mj-lt"/>
              </a:rPr>
              <a:t>rpc</a:t>
            </a:r>
            <a:r>
              <a:rPr lang="en-GB" sz="1500" dirty="0">
                <a:latin typeface="+mj-lt"/>
              </a:rPr>
              <a:t>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&lt;kill-session&gt;</a:t>
            </a:r>
          </a:p>
          <a:p>
            <a:pPr lvl="2" algn="just"/>
            <a:r>
              <a:rPr lang="en-GB" sz="1500" dirty="0">
                <a:latin typeface="+mj-lt"/>
              </a:rPr>
              <a:t>&lt;session-id&gt;4&lt;/session-id&gt;</a:t>
            </a:r>
          </a:p>
          <a:p>
            <a:pPr lvl="2" algn="just"/>
            <a:r>
              <a:rPr lang="en-GB" sz="1500" dirty="0">
                <a:latin typeface="+mj-lt"/>
              </a:rPr>
              <a:t>&lt;/kill-session&gt;</a:t>
            </a:r>
          </a:p>
          <a:p>
            <a:pPr lvl="2" algn="just"/>
            <a:r>
              <a:rPr lang="en-GB" sz="1500" dirty="0">
                <a:latin typeface="+mj-lt"/>
              </a:rPr>
              <a:t>&lt;/</a:t>
            </a:r>
            <a:r>
              <a:rPr lang="en-GB" sz="1500" dirty="0" err="1">
                <a:latin typeface="+mj-lt"/>
              </a:rPr>
              <a:t>rpc</a:t>
            </a:r>
            <a:r>
              <a:rPr lang="en-GB" sz="1500" dirty="0">
                <a:latin typeface="+mj-lt"/>
              </a:rPr>
              <a:t>&gt;</a:t>
            </a:r>
          </a:p>
          <a:p>
            <a:pPr lvl="2" algn="just"/>
            <a:r>
              <a:rPr lang="en-GB" sz="1500" dirty="0">
                <a:latin typeface="+mj-lt"/>
              </a:rPr>
              <a:t>&lt;</a:t>
            </a:r>
            <a:r>
              <a:rPr lang="en-GB" sz="1500" dirty="0" err="1">
                <a:latin typeface="+mj-lt"/>
              </a:rPr>
              <a:t>rpc</a:t>
            </a:r>
            <a:r>
              <a:rPr lang="en-GB" sz="1500" dirty="0">
                <a:latin typeface="+mj-lt"/>
              </a:rPr>
              <a:t>-reply message-id="101"</a:t>
            </a:r>
          </a:p>
          <a:p>
            <a:pPr lvl="2" algn="just"/>
            <a:r>
              <a:rPr lang="en-GB" sz="1500" dirty="0" err="1">
                <a:latin typeface="+mj-lt"/>
              </a:rPr>
              <a:t>xmlns</a:t>
            </a:r>
            <a:r>
              <a:rPr lang="en-GB" sz="1500" dirty="0">
                <a:latin typeface="+mj-lt"/>
              </a:rPr>
              <a:t>="urn:ietf:params:xml:ns:netconf:base:1.0"&gt;</a:t>
            </a:r>
          </a:p>
          <a:p>
            <a:pPr lvl="2" algn="just"/>
            <a:r>
              <a:rPr lang="en-GB" sz="1500" dirty="0">
                <a:latin typeface="+mj-lt"/>
              </a:rPr>
              <a:t>&lt;ok/&gt;</a:t>
            </a:r>
          </a:p>
          <a:p>
            <a:pPr lvl="2" algn="just"/>
            <a:r>
              <a:rPr lang="en-GB" sz="1500" dirty="0">
                <a:latin typeface="+mj-lt"/>
              </a:rPr>
              <a:t>&lt;/</a:t>
            </a:r>
            <a:r>
              <a:rPr lang="en-GB" sz="1500" dirty="0" err="1">
                <a:latin typeface="+mj-lt"/>
              </a:rPr>
              <a:t>rpc</a:t>
            </a:r>
            <a:r>
              <a:rPr lang="en-GB" sz="1500" dirty="0">
                <a:latin typeface="+mj-lt"/>
              </a:rPr>
              <a:t>-reply&gt;</a:t>
            </a:r>
            <a:endParaRPr lang="en-GB" sz="1350" dirty="0">
              <a:latin typeface="+mj-lt"/>
            </a:endParaRPr>
          </a:p>
        </p:txBody>
      </p:sp>
    </p:spTree>
    <p:extLst>
      <p:ext uri="{BB962C8B-B14F-4D97-AF65-F5344CB8AC3E}">
        <p14:creationId xmlns:p14="http://schemas.microsoft.com/office/powerpoint/2010/main" val="2078186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Capabilities</a:t>
            </a:r>
          </a:p>
        </p:txBody>
      </p:sp>
      <p:sp>
        <p:nvSpPr>
          <p:cNvPr id="5" name="Title 1"/>
          <p:cNvSpPr txBox="1">
            <a:spLocks/>
          </p:cNvSpPr>
          <p:nvPr/>
        </p:nvSpPr>
        <p:spPr>
          <a:xfrm>
            <a:off x="550719" y="1800279"/>
            <a:ext cx="8286750" cy="98578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500" dirty="0"/>
              <a:t>Each peer advertises its capabilities by sending them during an initial capabilities exchange. Each peer needs to understand only those capabilities that it might use and MUST ignore any capability received from the other peer that it does not require or does not understand.</a:t>
            </a:r>
          </a:p>
        </p:txBody>
      </p:sp>
      <p:sp>
        <p:nvSpPr>
          <p:cNvPr id="6" name="Title 1"/>
          <p:cNvSpPr txBox="1">
            <a:spLocks/>
          </p:cNvSpPr>
          <p:nvPr/>
        </p:nvSpPr>
        <p:spPr>
          <a:xfrm>
            <a:off x="550719" y="2786062"/>
            <a:ext cx="8286750" cy="985784"/>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500" b="1" dirty="0"/>
              <a:t>Capabilities Exchange :  </a:t>
            </a:r>
            <a:r>
              <a:rPr lang="en-GB" sz="1500" dirty="0"/>
              <a:t>messages sent by each peer during session establishment.&lt;hello&gt; element containing a list of that peer’s capabilities.</a:t>
            </a:r>
          </a:p>
          <a:p>
            <a:pPr marL="257175" indent="-257175" algn="just">
              <a:buFont typeface="Arial" panose="020B0604020202020204" pitchFamily="34" charset="0"/>
              <a:buChar char="•"/>
            </a:pPr>
            <a:r>
              <a:rPr lang="en-GB" sz="1500" dirty="0"/>
              <a:t> Each peer MUST send at least the base NETCONF capability, "urn:ietf:params:netconf:base:1.1".</a:t>
            </a:r>
          </a:p>
          <a:p>
            <a:pPr marL="257175" indent="-257175" algn="just">
              <a:buFont typeface="Arial" panose="020B0604020202020204" pitchFamily="34" charset="0"/>
              <a:buChar char="•"/>
            </a:pPr>
            <a:r>
              <a:rPr lang="en-GB" sz="1500" dirty="0"/>
              <a:t>A server sending the &lt;hello&gt; element MUST include a &lt;session-id&gt; element containing the session ID for this NETCONF session.</a:t>
            </a:r>
            <a:endParaRPr lang="en-GB" sz="1500" b="1" dirty="0"/>
          </a:p>
        </p:txBody>
      </p:sp>
      <p:sp>
        <p:nvSpPr>
          <p:cNvPr id="7" name="Rectangle 6"/>
          <p:cNvSpPr/>
          <p:nvPr/>
        </p:nvSpPr>
        <p:spPr>
          <a:xfrm>
            <a:off x="1372250" y="3814709"/>
            <a:ext cx="6643688" cy="2169825"/>
          </a:xfrm>
          <a:prstGeom prst="rect">
            <a:avLst/>
          </a:prstGeom>
        </p:spPr>
        <p:txBody>
          <a:bodyPr wrap="square">
            <a:spAutoFit/>
          </a:bodyPr>
          <a:lstStyle/>
          <a:p>
            <a:pPr algn="just"/>
            <a:r>
              <a:rPr lang="en-GB" sz="1350" dirty="0">
                <a:latin typeface="Courier"/>
              </a:rPr>
              <a:t>&lt;hello </a:t>
            </a:r>
            <a:r>
              <a:rPr lang="en-GB" sz="1350" dirty="0" err="1">
                <a:latin typeface="Courier"/>
              </a:rPr>
              <a:t>xmlns</a:t>
            </a:r>
            <a:r>
              <a:rPr lang="en-GB" sz="1350" dirty="0">
                <a:latin typeface="Courier"/>
              </a:rPr>
              <a:t>="urn:ietf:params:xml:ns:netconf:base:1.0"&gt;</a:t>
            </a:r>
          </a:p>
          <a:p>
            <a:pPr algn="just"/>
            <a:r>
              <a:rPr lang="en-GB" sz="1350" dirty="0">
                <a:latin typeface="Courier"/>
              </a:rPr>
              <a:t>&lt;capabilities&gt;</a:t>
            </a:r>
          </a:p>
          <a:p>
            <a:pPr algn="just"/>
            <a:r>
              <a:rPr lang="en-GB" sz="1350" dirty="0">
                <a:latin typeface="Courier"/>
              </a:rPr>
              <a:t>&lt;capability&gt;</a:t>
            </a:r>
          </a:p>
          <a:p>
            <a:pPr algn="just"/>
            <a:r>
              <a:rPr lang="en-GB" sz="1350" dirty="0">
                <a:latin typeface="Courier"/>
              </a:rPr>
              <a:t>urn:ietf:params:netconf:base:1.1</a:t>
            </a:r>
          </a:p>
          <a:p>
            <a:pPr algn="just"/>
            <a:r>
              <a:rPr lang="en-GB" sz="1350" dirty="0">
                <a:latin typeface="Courier"/>
              </a:rPr>
              <a:t>&lt;/capability&gt;</a:t>
            </a:r>
          </a:p>
          <a:p>
            <a:pPr algn="just"/>
            <a:r>
              <a:rPr lang="en-GB" sz="1350" dirty="0">
                <a:latin typeface="Courier"/>
              </a:rPr>
              <a:t>http://example.net/router/2.3/myfeature</a:t>
            </a:r>
          </a:p>
          <a:p>
            <a:pPr algn="just"/>
            <a:r>
              <a:rPr lang="en-GB" sz="1350" dirty="0">
                <a:latin typeface="Courier"/>
              </a:rPr>
              <a:t>&lt;/capability&gt;</a:t>
            </a:r>
          </a:p>
          <a:p>
            <a:pPr algn="just"/>
            <a:r>
              <a:rPr lang="en-GB" sz="1350" dirty="0">
                <a:latin typeface="Courier"/>
              </a:rPr>
              <a:t>&lt;/capabilities&gt;</a:t>
            </a:r>
          </a:p>
          <a:p>
            <a:pPr algn="just"/>
            <a:r>
              <a:rPr lang="en-GB" sz="1350" dirty="0">
                <a:latin typeface="Courier"/>
              </a:rPr>
              <a:t>&lt;session-id&gt;4&lt;/session-id&gt;</a:t>
            </a:r>
          </a:p>
          <a:p>
            <a:pPr algn="just"/>
            <a:r>
              <a:rPr lang="en-GB" sz="1350" dirty="0">
                <a:latin typeface="Courier"/>
              </a:rPr>
              <a:t>&lt;/hello&gt;</a:t>
            </a:r>
            <a:endParaRPr lang="en-GB" sz="1350" dirty="0"/>
          </a:p>
        </p:txBody>
      </p:sp>
    </p:spTree>
    <p:extLst>
      <p:ext uri="{BB962C8B-B14F-4D97-AF65-F5344CB8AC3E}">
        <p14:creationId xmlns:p14="http://schemas.microsoft.com/office/powerpoint/2010/main" val="678533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2700" dirty="0"/>
              <a:t>Capabilities</a:t>
            </a:r>
          </a:p>
        </p:txBody>
      </p:sp>
      <p:sp>
        <p:nvSpPr>
          <p:cNvPr id="6" name="Title 1"/>
          <p:cNvSpPr txBox="1">
            <a:spLocks/>
          </p:cNvSpPr>
          <p:nvPr/>
        </p:nvSpPr>
        <p:spPr>
          <a:xfrm>
            <a:off x="550719" y="1885950"/>
            <a:ext cx="8286750" cy="2813339"/>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1500" dirty="0"/>
              <a:t>Each peer sends its &lt;hello&gt; element simultaneously as soon as the connection is open. A peer MUST NOT wait to receive the capability set from the other side before sending its own set. Some types of capabilities are :</a:t>
            </a:r>
          </a:p>
          <a:p>
            <a:pPr algn="just"/>
            <a:endParaRPr lang="en-GB" sz="1500" dirty="0"/>
          </a:p>
          <a:p>
            <a:pPr marL="257175" indent="-257175" algn="just">
              <a:buFont typeface="Arial" panose="020B0604020202020204" pitchFamily="34" charset="0"/>
              <a:buChar char="•"/>
            </a:pPr>
            <a:r>
              <a:rPr lang="en-GB" sz="1500" b="1" dirty="0"/>
              <a:t>Writable-Running Capability </a:t>
            </a:r>
            <a:r>
              <a:rPr lang="en-GB" sz="1500" dirty="0"/>
              <a:t>:The :writable-running capability indicates that the device supports direct writes to the &lt;running&gt; configuration </a:t>
            </a:r>
            <a:r>
              <a:rPr lang="en-GB" sz="1500" dirty="0" err="1"/>
              <a:t>datastore</a:t>
            </a:r>
            <a:r>
              <a:rPr lang="en-GB" sz="1500" dirty="0"/>
              <a:t>.</a:t>
            </a:r>
          </a:p>
          <a:p>
            <a:pPr marL="257175" indent="-257175" algn="just">
              <a:buFont typeface="Arial" panose="020B0604020202020204" pitchFamily="34" charset="0"/>
              <a:buChar char="•"/>
            </a:pPr>
            <a:r>
              <a:rPr lang="en-GB" sz="1500" b="1" dirty="0"/>
              <a:t>Candidate Configuration Capability </a:t>
            </a:r>
            <a:r>
              <a:rPr lang="en-GB" sz="1500" dirty="0"/>
              <a:t>: The candidate configuration capability, :candidate, indicates that the device supports a candidate configuration </a:t>
            </a:r>
            <a:r>
              <a:rPr lang="en-GB" sz="1500" dirty="0" err="1"/>
              <a:t>datastore</a:t>
            </a:r>
            <a:r>
              <a:rPr lang="en-GB" sz="1500" dirty="0"/>
              <a:t>, which is used to hold configuration data that can be manipulated without impacting the device’s current configuration.</a:t>
            </a:r>
          </a:p>
          <a:p>
            <a:pPr marL="257175" indent="-257175" algn="just">
              <a:buFont typeface="Arial" panose="020B0604020202020204" pitchFamily="34" charset="0"/>
              <a:buChar char="•"/>
            </a:pPr>
            <a:r>
              <a:rPr lang="en-GB" sz="1500" b="1" dirty="0"/>
              <a:t>Confirmed Commit Capability</a:t>
            </a:r>
            <a:r>
              <a:rPr lang="en-GB" sz="1500" dirty="0"/>
              <a:t>: The :confirmed-commit:1.1 capability indicates that the server will support the &lt;cancel-commit&gt; operation and the &lt;confirmed&gt;, &lt;confirm-timeout&gt;, &lt;persist&gt;, and &lt;persist-id&gt; parameters for the &lt;commit&gt; operation.</a:t>
            </a:r>
          </a:p>
        </p:txBody>
      </p:sp>
    </p:spTree>
    <p:extLst>
      <p:ext uri="{BB962C8B-B14F-4D97-AF65-F5344CB8AC3E}">
        <p14:creationId xmlns:p14="http://schemas.microsoft.com/office/powerpoint/2010/main" val="1513272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719" y="2132433"/>
            <a:ext cx="8421831" cy="2631490"/>
          </a:xfrm>
          <a:prstGeom prst="rect">
            <a:avLst/>
          </a:prstGeom>
        </p:spPr>
        <p:txBody>
          <a:bodyPr wrap="square">
            <a:spAutoFit/>
          </a:bodyPr>
          <a:lstStyle/>
          <a:p>
            <a:pPr marL="214313" indent="-214313" algn="just">
              <a:buFont typeface="Arial" panose="020B0604020202020204" pitchFamily="34" charset="0"/>
              <a:buChar char="•"/>
            </a:pPr>
            <a:r>
              <a:rPr lang="en-GB" sz="1500" b="1" dirty="0">
                <a:latin typeface="+mj-lt"/>
              </a:rPr>
              <a:t>Rollback-on-Error Capability </a:t>
            </a:r>
            <a:r>
              <a:rPr lang="en-GB" sz="1500" dirty="0">
                <a:latin typeface="+mj-lt"/>
              </a:rPr>
              <a:t>:This capability indicates that the server will support the "rollback-on-error" value in the &lt;error-option&gt; parameter to the &lt;edit-</a:t>
            </a:r>
            <a:r>
              <a:rPr lang="en-GB" sz="1500" dirty="0" err="1">
                <a:latin typeface="+mj-lt"/>
              </a:rPr>
              <a:t>config</a:t>
            </a:r>
            <a:r>
              <a:rPr lang="en-GB" sz="1500" dirty="0">
                <a:latin typeface="+mj-lt"/>
              </a:rPr>
              <a:t>&gt; operation.</a:t>
            </a:r>
          </a:p>
          <a:p>
            <a:pPr marL="214313" indent="-214313" algn="just">
              <a:buFont typeface="Arial" panose="020B0604020202020204" pitchFamily="34" charset="0"/>
              <a:buChar char="•"/>
            </a:pPr>
            <a:r>
              <a:rPr lang="en-GB" sz="1500" b="1" dirty="0">
                <a:latin typeface="+mj-lt"/>
              </a:rPr>
              <a:t>Validate Capability </a:t>
            </a:r>
            <a:r>
              <a:rPr lang="en-GB" sz="1500" dirty="0">
                <a:latin typeface="+mj-lt"/>
              </a:rPr>
              <a:t>:Validation consists of checking a complete configuration for syntactical and semantic errors before applying the configuration to the device.</a:t>
            </a:r>
          </a:p>
          <a:p>
            <a:pPr marL="214313" indent="-214313" algn="just">
              <a:buFont typeface="Arial" panose="020B0604020202020204" pitchFamily="34" charset="0"/>
              <a:buChar char="•"/>
            </a:pPr>
            <a:r>
              <a:rPr lang="en-GB" sz="1500" b="1" dirty="0">
                <a:latin typeface="+mj-lt"/>
              </a:rPr>
              <a:t>Distinct </a:t>
            </a:r>
            <a:r>
              <a:rPr lang="en-GB" sz="1500" b="1" dirty="0" err="1">
                <a:latin typeface="+mj-lt"/>
              </a:rPr>
              <a:t>Startup</a:t>
            </a:r>
            <a:r>
              <a:rPr lang="en-GB" sz="1500" b="1" dirty="0">
                <a:latin typeface="+mj-lt"/>
              </a:rPr>
              <a:t> Capability </a:t>
            </a:r>
            <a:r>
              <a:rPr lang="en-GB" sz="1500" dirty="0">
                <a:latin typeface="+mj-lt"/>
              </a:rPr>
              <a:t>:The device supports separate running and </a:t>
            </a:r>
            <a:r>
              <a:rPr lang="en-GB" sz="1500" dirty="0" err="1">
                <a:latin typeface="+mj-lt"/>
              </a:rPr>
              <a:t>startup</a:t>
            </a:r>
            <a:r>
              <a:rPr lang="en-GB" sz="1500" dirty="0">
                <a:latin typeface="+mj-lt"/>
              </a:rPr>
              <a:t> configuration </a:t>
            </a:r>
            <a:r>
              <a:rPr lang="en-GB" sz="1500" dirty="0" err="1">
                <a:latin typeface="+mj-lt"/>
              </a:rPr>
              <a:t>datastores</a:t>
            </a:r>
            <a:r>
              <a:rPr lang="en-GB" sz="1500" dirty="0">
                <a:latin typeface="+mj-lt"/>
              </a:rPr>
              <a:t>. The </a:t>
            </a:r>
            <a:r>
              <a:rPr lang="en-GB" sz="1500" dirty="0" err="1">
                <a:latin typeface="+mj-lt"/>
              </a:rPr>
              <a:t>startup</a:t>
            </a:r>
            <a:r>
              <a:rPr lang="en-GB" sz="1500" dirty="0">
                <a:latin typeface="+mj-lt"/>
              </a:rPr>
              <a:t> configuration is loaded by the device when it boots.</a:t>
            </a:r>
          </a:p>
          <a:p>
            <a:pPr marL="214313" indent="-214313" algn="just">
              <a:buFont typeface="Arial" panose="020B0604020202020204" pitchFamily="34" charset="0"/>
              <a:buChar char="•"/>
            </a:pPr>
            <a:r>
              <a:rPr lang="en-GB" sz="1500" b="1" dirty="0">
                <a:latin typeface="+mj-lt"/>
              </a:rPr>
              <a:t>URL Capability </a:t>
            </a:r>
            <a:r>
              <a:rPr lang="en-GB" sz="1500" dirty="0">
                <a:latin typeface="+mj-lt"/>
              </a:rPr>
              <a:t>: The NETCONF peer has the ability to accept the &lt;</a:t>
            </a:r>
            <a:r>
              <a:rPr lang="en-GB" sz="1500" dirty="0" err="1">
                <a:latin typeface="+mj-lt"/>
              </a:rPr>
              <a:t>url</a:t>
            </a:r>
            <a:r>
              <a:rPr lang="en-GB" sz="1500" dirty="0">
                <a:latin typeface="+mj-lt"/>
              </a:rPr>
              <a:t>&gt; element in &lt;source&gt; and &lt;target&gt; parameters. The capability is further identified by URL arguments indicating the URL schemes supported.</a:t>
            </a:r>
          </a:p>
          <a:p>
            <a:pPr marL="214313" indent="-214313" algn="just">
              <a:buFont typeface="Arial" panose="020B0604020202020204" pitchFamily="34" charset="0"/>
              <a:buChar char="•"/>
            </a:pPr>
            <a:r>
              <a:rPr lang="en-GB" sz="1500" b="1" dirty="0">
                <a:latin typeface="+mj-lt"/>
              </a:rPr>
              <a:t>XPath Capability</a:t>
            </a:r>
            <a:r>
              <a:rPr lang="en-GB" sz="1500" dirty="0">
                <a:latin typeface="+mj-lt"/>
              </a:rPr>
              <a:t> : The XPath capability indicates that the NETCONF peer supports the use of XPath expressions in the &lt;filter&gt; element.</a:t>
            </a:r>
          </a:p>
        </p:txBody>
      </p:sp>
      <p:sp>
        <p:nvSpPr>
          <p:cNvPr id="5" name="Title 1"/>
          <p:cNvSpPr txBox="1">
            <a:spLocks/>
          </p:cNvSpPr>
          <p:nvPr/>
        </p:nvSpPr>
        <p:spPr>
          <a:xfrm>
            <a:off x="550719" y="1114534"/>
            <a:ext cx="3292619" cy="54281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700" dirty="0"/>
              <a:t>Capabilities</a:t>
            </a:r>
          </a:p>
        </p:txBody>
      </p:sp>
    </p:spTree>
    <p:extLst>
      <p:ext uri="{BB962C8B-B14F-4D97-AF65-F5344CB8AC3E}">
        <p14:creationId xmlns:p14="http://schemas.microsoft.com/office/powerpoint/2010/main" val="2089339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36912"/>
            <a:ext cx="8229600" cy="1143000"/>
          </a:xfrm>
        </p:spPr>
        <p:txBody>
          <a:bodyPr/>
          <a:lstStyle/>
          <a:p>
            <a:r>
              <a:rPr lang="en-US" dirty="0" smtClean="0"/>
              <a:t>Thank you !</a:t>
            </a:r>
            <a:endParaRPr lang="en-US" dirty="0"/>
          </a:p>
        </p:txBody>
      </p:sp>
    </p:spTree>
    <p:extLst>
      <p:ext uri="{BB962C8B-B14F-4D97-AF65-F5344CB8AC3E}">
        <p14:creationId xmlns:p14="http://schemas.microsoft.com/office/powerpoint/2010/main" val="206835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NETCONF Protocol- Overview</a:t>
            </a:r>
            <a:endParaRPr lang="en-IN" dirty="0"/>
          </a:p>
        </p:txBody>
      </p:sp>
      <p:sp>
        <p:nvSpPr>
          <p:cNvPr id="3" name="Content Placeholder 2"/>
          <p:cNvSpPr>
            <a:spLocks noGrp="1"/>
          </p:cNvSpPr>
          <p:nvPr>
            <p:ph idx="1"/>
          </p:nvPr>
        </p:nvSpPr>
        <p:spPr/>
        <p:txBody>
          <a:bodyPr/>
          <a:lstStyle/>
          <a:p>
            <a:r>
              <a:rPr lang="en-US" dirty="0"/>
              <a:t>u</a:t>
            </a:r>
            <a:r>
              <a:rPr lang="en-US" dirty="0" smtClean="0"/>
              <a:t>ses RPC-based mechanism to carry our communication between client and server</a:t>
            </a:r>
          </a:p>
          <a:p>
            <a:pPr>
              <a:buNone/>
            </a:pPr>
            <a:r>
              <a:rPr lang="en-US" dirty="0"/>
              <a:t> </a:t>
            </a:r>
            <a:r>
              <a:rPr lang="en-US" dirty="0" smtClean="0"/>
              <a:t>  - client (application running as a part of network manager)</a:t>
            </a:r>
          </a:p>
          <a:p>
            <a:pPr>
              <a:buNone/>
            </a:pPr>
            <a:r>
              <a:rPr lang="en-US" dirty="0" smtClean="0"/>
              <a:t>   - server (network device)</a:t>
            </a:r>
            <a:endParaRPr lang="en-US" dirty="0"/>
          </a:p>
          <a:p>
            <a:pPr>
              <a:buNone/>
            </a:pPr>
            <a:r>
              <a:rPr lang="en-US" dirty="0" smtClean="0"/>
              <a:t>              </a:t>
            </a:r>
            <a:r>
              <a:rPr lang="en-US" dirty="0" smtClean="0">
                <a:solidFill>
                  <a:schemeClr val="tx1">
                    <a:lumMod val="65000"/>
                    <a:lumOff val="35000"/>
                  </a:schemeClr>
                </a:solidFill>
              </a:rPr>
              <a:t>--------- &lt;</a:t>
            </a:r>
            <a:r>
              <a:rPr lang="en-US" dirty="0" err="1" smtClean="0">
                <a:solidFill>
                  <a:schemeClr val="tx1">
                    <a:lumMod val="65000"/>
                    <a:lumOff val="35000"/>
                  </a:schemeClr>
                </a:solidFill>
              </a:rPr>
              <a:t>rpc</a:t>
            </a:r>
            <a:r>
              <a:rPr lang="en-US" dirty="0" smtClean="0">
                <a:solidFill>
                  <a:schemeClr val="tx1">
                    <a:lumMod val="65000"/>
                    <a:lumOff val="35000"/>
                  </a:schemeClr>
                </a:solidFill>
              </a:rPr>
              <a:t>&gt; ------------&gt;</a:t>
            </a:r>
          </a:p>
          <a:p>
            <a:pPr>
              <a:buNone/>
            </a:pPr>
            <a:r>
              <a:rPr lang="en-US" dirty="0" smtClean="0">
                <a:sym typeface="Wingdings" pitchFamily="2" charset="2"/>
              </a:rPr>
              <a:t>             </a:t>
            </a:r>
            <a:r>
              <a:rPr lang="en-US" dirty="0" smtClean="0">
                <a:solidFill>
                  <a:schemeClr val="tx1">
                    <a:lumMod val="65000"/>
                    <a:lumOff val="35000"/>
                  </a:schemeClr>
                </a:solidFill>
                <a:sym typeface="Wingdings" pitchFamily="2" charset="2"/>
              </a:rPr>
              <a:t>&lt;-------- &lt;</a:t>
            </a:r>
            <a:r>
              <a:rPr lang="en-US" dirty="0" err="1" smtClean="0">
                <a:solidFill>
                  <a:schemeClr val="tx1">
                    <a:lumMod val="65000"/>
                    <a:lumOff val="35000"/>
                  </a:schemeClr>
                </a:solidFill>
                <a:sym typeface="Wingdings" pitchFamily="2" charset="2"/>
              </a:rPr>
              <a:t>rpc</a:t>
            </a:r>
            <a:r>
              <a:rPr lang="en-US" dirty="0" smtClean="0">
                <a:solidFill>
                  <a:schemeClr val="tx1">
                    <a:lumMod val="65000"/>
                    <a:lumOff val="35000"/>
                  </a:schemeClr>
                </a:solidFill>
                <a:sym typeface="Wingdings" pitchFamily="2" charset="2"/>
              </a:rPr>
              <a:t>-reply&gt; ------ </a:t>
            </a:r>
            <a:endParaRPr lang="en-US" dirty="0" smtClean="0">
              <a:solidFill>
                <a:schemeClr val="tx1">
                  <a:lumMod val="65000"/>
                  <a:lumOff val="35000"/>
                </a:schemeClr>
              </a:solidFill>
            </a:endParaRPr>
          </a:p>
          <a:p>
            <a:pPr>
              <a:buNone/>
            </a:pPr>
            <a:r>
              <a:rPr lang="en-US" dirty="0" smtClean="0"/>
              <a:t>   [secure connection-oriented session]</a:t>
            </a:r>
          </a:p>
        </p:txBody>
      </p:sp>
      <p:sp>
        <p:nvSpPr>
          <p:cNvPr id="4"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611560" y="4725144"/>
            <a:ext cx="1296144" cy="461665"/>
          </a:xfrm>
          <a:prstGeom prst="rect">
            <a:avLst/>
          </a:prstGeom>
          <a:noFill/>
        </p:spPr>
        <p:txBody>
          <a:bodyPr wrap="square" rtlCol="0">
            <a:spAutoFit/>
          </a:bodyPr>
          <a:lstStyle/>
          <a:p>
            <a:r>
              <a:rPr lang="en-US" sz="2400" b="1" dirty="0" smtClean="0"/>
              <a:t>CLIENT</a:t>
            </a:r>
            <a:endParaRPr lang="en-IN" sz="2400" b="1" dirty="0"/>
          </a:p>
        </p:txBody>
      </p:sp>
      <p:sp>
        <p:nvSpPr>
          <p:cNvPr id="7" name="TextBox 6"/>
          <p:cNvSpPr txBox="1"/>
          <p:nvPr/>
        </p:nvSpPr>
        <p:spPr>
          <a:xfrm>
            <a:off x="5940152" y="4653136"/>
            <a:ext cx="1296144" cy="461665"/>
          </a:xfrm>
          <a:prstGeom prst="rect">
            <a:avLst/>
          </a:prstGeom>
          <a:noFill/>
        </p:spPr>
        <p:txBody>
          <a:bodyPr wrap="square" rtlCol="0">
            <a:spAutoFit/>
          </a:bodyPr>
          <a:lstStyle/>
          <a:p>
            <a:r>
              <a:rPr lang="en-US" sz="2400" b="1" dirty="0" smtClean="0"/>
              <a:t>SERVER</a:t>
            </a:r>
            <a:endParaRPr lang="en-IN" sz="2400" b="1" dirty="0"/>
          </a:p>
        </p:txBody>
      </p:sp>
    </p:spTree>
    <p:extLst>
      <p:ext uri="{BB962C8B-B14F-4D97-AF65-F5344CB8AC3E}">
        <p14:creationId xmlns:p14="http://schemas.microsoft.com/office/powerpoint/2010/main" val="347026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92500"/>
          </a:bodyPr>
          <a:lstStyle/>
          <a:p>
            <a:r>
              <a:rPr lang="en-US" dirty="0"/>
              <a:t>1</a:t>
            </a:r>
            <a:r>
              <a:rPr lang="en-US" dirty="0" smtClean="0"/>
              <a:t> device – at least 1 session</a:t>
            </a:r>
          </a:p>
          <a:p>
            <a:r>
              <a:rPr lang="en-US" dirty="0"/>
              <a:t>C</a:t>
            </a:r>
            <a:r>
              <a:rPr lang="en-US" dirty="0" smtClean="0"/>
              <a:t>onfiguration attributes:</a:t>
            </a:r>
          </a:p>
          <a:p>
            <a:pPr>
              <a:buNone/>
            </a:pPr>
            <a:r>
              <a:rPr lang="en-US" dirty="0"/>
              <a:t> </a:t>
            </a:r>
            <a:r>
              <a:rPr lang="en-US" dirty="0" smtClean="0"/>
              <a:t>  - </a:t>
            </a:r>
            <a:r>
              <a:rPr lang="en-US" u="sng" dirty="0" smtClean="0"/>
              <a:t>Global</a:t>
            </a:r>
            <a:r>
              <a:rPr lang="en-US" dirty="0" smtClean="0"/>
              <a:t>: global to all sessions</a:t>
            </a:r>
          </a:p>
          <a:p>
            <a:pPr>
              <a:buNone/>
            </a:pPr>
            <a:r>
              <a:rPr lang="en-US" dirty="0" smtClean="0"/>
              <a:t>   - </a:t>
            </a:r>
            <a:r>
              <a:rPr lang="en-US" u="sng" dirty="0" smtClean="0"/>
              <a:t>Session-specific</a:t>
            </a:r>
            <a:r>
              <a:rPr lang="en-US" dirty="0" smtClean="0"/>
              <a:t>: affect session in which changed</a:t>
            </a:r>
          </a:p>
          <a:p>
            <a:r>
              <a:rPr lang="en-US" dirty="0" smtClean="0"/>
              <a:t>Information retrieved from running system:</a:t>
            </a:r>
          </a:p>
          <a:p>
            <a:pPr>
              <a:buNone/>
            </a:pPr>
            <a:r>
              <a:rPr lang="en-US" dirty="0"/>
              <a:t> </a:t>
            </a:r>
            <a:r>
              <a:rPr lang="en-US" dirty="0" smtClean="0"/>
              <a:t>  - </a:t>
            </a:r>
            <a:r>
              <a:rPr lang="en-US" u="sng" dirty="0" smtClean="0"/>
              <a:t>Configuration data</a:t>
            </a:r>
            <a:r>
              <a:rPr lang="en-US" dirty="0" smtClean="0"/>
              <a:t>: writeable data, transform system from initial state to desired operational state --&gt; </a:t>
            </a:r>
            <a:r>
              <a:rPr lang="en-US" b="1" dirty="0" smtClean="0"/>
              <a:t>Configuration </a:t>
            </a:r>
            <a:r>
              <a:rPr lang="en-US" b="1" dirty="0" err="1" smtClean="0"/>
              <a:t>Datastore</a:t>
            </a:r>
            <a:r>
              <a:rPr lang="en-US" dirty="0" smtClean="0"/>
              <a:t> (complete set)</a:t>
            </a:r>
          </a:p>
          <a:p>
            <a:pPr>
              <a:buNone/>
            </a:pPr>
            <a:r>
              <a:rPr lang="en-US" dirty="0"/>
              <a:t> </a:t>
            </a:r>
            <a:r>
              <a:rPr lang="en-US" dirty="0" smtClean="0"/>
              <a:t>  - </a:t>
            </a:r>
            <a:r>
              <a:rPr lang="en-US" u="sng" dirty="0" smtClean="0"/>
              <a:t>State data</a:t>
            </a:r>
            <a:r>
              <a:rPr lang="en-US" dirty="0" smtClean="0"/>
              <a:t>: remaining (</a:t>
            </a:r>
            <a:r>
              <a:rPr lang="en-US" dirty="0" err="1" smtClean="0"/>
              <a:t>eg</a:t>
            </a:r>
            <a:r>
              <a:rPr lang="en-US" dirty="0" smtClean="0"/>
              <a:t>. user files, databases)</a:t>
            </a:r>
            <a:endParaRPr lang="en-IN" dirty="0"/>
          </a:p>
        </p:txBody>
      </p:sp>
    </p:spTree>
    <p:extLst>
      <p:ext uri="{BB962C8B-B14F-4D97-AF65-F5344CB8AC3E}">
        <p14:creationId xmlns:p14="http://schemas.microsoft.com/office/powerpoint/2010/main" val="224605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NETCONF Protocol: Layers</a:t>
            </a:r>
            <a:endParaRPr lang="en-IN" dirty="0"/>
          </a:p>
        </p:txBody>
      </p:sp>
      <p:pic>
        <p:nvPicPr>
          <p:cNvPr id="1026" name="Picture 2"/>
          <p:cNvPicPr>
            <a:picLocks noGrp="1" noChangeAspect="1" noChangeArrowheads="1"/>
          </p:cNvPicPr>
          <p:nvPr>
            <p:ph idx="1"/>
          </p:nvPr>
        </p:nvPicPr>
        <p:blipFill>
          <a:blip r:embed="rId2" cstate="print"/>
          <a:srcRect l="20482" t="24497" r="24954" b="15045"/>
          <a:stretch>
            <a:fillRect/>
          </a:stretch>
        </p:blipFill>
        <p:spPr bwMode="auto">
          <a:xfrm>
            <a:off x="827585" y="1323062"/>
            <a:ext cx="7195114" cy="4482202"/>
          </a:xfrm>
          <a:prstGeom prst="rect">
            <a:avLst/>
          </a:prstGeom>
          <a:noFill/>
          <a:ln w="9525">
            <a:noFill/>
            <a:miter lim="800000"/>
            <a:headEnd/>
            <a:tailEnd/>
          </a:ln>
        </p:spPr>
      </p:pic>
    </p:spTree>
    <p:extLst>
      <p:ext uri="{BB962C8B-B14F-4D97-AF65-F5344CB8AC3E}">
        <p14:creationId xmlns:p14="http://schemas.microsoft.com/office/powerpoint/2010/main" val="36910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lnSpcReduction="10000"/>
          </a:bodyPr>
          <a:lstStyle/>
          <a:p>
            <a:pPr marL="514350" indent="-514350">
              <a:buAutoNum type="arabicPeriod"/>
            </a:pPr>
            <a:r>
              <a:rPr lang="en-US" b="1" dirty="0" smtClean="0"/>
              <a:t>Secure Transport Layer</a:t>
            </a:r>
          </a:p>
          <a:p>
            <a:pPr marL="514350" indent="-514350">
              <a:buNone/>
            </a:pPr>
            <a:r>
              <a:rPr lang="en-US" dirty="0"/>
              <a:t> </a:t>
            </a:r>
            <a:r>
              <a:rPr lang="en-US" dirty="0" smtClean="0"/>
              <a:t>  - communication between client, server</a:t>
            </a:r>
          </a:p>
          <a:p>
            <a:pPr marL="514350" indent="-514350">
              <a:buNone/>
            </a:pPr>
            <a:r>
              <a:rPr lang="en-US" dirty="0"/>
              <a:t> </a:t>
            </a:r>
            <a:r>
              <a:rPr lang="en-US" dirty="0" smtClean="0"/>
              <a:t>  - Transport protocol satisfy:</a:t>
            </a:r>
          </a:p>
          <a:p>
            <a:pPr marL="1314450" lvl="2" indent="-514350"/>
            <a:r>
              <a:rPr lang="en-US" u="sng" dirty="0" smtClean="0"/>
              <a:t>Connection-Oriented</a:t>
            </a:r>
          </a:p>
          <a:p>
            <a:pPr marL="1314450" lvl="2" indent="-514350">
              <a:buNone/>
            </a:pPr>
            <a:r>
              <a:rPr lang="en-US" dirty="0"/>
              <a:t> </a:t>
            </a:r>
            <a:r>
              <a:rPr lang="en-US" dirty="0" smtClean="0"/>
              <a:t>       a) reliable and sequenced data delivery</a:t>
            </a:r>
          </a:p>
          <a:p>
            <a:pPr marL="1314450" lvl="2" indent="-514350">
              <a:buNone/>
            </a:pPr>
            <a:r>
              <a:rPr lang="en-US" dirty="0"/>
              <a:t> </a:t>
            </a:r>
            <a:r>
              <a:rPr lang="en-US" dirty="0" smtClean="0"/>
              <a:t>       b) connection close- resources released </a:t>
            </a:r>
          </a:p>
          <a:p>
            <a:pPr marL="1314450" lvl="2" indent="-514350"/>
            <a:r>
              <a:rPr lang="en-US" u="sng" dirty="0" smtClean="0"/>
              <a:t>Authentication, Integrity, Confidentiality</a:t>
            </a:r>
          </a:p>
          <a:p>
            <a:pPr marL="1314450" lvl="2" indent="-514350">
              <a:buNone/>
            </a:pPr>
            <a:r>
              <a:rPr lang="en-US" dirty="0" smtClean="0"/>
              <a:t>        authentication of both peers (</a:t>
            </a:r>
            <a:r>
              <a:rPr lang="en-US" dirty="0" err="1" smtClean="0"/>
              <a:t>eg</a:t>
            </a:r>
            <a:r>
              <a:rPr lang="en-US" dirty="0" smtClean="0"/>
              <a:t>. RADIUS – Remote Authentication Dial-In User Service)</a:t>
            </a:r>
          </a:p>
          <a:p>
            <a:pPr marL="1314450" lvl="2" indent="-514350">
              <a:buNone/>
            </a:pPr>
            <a:r>
              <a:rPr lang="en-US" dirty="0"/>
              <a:t> </a:t>
            </a:r>
            <a:r>
              <a:rPr lang="en-US" dirty="0" smtClean="0"/>
              <a:t>  =&gt;</a:t>
            </a:r>
            <a:r>
              <a:rPr lang="en-US" dirty="0" smtClean="0">
                <a:sym typeface="Wingdings" pitchFamily="2" charset="2"/>
              </a:rPr>
              <a:t> </a:t>
            </a:r>
            <a:r>
              <a:rPr lang="en-US" dirty="0" smtClean="0"/>
              <a:t>authenticated identity of client = NETCONF username</a:t>
            </a:r>
          </a:p>
          <a:p>
            <a:pPr marL="1314450" lvl="2" indent="-514350"/>
            <a:r>
              <a:rPr lang="en-US" dirty="0"/>
              <a:t>NETCONF implementation must support SSH transport protocol  mapping</a:t>
            </a:r>
            <a:endParaRPr lang="en-IN" dirty="0"/>
          </a:p>
          <a:p>
            <a:pPr marL="1314450" lvl="2" indent="-514350">
              <a:buNone/>
            </a:pPr>
            <a:endParaRPr lang="en-US" dirty="0" smtClean="0"/>
          </a:p>
        </p:txBody>
      </p:sp>
    </p:spTree>
    <p:extLst>
      <p:ext uri="{BB962C8B-B14F-4D97-AF65-F5344CB8AC3E}">
        <p14:creationId xmlns:p14="http://schemas.microsoft.com/office/powerpoint/2010/main" val="137572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lstStyle/>
          <a:p>
            <a:pPr>
              <a:buNone/>
            </a:pPr>
            <a:r>
              <a:rPr lang="en-US" b="1" dirty="0" smtClean="0"/>
              <a:t>2. Message Layer </a:t>
            </a:r>
          </a:p>
          <a:p>
            <a:pPr>
              <a:buNone/>
            </a:pPr>
            <a:r>
              <a:rPr lang="en-US" dirty="0" smtClean="0"/>
              <a:t>   - Provides transport-independent mechanism for encoding RPFs and notification.</a:t>
            </a:r>
          </a:p>
          <a:p>
            <a:pPr>
              <a:buNone/>
            </a:pPr>
            <a:r>
              <a:rPr lang="en-US" dirty="0"/>
              <a:t> </a:t>
            </a:r>
            <a:r>
              <a:rPr lang="en-US" dirty="0" smtClean="0"/>
              <a:t>  - </a:t>
            </a:r>
            <a:r>
              <a:rPr lang="en-US" u="sng" dirty="0" smtClean="0"/>
              <a:t>Messages</a:t>
            </a:r>
            <a:r>
              <a:rPr lang="en-US" dirty="0" smtClean="0"/>
              <a:t>: &lt;</a:t>
            </a:r>
            <a:r>
              <a:rPr lang="en-US" dirty="0" err="1" smtClean="0"/>
              <a:t>rpc</a:t>
            </a:r>
            <a:r>
              <a:rPr lang="en-US" dirty="0" smtClean="0"/>
              <a:t>&gt;, &lt;</a:t>
            </a:r>
            <a:r>
              <a:rPr lang="en-US" dirty="0" err="1" smtClean="0"/>
              <a:t>rpc</a:t>
            </a:r>
            <a:r>
              <a:rPr lang="en-US" dirty="0" smtClean="0"/>
              <a:t>-reply&gt;, notification</a:t>
            </a:r>
          </a:p>
          <a:p>
            <a:pPr lvl="1">
              <a:buNone/>
            </a:pPr>
            <a:r>
              <a:rPr lang="en-US" dirty="0" smtClean="0"/>
              <a:t>(Notification message- sent from server to client indicating certain event has been recognized by the server)</a:t>
            </a:r>
            <a:endParaRPr lang="en-IN" dirty="0"/>
          </a:p>
        </p:txBody>
      </p:sp>
    </p:spTree>
    <p:extLst>
      <p:ext uri="{BB962C8B-B14F-4D97-AF65-F5344CB8AC3E}">
        <p14:creationId xmlns:p14="http://schemas.microsoft.com/office/powerpoint/2010/main" val="300024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2378</Words>
  <Application>Microsoft Office PowerPoint</Application>
  <PresentationFormat>On-screen Show (4:3)</PresentationFormat>
  <Paragraphs>380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Courier</vt:lpstr>
      <vt:lpstr>Wingdings</vt:lpstr>
      <vt:lpstr>Office Theme</vt:lpstr>
      <vt:lpstr>NETCONF</vt:lpstr>
      <vt:lpstr>PowerPoint Presentation</vt:lpstr>
      <vt:lpstr>INTRODUCTION</vt:lpstr>
      <vt:lpstr>Why NETCONF ?</vt:lpstr>
      <vt:lpstr>NETCONF Protocol- Overview</vt:lpstr>
      <vt:lpstr>PowerPoint Presentation</vt:lpstr>
      <vt:lpstr>NETCONF Protocol: Layers</vt:lpstr>
      <vt:lpstr>PowerPoint Presentation</vt:lpstr>
      <vt:lpstr>PowerPoint Presentation</vt:lpstr>
      <vt:lpstr>PowerPoint Presentation</vt:lpstr>
      <vt:lpstr>XML Considerations</vt:lpstr>
      <vt:lpstr>RPC Model</vt:lpstr>
      <vt:lpstr>PowerPoint Presentation</vt:lpstr>
      <vt:lpstr>PowerPoint Presentation</vt:lpstr>
      <vt:lpstr>Example of &lt;rpc-reply&gt;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&lt;ok&gt; element</vt:lpstr>
      <vt:lpstr>Configuration Model</vt:lpstr>
      <vt:lpstr>PowerPoint Presentation</vt:lpstr>
      <vt:lpstr>PowerPoint Presentation</vt:lpstr>
      <vt:lpstr>Protocol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NETCONF</dc:title>
  <dc:creator>sanjay</dc:creator>
  <cp:lastModifiedBy>Sukanya Sehgal</cp:lastModifiedBy>
  <cp:revision>28</cp:revision>
  <dcterms:created xsi:type="dcterms:W3CDTF">2016-07-10T16:43:55Z</dcterms:created>
  <dcterms:modified xsi:type="dcterms:W3CDTF">2016-07-12T12:03:07Z</dcterms:modified>
</cp:coreProperties>
</file>