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8" r:id="rId4"/>
    <p:sldId id="259" r:id="rId5"/>
    <p:sldId id="260" r:id="rId6"/>
    <p:sldId id="261" r:id="rId7"/>
    <p:sldId id="257"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6FD083-4222-43A8-BC44-00498CEB8910}"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76227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FD083-4222-43A8-BC44-00498CEB8910}"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343109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FD083-4222-43A8-BC44-00498CEB8910}"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158639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FD083-4222-43A8-BC44-00498CEB8910}"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413986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6FD083-4222-43A8-BC44-00498CEB8910}"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117347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6FD083-4222-43A8-BC44-00498CEB8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275089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6FD083-4222-43A8-BC44-00498CEB8910}" type="datetimeFigureOut">
              <a:rPr lang="en-US" smtClean="0"/>
              <a:t>7/14/2016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395956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6FD083-4222-43A8-BC44-00498CEB8910}" type="datetimeFigureOut">
              <a:rPr lang="en-US" smtClean="0"/>
              <a:t>7/14/2016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374252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FD083-4222-43A8-BC44-00498CEB8910}" type="datetimeFigureOut">
              <a:rPr lang="en-US" smtClean="0"/>
              <a:t>7/14/2016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244925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FD083-4222-43A8-BC44-00498CEB8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195365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FD083-4222-43A8-BC44-00498CEB8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1FC2E-00E4-4A3A-90DD-4C014D0C0A7F}" type="slidenum">
              <a:rPr lang="en-US" smtClean="0"/>
              <a:t>‹#›</a:t>
            </a:fld>
            <a:endParaRPr lang="en-US"/>
          </a:p>
        </p:txBody>
      </p:sp>
    </p:spTree>
    <p:extLst>
      <p:ext uri="{BB962C8B-B14F-4D97-AF65-F5344CB8AC3E}">
        <p14:creationId xmlns:p14="http://schemas.microsoft.com/office/powerpoint/2010/main" val="133137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FD083-4222-43A8-BC44-00498CEB8910}" type="datetimeFigureOut">
              <a:rPr lang="en-US" smtClean="0"/>
              <a:t>7/14/2016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1FC2E-00E4-4A3A-90DD-4C014D0C0A7F}" type="slidenum">
              <a:rPr lang="en-US" smtClean="0"/>
              <a:t>‹#›</a:t>
            </a:fld>
            <a:endParaRPr lang="en-US"/>
          </a:p>
        </p:txBody>
      </p:sp>
    </p:spTree>
    <p:extLst>
      <p:ext uri="{BB962C8B-B14F-4D97-AF65-F5344CB8AC3E}">
        <p14:creationId xmlns:p14="http://schemas.microsoft.com/office/powerpoint/2010/main" val="867076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8952" y="2809495"/>
            <a:ext cx="8268236" cy="1054167"/>
          </a:xfrm>
        </p:spPr>
        <p:txBody>
          <a:bodyPr/>
          <a:lstStyle/>
          <a:p>
            <a:r>
              <a:rPr lang="en-US" dirty="0" smtClean="0"/>
              <a:t>RADIUS AND SSH</a:t>
            </a:r>
            <a:endParaRPr lang="en-US" dirty="0"/>
          </a:p>
        </p:txBody>
      </p:sp>
    </p:spTree>
    <p:extLst>
      <p:ext uri="{BB962C8B-B14F-4D97-AF65-F5344CB8AC3E}">
        <p14:creationId xmlns:p14="http://schemas.microsoft.com/office/powerpoint/2010/main" val="381211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9478"/>
            <a:ext cx="9144000" cy="964014"/>
          </a:xfrm>
        </p:spPr>
        <p:txBody>
          <a:bodyPr/>
          <a:lstStyle/>
          <a:p>
            <a:r>
              <a:rPr lang="en-US" dirty="0" smtClean="0"/>
              <a:t>SSH Authentication</a:t>
            </a:r>
            <a:endParaRPr lang="en-US" dirty="0"/>
          </a:p>
        </p:txBody>
      </p:sp>
      <p:sp>
        <p:nvSpPr>
          <p:cNvPr id="3" name="Subtitle 2"/>
          <p:cNvSpPr>
            <a:spLocks noGrp="1"/>
          </p:cNvSpPr>
          <p:nvPr>
            <p:ph type="subTitle" idx="1"/>
          </p:nvPr>
        </p:nvSpPr>
        <p:spPr>
          <a:xfrm>
            <a:off x="1524000" y="1378039"/>
            <a:ext cx="9144000" cy="4958367"/>
          </a:xfrm>
        </p:spPr>
        <p:txBody>
          <a:bodyPr>
            <a:normAutofit fontScale="92500" lnSpcReduction="10000"/>
          </a:bodyPr>
          <a:lstStyle/>
          <a:p>
            <a:pPr marL="342900" indent="-342900" algn="l">
              <a:buFont typeface="Arial" panose="020B0604020202020204" pitchFamily="34" charset="0"/>
              <a:buChar char="•"/>
            </a:pPr>
            <a:r>
              <a:rPr lang="en-US" dirty="0"/>
              <a:t>The simplest is probably password authentication, in which the server simply prompts the client for the password of the account they are attempting to login with. The password is sent through the negotiated encryption, so it is secure from outside </a:t>
            </a:r>
            <a:r>
              <a:rPr lang="en-US" dirty="0" smtClean="0"/>
              <a:t>parties.</a:t>
            </a:r>
          </a:p>
          <a:p>
            <a:pPr marL="342900" indent="-342900" algn="l">
              <a:buFont typeface="Arial" panose="020B0604020202020204" pitchFamily="34" charset="0"/>
              <a:buChar char="•"/>
            </a:pPr>
            <a:r>
              <a:rPr lang="en-US" dirty="0" smtClean="0"/>
              <a:t>Even </a:t>
            </a:r>
            <a:r>
              <a:rPr lang="en-US" dirty="0"/>
              <a:t>though the password will be encrypted, this method is not generally recommended due to the limitations on the complexity of the password. Automated scripts can break passwords of normal lengths very easily compared to other authentication </a:t>
            </a:r>
            <a:r>
              <a:rPr lang="en-US" dirty="0" smtClean="0"/>
              <a:t>methods.</a:t>
            </a:r>
          </a:p>
          <a:p>
            <a:pPr marL="342900" indent="-342900" algn="l">
              <a:buFont typeface="Arial" panose="020B0604020202020204" pitchFamily="34" charset="0"/>
              <a:buChar char="•"/>
            </a:pPr>
            <a:r>
              <a:rPr lang="en-US" dirty="0" smtClean="0"/>
              <a:t>The </a:t>
            </a:r>
            <a:r>
              <a:rPr lang="en-US" dirty="0"/>
              <a:t>most popular and recommended alternative is the use of SSH key pairs. SSH key pairs are asymmetric keys, meaning that the two associated keys serve different </a:t>
            </a:r>
            <a:r>
              <a:rPr lang="en-US" dirty="0" smtClean="0"/>
              <a:t>functions.</a:t>
            </a:r>
          </a:p>
          <a:p>
            <a:pPr marL="342900" indent="-342900" algn="l">
              <a:buFont typeface="Arial" panose="020B0604020202020204" pitchFamily="34" charset="0"/>
              <a:buChar char="•"/>
            </a:pPr>
            <a:r>
              <a:rPr lang="en-US" b="1" u="sng" dirty="0" smtClean="0"/>
              <a:t>The </a:t>
            </a:r>
            <a:r>
              <a:rPr lang="en-US" b="1" u="sng" dirty="0"/>
              <a:t>public key is used to encrypt data that can only be decrypted with the private key. The public key can be freely shared, because, although it can encrypt for the private key, there is no method of deriving the private key from the public key.</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53167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Authentication Procedure</a:t>
            </a:r>
            <a:endParaRPr lang="en-US" dirty="0"/>
          </a:p>
        </p:txBody>
      </p:sp>
      <p:sp>
        <p:nvSpPr>
          <p:cNvPr id="3" name="Content Placeholder 2"/>
          <p:cNvSpPr>
            <a:spLocks noGrp="1"/>
          </p:cNvSpPr>
          <p:nvPr>
            <p:ph idx="1"/>
          </p:nvPr>
        </p:nvSpPr>
        <p:spPr>
          <a:xfrm>
            <a:off x="838200" y="1825625"/>
            <a:ext cx="10515600" cy="4214567"/>
          </a:xfrm>
        </p:spPr>
        <p:txBody>
          <a:bodyPr>
            <a:normAutofit fontScale="85000" lnSpcReduction="10000"/>
          </a:bodyPr>
          <a:lstStyle/>
          <a:p>
            <a:r>
              <a:rPr lang="en-US" dirty="0"/>
              <a:t>The SSH protocol employs a client-server model to authenticate two parties and encrypt the data between them.</a:t>
            </a:r>
          </a:p>
          <a:p>
            <a:r>
              <a:rPr lang="en-US" dirty="0"/>
              <a:t>The server component listens on a designated port for connections. It is responsible for negotiating the secure connection, authenticating the connecting party, and spawning the correct environment if the credentials are accepted.</a:t>
            </a:r>
          </a:p>
          <a:p>
            <a:r>
              <a:rPr lang="en-US" dirty="0"/>
              <a:t>The client is responsible for beginning the initial TCP handshake with the server, negotiating the secure connection, verifying that the server's identity matches previously recorded information, and providing credentials to authenticate.</a:t>
            </a:r>
          </a:p>
          <a:p>
            <a:r>
              <a:rPr lang="en-US" dirty="0"/>
              <a:t>An SSH session is established in two separate stages. The first is to agree upon and establish encryption to protect future communication. The second stage is to authenticate the user and discover whether access to the server should be granted.</a:t>
            </a:r>
          </a:p>
          <a:p>
            <a:endParaRPr lang="en-US" dirty="0"/>
          </a:p>
        </p:txBody>
      </p:sp>
    </p:spTree>
    <p:extLst>
      <p:ext uri="{BB962C8B-B14F-4D97-AF65-F5344CB8AC3E}">
        <p14:creationId xmlns:p14="http://schemas.microsoft.com/office/powerpoint/2010/main" val="88201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04" y="2812111"/>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53365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3873"/>
            <a:ext cx="9144000" cy="848105"/>
          </a:xfrm>
        </p:spPr>
        <p:txBody>
          <a:bodyPr>
            <a:normAutofit fontScale="90000"/>
          </a:bodyPr>
          <a:lstStyle/>
          <a:p>
            <a:r>
              <a:rPr lang="en-US" dirty="0" smtClean="0"/>
              <a:t>RADIUS</a:t>
            </a:r>
            <a:endParaRPr lang="en-US" dirty="0"/>
          </a:p>
        </p:txBody>
      </p:sp>
      <p:sp>
        <p:nvSpPr>
          <p:cNvPr id="3" name="Subtitle 2"/>
          <p:cNvSpPr>
            <a:spLocks noGrp="1"/>
          </p:cNvSpPr>
          <p:nvPr>
            <p:ph type="subTitle" idx="1"/>
          </p:nvPr>
        </p:nvSpPr>
        <p:spPr>
          <a:xfrm>
            <a:off x="1524000" y="1171978"/>
            <a:ext cx="9144000" cy="5293216"/>
          </a:xfrm>
        </p:spPr>
        <p:txBody>
          <a:bodyPr/>
          <a:lstStyle/>
          <a:p>
            <a:pPr algn="l"/>
            <a:r>
              <a:rPr lang="en-US" b="1" dirty="0" smtClean="0"/>
              <a:t>What is RADIUS?</a:t>
            </a:r>
            <a:endParaRPr lang="en-US" b="1" dirty="0"/>
          </a:p>
          <a:p>
            <a:pPr algn="l"/>
            <a:r>
              <a:rPr lang="en-US" dirty="0" smtClean="0"/>
              <a:t>Remote Authentication Dial-In User Service (RADIUS) is a networking protocol that provides centralized Authentication, Authorization, and Accounting.</a:t>
            </a:r>
          </a:p>
          <a:p>
            <a:pPr algn="l"/>
            <a:endParaRPr lang="en-US" dirty="0"/>
          </a:p>
          <a:p>
            <a:pPr marL="342900" indent="-342900" algn="l">
              <a:buFont typeface="Arial" panose="020B0604020202020204" pitchFamily="34" charset="0"/>
              <a:buChar char="•"/>
            </a:pPr>
            <a:r>
              <a:rPr lang="en-US" dirty="0" smtClean="0"/>
              <a:t>It is often used by ISPs and enterprises to manage access to the Internet or internal networks, wireless networks, and integrated e-mail services.</a:t>
            </a:r>
          </a:p>
          <a:p>
            <a:pPr algn="l"/>
            <a:endParaRPr lang="en-US" dirty="0"/>
          </a:p>
          <a:p>
            <a:pPr marL="342900" indent="-342900" algn="l">
              <a:buFont typeface="Arial" panose="020B0604020202020204" pitchFamily="34" charset="0"/>
              <a:buChar char="•"/>
            </a:pPr>
            <a:r>
              <a:rPr lang="en-US" dirty="0" smtClean="0"/>
              <a:t>These networks may incorporate modems, DSL, access points, VPNs, network ports, web servers</a:t>
            </a:r>
          </a:p>
        </p:txBody>
      </p:sp>
    </p:spTree>
    <p:extLst>
      <p:ext uri="{BB962C8B-B14F-4D97-AF65-F5344CB8AC3E}">
        <p14:creationId xmlns:p14="http://schemas.microsoft.com/office/powerpoint/2010/main" val="2909706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084"/>
            <a:ext cx="9144000" cy="873862"/>
          </a:xfrm>
        </p:spPr>
        <p:txBody>
          <a:bodyPr>
            <a:normAutofit fontScale="90000"/>
          </a:bodyPr>
          <a:lstStyle/>
          <a:p>
            <a:r>
              <a:rPr lang="en-US" dirty="0" smtClean="0"/>
              <a:t>RADIUS DEPLOYMENT</a:t>
            </a:r>
            <a:endParaRPr lang="en-US" dirty="0"/>
          </a:p>
        </p:txBody>
      </p:sp>
      <p:sp>
        <p:nvSpPr>
          <p:cNvPr id="3" name="Subtitle 2"/>
          <p:cNvSpPr>
            <a:spLocks noGrp="1"/>
          </p:cNvSpPr>
          <p:nvPr>
            <p:ph type="subTitle" idx="1"/>
          </p:nvPr>
        </p:nvSpPr>
        <p:spPr>
          <a:xfrm>
            <a:off x="1524000" y="1262129"/>
            <a:ext cx="9144000" cy="4971246"/>
          </a:xfrm>
        </p:spPr>
        <p:txBody>
          <a:bodyPr/>
          <a:lstStyle/>
          <a:p>
            <a:pPr marL="342900" indent="-342900" algn="l">
              <a:buFont typeface="Arial" panose="020B0604020202020204" pitchFamily="34" charset="0"/>
              <a:buChar char="•"/>
            </a:pPr>
            <a:r>
              <a:rPr lang="en-US" dirty="0" smtClean="0"/>
              <a:t>RADIUS is a client/server protocol that runs in the </a:t>
            </a:r>
            <a:r>
              <a:rPr lang="en-US" b="1" u="sng" dirty="0" smtClean="0"/>
              <a:t>application layer.</a:t>
            </a:r>
          </a:p>
          <a:p>
            <a:pPr algn="l"/>
            <a:endParaRPr lang="en-US" dirty="0" smtClean="0"/>
          </a:p>
          <a:p>
            <a:pPr marL="342900" indent="-342900" algn="l">
              <a:buFont typeface="Arial" panose="020B0604020202020204" pitchFamily="34" charset="0"/>
              <a:buChar char="•"/>
            </a:pPr>
            <a:r>
              <a:rPr lang="en-US" dirty="0" smtClean="0"/>
              <a:t>It can use either </a:t>
            </a:r>
            <a:r>
              <a:rPr lang="en-US" b="1" u="sng" dirty="0" smtClean="0"/>
              <a:t>TCP or UDP </a:t>
            </a:r>
            <a:r>
              <a:rPr lang="en-US" dirty="0" smtClean="0"/>
              <a:t>as transport.</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 </a:t>
            </a:r>
            <a:r>
              <a:rPr lang="en-US" b="1" u="sng" dirty="0" smtClean="0"/>
              <a:t>Network access servers</a:t>
            </a:r>
            <a:r>
              <a:rPr lang="en-US" dirty="0" smtClean="0"/>
              <a:t>, the gateways that control access to a network, </a:t>
            </a:r>
            <a:r>
              <a:rPr lang="en-US" b="1" u="sng" dirty="0" smtClean="0"/>
              <a:t>usually contain a RADIUS client component that communicates with the RADIUS server</a:t>
            </a:r>
            <a:r>
              <a:rPr lang="en-US" dirty="0" smtClean="0"/>
              <a:t>.</a:t>
            </a:r>
          </a:p>
          <a:p>
            <a:pPr algn="l"/>
            <a:endParaRPr lang="en-US" dirty="0" smtClean="0"/>
          </a:p>
          <a:p>
            <a:pPr marL="342900" indent="-342900" algn="l">
              <a:buFont typeface="Arial" panose="020B0604020202020204" pitchFamily="34" charset="0"/>
              <a:buChar char="•"/>
            </a:pPr>
            <a:r>
              <a:rPr lang="en-US" dirty="0"/>
              <a:t>The RADIUS server is usually a background process running on a UNIX or Microsoft Windows </a:t>
            </a:r>
            <a:r>
              <a:rPr lang="en-US" dirty="0" smtClean="0"/>
              <a:t>server, i.e. how the authentication of the users is controlled.</a:t>
            </a:r>
          </a:p>
          <a:p>
            <a:pPr algn="l"/>
            <a:endParaRPr lang="en-US" dirty="0"/>
          </a:p>
        </p:txBody>
      </p:sp>
    </p:spTree>
    <p:extLst>
      <p:ext uri="{BB962C8B-B14F-4D97-AF65-F5344CB8AC3E}">
        <p14:creationId xmlns:p14="http://schemas.microsoft.com/office/powerpoint/2010/main" val="321598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161" y="581450"/>
            <a:ext cx="9302839" cy="1260230"/>
          </a:xfrm>
        </p:spPr>
        <p:txBody>
          <a:bodyPr>
            <a:normAutofit fontScale="90000"/>
          </a:bodyPr>
          <a:lstStyle/>
          <a:p>
            <a:r>
              <a:rPr lang="en-US" dirty="0"/>
              <a:t>Authentication and authorization</a:t>
            </a:r>
            <a:r>
              <a:rPr lang="en-US" b="1" dirty="0"/>
              <a:t/>
            </a:r>
            <a:br>
              <a:rPr lang="en-US" b="1" dirty="0"/>
            </a:br>
            <a:endParaRPr lang="en-US" dirty="0"/>
          </a:p>
        </p:txBody>
      </p:sp>
      <p:sp>
        <p:nvSpPr>
          <p:cNvPr id="3" name="Subtitle 2"/>
          <p:cNvSpPr>
            <a:spLocks noGrp="1"/>
          </p:cNvSpPr>
          <p:nvPr>
            <p:ph type="subTitle" idx="1"/>
          </p:nvPr>
        </p:nvSpPr>
        <p:spPr>
          <a:xfrm>
            <a:off x="1365161" y="1223493"/>
            <a:ext cx="9302839" cy="5100034"/>
          </a:xfrm>
        </p:spPr>
        <p:txBody>
          <a:bodyPr>
            <a:normAutofit lnSpcReduction="10000"/>
          </a:bodyPr>
          <a:lstStyle/>
          <a:p>
            <a:pPr marL="342900" indent="-342900" algn="l">
              <a:buFont typeface="Arial" panose="020B0604020202020204" pitchFamily="34" charset="0"/>
              <a:buChar char="•"/>
            </a:pPr>
            <a:r>
              <a:rPr lang="en-US" dirty="0"/>
              <a:t>The user or machine sends a request to a Network Access Server (NAS) to gain access to a particular network resource using access credentials. The credentials are passed to the NAS device via the link-layer protocol - for example, Point-to-Point Protocol (PPP) in the case of many dialup or DSL providers or posted in an HTTPS secure web form.</a:t>
            </a:r>
          </a:p>
          <a:p>
            <a:pPr marL="342900" indent="-342900" algn="l">
              <a:buFont typeface="Arial" panose="020B0604020202020204" pitchFamily="34" charset="0"/>
              <a:buChar char="•"/>
            </a:pPr>
            <a:r>
              <a:rPr lang="en-US" dirty="0"/>
              <a:t>In turn, the NAS sends a RADIUS Access Request message to the RADIUS server, requesting authorization to grant access via the RADIUS protocol</a:t>
            </a:r>
            <a:r>
              <a:rPr lang="en-US" dirty="0" smtClean="0"/>
              <a:t>.</a:t>
            </a:r>
          </a:p>
          <a:p>
            <a:pPr marL="342900" indent="-342900" algn="l">
              <a:buFont typeface="Arial" panose="020B0604020202020204" pitchFamily="34" charset="0"/>
              <a:buChar char="•"/>
            </a:pPr>
            <a:r>
              <a:rPr lang="en-US" dirty="0" smtClean="0"/>
              <a:t>This request includes access credentials, typically in the form of username and password or security certificate provided by the user. Additionally, the request may contain other information which the NAS knows about the user, such as its network address or phone number, and information regarding the user's physical point of attachment to the NAS.</a:t>
            </a:r>
            <a:endParaRPr lang="en-US" dirty="0"/>
          </a:p>
        </p:txBody>
      </p:sp>
    </p:spTree>
    <p:extLst>
      <p:ext uri="{BB962C8B-B14F-4D97-AF65-F5344CB8AC3E}">
        <p14:creationId xmlns:p14="http://schemas.microsoft.com/office/powerpoint/2010/main" val="65303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161" y="581450"/>
            <a:ext cx="9302839" cy="1260230"/>
          </a:xfrm>
        </p:spPr>
        <p:txBody>
          <a:bodyPr>
            <a:normAutofit fontScale="90000"/>
          </a:bodyPr>
          <a:lstStyle/>
          <a:p>
            <a:r>
              <a:rPr lang="en-US" dirty="0"/>
              <a:t>Authentication and authorization</a:t>
            </a:r>
            <a:r>
              <a:rPr lang="en-US" b="1" dirty="0"/>
              <a:t/>
            </a:r>
            <a:br>
              <a:rPr lang="en-US" b="1" dirty="0"/>
            </a:br>
            <a:endParaRPr lang="en-US" dirty="0"/>
          </a:p>
        </p:txBody>
      </p:sp>
      <p:sp>
        <p:nvSpPr>
          <p:cNvPr id="3" name="Subtitle 2"/>
          <p:cNvSpPr>
            <a:spLocks noGrp="1"/>
          </p:cNvSpPr>
          <p:nvPr>
            <p:ph type="subTitle" idx="1"/>
          </p:nvPr>
        </p:nvSpPr>
        <p:spPr>
          <a:xfrm>
            <a:off x="1365161" y="1223493"/>
            <a:ext cx="9302839" cy="5100034"/>
          </a:xfrm>
        </p:spPr>
        <p:txBody>
          <a:bodyPr>
            <a:normAutofit/>
          </a:bodyPr>
          <a:lstStyle/>
          <a:p>
            <a:pPr marL="342900" indent="-342900" algn="l">
              <a:buFont typeface="Arial" panose="020B0604020202020204" pitchFamily="34" charset="0"/>
              <a:buChar char="•"/>
            </a:pPr>
            <a:r>
              <a:rPr lang="en-US" dirty="0" smtClean="0"/>
              <a:t>The RADIUS server checks that the information is correct using </a:t>
            </a:r>
            <a:r>
              <a:rPr lang="en-US" b="1" u="sng" dirty="0" smtClean="0"/>
              <a:t>authentication schemes such as PAP, CHAP or EAP</a:t>
            </a:r>
            <a:r>
              <a:rPr lang="en-US" dirty="0" smtClean="0"/>
              <a:t>. </a:t>
            </a:r>
          </a:p>
          <a:p>
            <a:pPr algn="l"/>
            <a:endParaRPr lang="en-US" dirty="0" smtClean="0"/>
          </a:p>
          <a:p>
            <a:pPr marL="342900" indent="-342900" algn="l">
              <a:buFont typeface="Arial" panose="020B0604020202020204" pitchFamily="34" charset="0"/>
              <a:buChar char="•"/>
            </a:pPr>
            <a:r>
              <a:rPr lang="en-US" dirty="0"/>
              <a:t>The user's proof of identification is verified, along with, optionally, other information related to the request, such as the user's network address or phone number, account status, and specific network service access </a:t>
            </a:r>
            <a:r>
              <a:rPr lang="en-US" dirty="0" smtClean="0"/>
              <a:t>privileges.</a:t>
            </a:r>
          </a:p>
          <a:p>
            <a:pPr algn="l"/>
            <a:endParaRPr lang="en-US" dirty="0" smtClean="0"/>
          </a:p>
          <a:p>
            <a:pPr marL="342900" indent="-342900" algn="l">
              <a:buFont typeface="Arial" panose="020B0604020202020204" pitchFamily="34" charset="0"/>
              <a:buChar char="•"/>
            </a:pPr>
            <a:r>
              <a:rPr lang="en-US" dirty="0"/>
              <a:t>The RADIUS server then returns one of three responses to the NAS : 1) Access Reject, 2) Access Challenge, or 3) Access Accept.</a:t>
            </a:r>
          </a:p>
        </p:txBody>
      </p:sp>
    </p:spTree>
    <p:extLst>
      <p:ext uri="{BB962C8B-B14F-4D97-AF65-F5344CB8AC3E}">
        <p14:creationId xmlns:p14="http://schemas.microsoft.com/office/powerpoint/2010/main" val="246658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7598534" y="1257300"/>
            <a:ext cx="4378817" cy="3701066"/>
          </a:xfrm>
          <a:prstGeom prst="rect">
            <a:avLst/>
          </a:prstGeom>
        </p:spPr>
      </p:pic>
      <p:sp>
        <p:nvSpPr>
          <p:cNvPr id="4" name="Text Placeholder 3"/>
          <p:cNvSpPr>
            <a:spLocks noGrp="1"/>
          </p:cNvSpPr>
          <p:nvPr>
            <p:ph type="body" sz="half" idx="2"/>
          </p:nvPr>
        </p:nvSpPr>
        <p:spPr>
          <a:xfrm>
            <a:off x="553793" y="463639"/>
            <a:ext cx="6774286" cy="5679584"/>
          </a:xfrm>
        </p:spPr>
        <p:txBody>
          <a:bodyPr>
            <a:normAutofit/>
          </a:bodyPr>
          <a:lstStyle/>
          <a:p>
            <a:pPr marL="285750" indent="-285750" algn="just">
              <a:buFont typeface="Arial" panose="020B0604020202020204" pitchFamily="34" charset="0"/>
              <a:buChar char="•"/>
            </a:pPr>
            <a:r>
              <a:rPr lang="en-US" sz="2400" dirty="0"/>
              <a:t>Access Reject - The user is unconditionally denied access to all requested network resources. Reasons may include failure to provide proof of identification or an unknown or inactive user account.</a:t>
            </a:r>
          </a:p>
          <a:p>
            <a:pPr marL="285750" indent="-285750" algn="just">
              <a:buFont typeface="Arial" panose="020B0604020202020204" pitchFamily="34" charset="0"/>
              <a:buChar char="•"/>
            </a:pPr>
            <a:r>
              <a:rPr lang="en-US" sz="2400" dirty="0"/>
              <a:t>Access Challenge - Requests additional information from the user such as a secondary password, PIN, token, or card. </a:t>
            </a:r>
          </a:p>
          <a:p>
            <a:pPr marL="285750" indent="-285750" algn="just">
              <a:buFont typeface="Arial" panose="020B0604020202020204" pitchFamily="34" charset="0"/>
              <a:buChar char="•"/>
            </a:pPr>
            <a:r>
              <a:rPr lang="en-US" sz="2400" dirty="0"/>
              <a:t>Access Accept - The user is granted access. Once the user is authenticated, the RADIUS server will often check that the user is authorized to use the network service requested. </a:t>
            </a:r>
          </a:p>
          <a:p>
            <a:pPr algn="just"/>
            <a:endParaRPr lang="en-US" dirty="0"/>
          </a:p>
        </p:txBody>
      </p:sp>
    </p:spTree>
    <p:extLst>
      <p:ext uri="{BB962C8B-B14F-4D97-AF65-F5344CB8AC3E}">
        <p14:creationId xmlns:p14="http://schemas.microsoft.com/office/powerpoint/2010/main" val="424541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2"/>
            <a:ext cx="9144000" cy="1092803"/>
          </a:xfrm>
        </p:spPr>
        <p:txBody>
          <a:bodyPr/>
          <a:lstStyle/>
          <a:p>
            <a:r>
              <a:rPr lang="en-US" dirty="0" smtClean="0"/>
              <a:t>SSH</a:t>
            </a:r>
            <a:endParaRPr lang="en-US" dirty="0"/>
          </a:p>
        </p:txBody>
      </p:sp>
      <p:sp>
        <p:nvSpPr>
          <p:cNvPr id="3" name="Subtitle 2"/>
          <p:cNvSpPr>
            <a:spLocks noGrp="1"/>
          </p:cNvSpPr>
          <p:nvPr>
            <p:ph type="subTitle" idx="1"/>
          </p:nvPr>
        </p:nvSpPr>
        <p:spPr>
          <a:xfrm>
            <a:off x="1524000" y="1197735"/>
            <a:ext cx="9144000" cy="5048519"/>
          </a:xfrm>
        </p:spPr>
        <p:txBody>
          <a:bodyPr>
            <a:normAutofit/>
          </a:bodyPr>
          <a:lstStyle/>
          <a:p>
            <a:pPr marL="342900" indent="-342900" algn="l">
              <a:buFont typeface="Arial" panose="020B0604020202020204" pitchFamily="34" charset="0"/>
              <a:buChar char="•"/>
            </a:pPr>
            <a:r>
              <a:rPr lang="en-US" dirty="0"/>
              <a:t>SSH, or secure shell, is a secure protocol and the most common way of safely administering remote servers. Using a number of encryption technologies, SSH provides a mechanism for establishing a cryptographically secured connection between two parties, authenticating each side to the other, and passing commands and output back and forth</a:t>
            </a:r>
            <a:r>
              <a:rPr lang="en-US" dirty="0" smtClean="0"/>
              <a:t>.</a:t>
            </a:r>
          </a:p>
          <a:p>
            <a:pPr marL="342900" indent="-342900" algn="l">
              <a:buFont typeface="Arial" panose="020B0604020202020204" pitchFamily="34" charset="0"/>
              <a:buChar char="•"/>
            </a:pPr>
            <a:r>
              <a:rPr lang="en-US" dirty="0" smtClean="0"/>
              <a:t>Cryptographic here means securing connection in presence of third parties called adversaries.</a:t>
            </a:r>
          </a:p>
          <a:p>
            <a:pPr marL="342900" indent="-342900" algn="l">
              <a:buFont typeface="Arial" panose="020B0604020202020204" pitchFamily="34" charset="0"/>
              <a:buChar char="•"/>
            </a:pPr>
            <a:r>
              <a:rPr lang="en-US" dirty="0" smtClean="0"/>
              <a:t>SSH </a:t>
            </a:r>
            <a:r>
              <a:rPr lang="en-US" dirty="0"/>
              <a:t>provides a </a:t>
            </a:r>
            <a:r>
              <a:rPr lang="en-US" b="1" u="sng" dirty="0"/>
              <a:t>secure channel over an unsecured network </a:t>
            </a:r>
            <a:r>
              <a:rPr lang="en-US" dirty="0"/>
              <a:t>in a client-server architecture, connecting an SSH client application with an SSH server</a:t>
            </a:r>
            <a:r>
              <a:rPr lang="en-US" dirty="0" smtClean="0"/>
              <a:t>.</a:t>
            </a:r>
          </a:p>
          <a:p>
            <a:pPr marL="342900" indent="-342900" algn="l">
              <a:buFont typeface="Arial" panose="020B0604020202020204" pitchFamily="34" charset="0"/>
              <a:buChar char="•"/>
            </a:pPr>
            <a:r>
              <a:rPr lang="en-US" dirty="0"/>
              <a:t>E.g. </a:t>
            </a:r>
            <a:r>
              <a:rPr lang="en-US" dirty="0" smtClean="0"/>
              <a:t>remote </a:t>
            </a:r>
            <a:r>
              <a:rPr lang="en-US" dirty="0"/>
              <a:t>command-line login and remote command execution, but any network service can be secured with </a:t>
            </a:r>
            <a:r>
              <a:rPr lang="en-US" dirty="0" smtClean="0"/>
              <a:t>SSH.</a:t>
            </a:r>
          </a:p>
          <a:p>
            <a:pPr algn="l"/>
            <a:endParaRPr lang="en-US" dirty="0"/>
          </a:p>
          <a:p>
            <a:pPr algn="l"/>
            <a:endParaRPr lang="en-US" dirty="0"/>
          </a:p>
        </p:txBody>
      </p:sp>
    </p:spTree>
    <p:extLst>
      <p:ext uri="{BB962C8B-B14F-4D97-AF65-F5344CB8AC3E}">
        <p14:creationId xmlns:p14="http://schemas.microsoft.com/office/powerpoint/2010/main" val="283433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5389"/>
            <a:ext cx="9144000" cy="912499"/>
          </a:xfrm>
        </p:spPr>
        <p:txBody>
          <a:bodyPr>
            <a:normAutofit fontScale="90000"/>
          </a:bodyPr>
          <a:lstStyle/>
          <a:p>
            <a:r>
              <a:rPr lang="en-US" dirty="0" smtClean="0"/>
              <a:t>SSH Usage</a:t>
            </a:r>
            <a:endParaRPr lang="en-US" dirty="0"/>
          </a:p>
        </p:txBody>
      </p:sp>
      <p:sp>
        <p:nvSpPr>
          <p:cNvPr id="3" name="Subtitle 2"/>
          <p:cNvSpPr>
            <a:spLocks noGrp="1"/>
          </p:cNvSpPr>
          <p:nvPr>
            <p:ph type="subTitle" idx="1"/>
          </p:nvPr>
        </p:nvSpPr>
        <p:spPr>
          <a:xfrm>
            <a:off x="1524000" y="1468192"/>
            <a:ext cx="9144000" cy="4430332"/>
          </a:xfrm>
        </p:spPr>
        <p:txBody>
          <a:bodyPr/>
          <a:lstStyle/>
          <a:p>
            <a:pPr marL="342900" indent="-342900" algn="l">
              <a:buFont typeface="Arial" panose="020B0604020202020204" pitchFamily="34" charset="0"/>
              <a:buChar char="•"/>
            </a:pPr>
            <a:r>
              <a:rPr lang="en-US" dirty="0"/>
              <a:t>SSH is typically used to log in to a remote machine and execute commands, but it also supports tunneling, forwarding TCP ports and X11 connections; it can transfer files using the associated SSH file transfer (SFTP) or secure copy (SCP) </a:t>
            </a:r>
            <a:r>
              <a:rPr lang="en-US" dirty="0" smtClean="0"/>
              <a:t>protocols. SSH </a:t>
            </a:r>
            <a:r>
              <a:rPr lang="en-US" dirty="0"/>
              <a:t>uses the client-server model</a:t>
            </a:r>
            <a:r>
              <a:rPr lang="en-US" dirty="0" smtClean="0"/>
              <a:t>.</a:t>
            </a:r>
          </a:p>
          <a:p>
            <a:pPr algn="l"/>
            <a:endParaRPr lang="en-US" dirty="0"/>
          </a:p>
          <a:p>
            <a:pPr marL="342900" indent="-342900" algn="l">
              <a:buFont typeface="Arial" panose="020B0604020202020204" pitchFamily="34" charset="0"/>
              <a:buChar char="•"/>
            </a:pPr>
            <a:r>
              <a:rPr lang="en-US" dirty="0"/>
              <a:t>SSH is important in cloud computing to solve connectivity problems, avoiding the security issues of exposing a cloud-based virtual machine directly on the Internet. An SSH tunnel can provide a secure path over the Internet, through a firewall to a virtual machine.</a:t>
            </a:r>
          </a:p>
        </p:txBody>
      </p:sp>
    </p:spTree>
    <p:extLst>
      <p:ext uri="{BB962C8B-B14F-4D97-AF65-F5344CB8AC3E}">
        <p14:creationId xmlns:p14="http://schemas.microsoft.com/office/powerpoint/2010/main" val="228294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237"/>
            <a:ext cx="9144000" cy="667800"/>
          </a:xfrm>
        </p:spPr>
        <p:txBody>
          <a:bodyPr>
            <a:normAutofit fontScale="90000"/>
          </a:bodyPr>
          <a:lstStyle/>
          <a:p>
            <a:r>
              <a:rPr lang="en-US" dirty="0" smtClean="0"/>
              <a:t>Types Of Encryption</a:t>
            </a:r>
            <a:endParaRPr lang="en-US" dirty="0"/>
          </a:p>
        </p:txBody>
      </p:sp>
      <p:sp>
        <p:nvSpPr>
          <p:cNvPr id="3" name="Subtitle 2"/>
          <p:cNvSpPr>
            <a:spLocks noGrp="1"/>
          </p:cNvSpPr>
          <p:nvPr>
            <p:ph type="subTitle" idx="1"/>
          </p:nvPr>
        </p:nvSpPr>
        <p:spPr>
          <a:xfrm>
            <a:off x="1524000" y="1043189"/>
            <a:ext cx="9144000" cy="5383369"/>
          </a:xfrm>
        </p:spPr>
        <p:txBody>
          <a:bodyPr>
            <a:normAutofit/>
          </a:bodyPr>
          <a:lstStyle/>
          <a:p>
            <a:pPr marL="342900" indent="-342900" algn="l">
              <a:buFont typeface="Arial" panose="020B0604020202020204" pitchFamily="34" charset="0"/>
              <a:buChar char="•"/>
            </a:pPr>
            <a:r>
              <a:rPr lang="en-US" dirty="0" smtClean="0"/>
              <a:t>Symmetrical Encryption - Symmetrical </a:t>
            </a:r>
            <a:r>
              <a:rPr lang="en-US" dirty="0"/>
              <a:t>encryption is a type of encryption where one key can be used to encrypt messages to the opposite party, and also to decrypt the messages received from the other participant. This means that anyone who holds the key can encrypt and decrypt messages to anyone else holding the key</a:t>
            </a:r>
            <a:r>
              <a:rPr lang="en-US" dirty="0" smtClean="0"/>
              <a:t>.</a:t>
            </a:r>
          </a:p>
          <a:p>
            <a:pPr marL="342900" indent="-342900" algn="l">
              <a:buFont typeface="Arial" panose="020B0604020202020204" pitchFamily="34" charset="0"/>
              <a:buChar char="•"/>
            </a:pPr>
            <a:r>
              <a:rPr lang="en-US" dirty="0"/>
              <a:t>Asymmetrical </a:t>
            </a:r>
            <a:r>
              <a:rPr lang="en-US" dirty="0" smtClean="0"/>
              <a:t>Encryption - </a:t>
            </a:r>
            <a:r>
              <a:rPr lang="en-US" dirty="0"/>
              <a:t>Asymmetrical encryption is different from symmetrical encryption in that to send data in a single direction, two associated keys are needed. One of these keys is known as the </a:t>
            </a:r>
            <a:r>
              <a:rPr lang="en-US" b="1" dirty="0"/>
              <a:t>private key</a:t>
            </a:r>
            <a:r>
              <a:rPr lang="en-US" dirty="0"/>
              <a:t>, while the other is called the </a:t>
            </a:r>
            <a:r>
              <a:rPr lang="en-US" b="1" dirty="0"/>
              <a:t>public key</a:t>
            </a:r>
            <a:r>
              <a:rPr lang="en-US" dirty="0" smtClean="0"/>
              <a:t>.</a:t>
            </a:r>
          </a:p>
          <a:p>
            <a:pPr marL="342900" indent="-342900" algn="l">
              <a:buFont typeface="Arial" panose="020B0604020202020204" pitchFamily="34" charset="0"/>
              <a:buChar char="•"/>
            </a:pPr>
            <a:r>
              <a:rPr lang="en-US" dirty="0" smtClean="0"/>
              <a:t>Hashing - Cryptographic </a:t>
            </a:r>
            <a:r>
              <a:rPr lang="en-US" dirty="0"/>
              <a:t>hash functions are methods of creating a succinct "signature" or summary of a set of information. Their main distinguishing attributes are that they are never meant to be reversed, they are virtually impossible to influence predictably, and they are practically unique.</a:t>
            </a:r>
          </a:p>
        </p:txBody>
      </p:sp>
    </p:spTree>
    <p:extLst>
      <p:ext uri="{BB962C8B-B14F-4D97-AF65-F5344CB8AC3E}">
        <p14:creationId xmlns:p14="http://schemas.microsoft.com/office/powerpoint/2010/main" val="291555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925</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RADIUS AND SSH</vt:lpstr>
      <vt:lpstr>RADIUS</vt:lpstr>
      <vt:lpstr>RADIUS DEPLOYMENT</vt:lpstr>
      <vt:lpstr>Authentication and authorization </vt:lpstr>
      <vt:lpstr>Authentication and authorization </vt:lpstr>
      <vt:lpstr>PowerPoint Presentation</vt:lpstr>
      <vt:lpstr>SSH</vt:lpstr>
      <vt:lpstr>SSH Usage</vt:lpstr>
      <vt:lpstr>Types Of Encryption</vt:lpstr>
      <vt:lpstr>SSH Authentication</vt:lpstr>
      <vt:lpstr>Authentication Procedure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RADIUS</dc:title>
  <dc:creator>Shivam Kaushal</dc:creator>
  <cp:lastModifiedBy>Shivam Kaushal</cp:lastModifiedBy>
  <cp:revision>36</cp:revision>
  <dcterms:created xsi:type="dcterms:W3CDTF">2016-07-14T04:58:56Z</dcterms:created>
  <dcterms:modified xsi:type="dcterms:W3CDTF">2016-07-14T09:29:55Z</dcterms:modified>
</cp:coreProperties>
</file>