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4" r:id="rId7"/>
    <p:sldId id="270" r:id="rId8"/>
    <p:sldId id="271" r:id="rId9"/>
    <p:sldId id="263" r:id="rId10"/>
    <p:sldId id="260" r:id="rId11"/>
    <p:sldId id="259" r:id="rId12"/>
    <p:sldId id="275" r:id="rId13"/>
    <p:sldId id="277" r:id="rId14"/>
    <p:sldId id="278" r:id="rId15"/>
    <p:sldId id="276" r:id="rId16"/>
    <p:sldId id="279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831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29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06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32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898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89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453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83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07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55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423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4F76-3A6B-42BD-9504-87D8703379F0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CBA6-E721-4928-9440-3ED5B666A4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319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asis-open.org/tosca/tosca-nfv/v1.0/csd03/tosca-nfv-v1.0-csd03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TOSCA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38200" y="3754438"/>
            <a:ext cx="1083945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Topology and Orchestration Specification for Cloud Applications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1338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0" y="25472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31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4966285"/>
              </p:ext>
            </p:extLst>
          </p:nvPr>
        </p:nvGraphicFramePr>
        <p:xfrm>
          <a:off x="3564082" y="83128"/>
          <a:ext cx="8104909" cy="6691746"/>
        </p:xfrm>
        <a:graphic>
          <a:graphicData uri="http://schemas.openxmlformats.org/drawingml/2006/table">
            <a:tbl>
              <a:tblPr/>
              <a:tblGrid>
                <a:gridCol w="8104909"/>
              </a:tblGrid>
              <a:tr h="6691746">
                <a:tc>
                  <a:txBody>
                    <a:bodyPr/>
                    <a:lstStyle/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tosca_definitions_version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tosca_simple_yaml_1_0  </a:t>
                      </a:r>
                      <a:r>
                        <a:rPr lang="en-US" sz="120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</a:rPr>
                        <a:t># namespace</a:t>
                      </a:r>
                      <a:endParaRPr lang="en-US" sz="1200" dirty="0" smtClean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description: Template for deploying a single server with predefined properties.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topology_template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node_templates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kern="120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optional list of node template definitions for the</a:t>
                      </a:r>
                      <a:r>
                        <a:rPr lang="en-US" sz="1200" kern="1200" baseline="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Topology template</a:t>
                      </a:r>
                      <a:endParaRPr lang="en-US" sz="1200" kern="1200" dirty="0">
                        <a:solidFill>
                          <a:srgbClr val="00B0F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   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my_server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   type: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tosca.nodes.Compute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   capabilities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kern="120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capabilities of the node template ‘</a:t>
                      </a:r>
                      <a:r>
                        <a:rPr lang="en-US" sz="1200" kern="1200" dirty="0" err="1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my_server</a:t>
                      </a:r>
                      <a:r>
                        <a:rPr lang="en-US" sz="1200" kern="120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  <a:endParaRPr lang="en-US" sz="1200" kern="1200" dirty="0">
                        <a:solidFill>
                          <a:srgbClr val="00B0F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    # Host container properties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    host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       properties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kern="120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properties needed – for host- when Compute node is instantiated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       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num_cpus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: 1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          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disk_size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: 10 GB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       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mem_size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: 4096 MB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    # Guest Operating System properties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       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os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         properties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kern="1200" dirty="0" smtClean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properties needed – for the host OS- when Compute node is instantiated</a:t>
                      </a:r>
                      <a:endParaRPr lang="en-US" sz="1200" kern="1200" dirty="0">
                        <a:solidFill>
                          <a:srgbClr val="00B0F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         # host Operating System image properties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        architecture: x86_64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        type: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linux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           distribution: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</a:rPr>
                        <a:t>rhel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            version: 6.5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86" marR="54486" marT="27480" marB="407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456201"/>
            <a:ext cx="2802370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en-US" sz="1100" b="0" i="1" u="none" strike="noStrike" cap="none" normalizeH="0" baseline="0" dirty="0" smtClean="0" bmk="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xample 1 - TOSCA Simple "Hello World"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http://docs.oasis-open.org/tosca/TOSCA-Simple-Profile-YAML/v1.0/cs01/TOSCA-Simple-Profile-YAML-v1.0-cs01_files/image002.pn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07" y="1234210"/>
            <a:ext cx="2857183" cy="4179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4286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5154" t="6961" r="6144"/>
          <a:stretch/>
        </p:blipFill>
        <p:spPr>
          <a:xfrm>
            <a:off x="0" y="0"/>
            <a:ext cx="1218613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49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5269" t="7066" r="6230" b="749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8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4924" t="6636" r="6000" b="1479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132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5153" t="6513" r="6346" b="4667"/>
          <a:stretch/>
        </p:blipFill>
        <p:spPr>
          <a:xfrm>
            <a:off x="0" y="0"/>
            <a:ext cx="12256477" cy="6919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99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TOSCA CSAR(Cloud Service </a:t>
            </a:r>
            <a:r>
              <a:rPr lang="en-US" dirty="0" err="1" smtClean="0"/>
              <a:t>ARchive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1437" t="39273" r="12871" b="44158"/>
          <a:stretch/>
        </p:blipFill>
        <p:spPr>
          <a:xfrm>
            <a:off x="838200" y="3727935"/>
            <a:ext cx="10515600" cy="2286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246" y="2039815"/>
            <a:ext cx="9970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Cloud Service Archive </a:t>
            </a:r>
            <a:r>
              <a:rPr lang="en-US" sz="2000" dirty="0" smtClean="0"/>
              <a:t>CSAR</a:t>
            </a:r>
            <a:r>
              <a:rPr lang="en-US" sz="2000" dirty="0"/>
              <a:t> is a package defined by OASIS TOSCA. It is a compressed file that includes a TOSCA definition template of a Network Service, and all the scripts or files that a VNF needs for the lifecycle time from creation to termination. The CSAR is a zip file with this structure:</a:t>
            </a:r>
          </a:p>
        </p:txBody>
      </p:sp>
    </p:spTree>
    <p:extLst>
      <p:ext uri="{BB962C8B-B14F-4D97-AF65-F5344CB8AC3E}">
        <p14:creationId xmlns="" xmlns:p14="http://schemas.microsoft.com/office/powerpoint/2010/main" val="19720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References:</a:t>
            </a:r>
          </a:p>
          <a:p>
            <a:r>
              <a:rPr lang="en-US" sz="1800" dirty="0" smtClean="0">
                <a:hlinkClick r:id="rId2"/>
              </a:rPr>
              <a:t>http://docs.oasis-open.org/tosca/tosca-nfv/v1.0/csd03/tosca-nfv-v1.0-csd03.html#_Toc447714690</a:t>
            </a:r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http://docs.oasis-open.org/tosca/TOSCA-Simple-Profile-YAML/v1.0/cs01/TOSCA-Simple-Profile-YAML-v1.0-cs01.html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27255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86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0673" t="11903" r="18001" b="17702"/>
          <a:stretch/>
        </p:blipFill>
        <p:spPr>
          <a:xfrm>
            <a:off x="2720122" y="1442129"/>
            <a:ext cx="6627065" cy="408879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6510" y="219653"/>
            <a:ext cx="10515600" cy="1325563"/>
          </a:xfrm>
        </p:spPr>
        <p:txBody>
          <a:bodyPr/>
          <a:lstStyle/>
          <a:p>
            <a:r>
              <a:rPr lang="en-US" dirty="0" smtClean="0"/>
              <a:t>TOSCA, NETCONF/YANG Applicability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31759" t="84802" r="18001" b="5841"/>
          <a:stretch/>
        </p:blipFill>
        <p:spPr>
          <a:xfrm>
            <a:off x="1708458" y="5530922"/>
            <a:ext cx="9238336" cy="9247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47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The deployment template in NFV fully describes the attributes and requirements necessary to realize such a Network Service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deployment template for a network service </a:t>
            </a:r>
            <a:r>
              <a:rPr lang="en-US" sz="2400" dirty="0" smtClean="0"/>
              <a:t>in NFV is called a network service descriptor (</a:t>
            </a:r>
            <a:r>
              <a:rPr lang="en-US" sz="2400" b="1" dirty="0" smtClean="0"/>
              <a:t>NSD</a:t>
            </a:r>
            <a:r>
              <a:rPr lang="en-US" sz="2400" dirty="0" smtClean="0"/>
              <a:t>).</a:t>
            </a:r>
          </a:p>
          <a:p>
            <a:pPr algn="just"/>
            <a:r>
              <a:rPr lang="en-US" sz="2400" dirty="0" smtClean="0"/>
              <a:t>A VNF Descriptor (</a:t>
            </a:r>
            <a:r>
              <a:rPr lang="en-US" sz="2400" b="1" dirty="0" smtClean="0"/>
              <a:t>VNFD</a:t>
            </a:r>
            <a:r>
              <a:rPr lang="en-US" sz="2400" dirty="0" smtClean="0"/>
              <a:t>) is a deployment template which </a:t>
            </a:r>
            <a:r>
              <a:rPr lang="en-US" sz="2400" b="1" dirty="0" smtClean="0"/>
              <a:t>describes a VNF</a:t>
            </a:r>
            <a:r>
              <a:rPr lang="en-US" sz="2400" dirty="0" smtClean="0"/>
              <a:t> in terms of its deployment and operational behavior requirements.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0389" t="44050" r="65018" b="13097"/>
          <a:stretch/>
        </p:blipFill>
        <p:spPr>
          <a:xfrm>
            <a:off x="7270705" y="1441195"/>
            <a:ext cx="4286159" cy="39412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92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0027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 VNF Forwarding Graph Descriptor (</a:t>
            </a:r>
            <a:r>
              <a:rPr lang="en-US" sz="2000" b="1" dirty="0" smtClean="0"/>
              <a:t>VNFFGD</a:t>
            </a:r>
            <a:r>
              <a:rPr lang="en-US" sz="2000" dirty="0" smtClean="0"/>
              <a:t>) is a deployment template which </a:t>
            </a:r>
            <a:r>
              <a:rPr lang="en-US" sz="2000" b="1" dirty="0" smtClean="0"/>
              <a:t>describes a topology of the Network Service </a:t>
            </a:r>
            <a:r>
              <a:rPr lang="en-US" sz="2000" dirty="0" smtClean="0"/>
              <a:t>or a portion of the Network Service, by referencing VNFs and PNFs and Virtual Links that connect them. </a:t>
            </a:r>
          </a:p>
          <a:p>
            <a:pPr algn="just"/>
            <a:r>
              <a:rPr lang="en-US" sz="2000" dirty="0" smtClean="0"/>
              <a:t>A Virtual Link Descriptor (</a:t>
            </a:r>
            <a:r>
              <a:rPr lang="en-US" sz="2000" b="1" dirty="0" smtClean="0"/>
              <a:t>VLD</a:t>
            </a:r>
            <a:r>
              <a:rPr lang="en-US" sz="2000" dirty="0" smtClean="0"/>
              <a:t>) is a deployment template which </a:t>
            </a:r>
            <a:r>
              <a:rPr lang="en-US" sz="2000" b="1" dirty="0" smtClean="0"/>
              <a:t>describes the resource requirements that are needed for a link between VNFs, PNFs and endpoints of the Network Service</a:t>
            </a:r>
            <a:r>
              <a:rPr lang="en-US" sz="2000" dirty="0" smtClean="0"/>
              <a:t>, which could be met by various link options that are available in the NFVI. 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Deployment Templates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0389" t="44050" r="65018" b="13097"/>
          <a:stretch/>
        </p:blipFill>
        <p:spPr>
          <a:xfrm>
            <a:off x="7067304" y="1441195"/>
            <a:ext cx="4489560" cy="41283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82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NFVO receives all descriptors and on-boards to the </a:t>
            </a:r>
            <a:r>
              <a:rPr lang="en-US" b="1" dirty="0" smtClean="0"/>
              <a:t>catalogues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NSD, VNFFGD, and VLD are “on-boarded” into a </a:t>
            </a:r>
            <a:r>
              <a:rPr lang="en-US" b="1" dirty="0" smtClean="0"/>
              <a:t>NS Catalogue.</a:t>
            </a:r>
          </a:p>
          <a:p>
            <a:pPr marL="0" indent="0">
              <a:buNone/>
            </a:pPr>
            <a:r>
              <a:rPr lang="en-US" dirty="0" smtClean="0"/>
              <a:t>    VNFD is on-boarded in a </a:t>
            </a:r>
            <a:r>
              <a:rPr lang="en-US" b="1" dirty="0" smtClean="0"/>
              <a:t>VNF Catalogue</a:t>
            </a:r>
            <a:r>
              <a:rPr lang="en-US" dirty="0" smtClean="0"/>
              <a:t>, as part of a VNF Package. </a:t>
            </a:r>
          </a:p>
          <a:p>
            <a:r>
              <a:rPr lang="en-US" dirty="0" smtClean="0"/>
              <a:t>At the </a:t>
            </a:r>
            <a:r>
              <a:rPr lang="en-US" b="1" dirty="0" smtClean="0"/>
              <a:t>instantiation procedure</a:t>
            </a:r>
            <a:r>
              <a:rPr lang="en-US" dirty="0" smtClean="0"/>
              <a:t>, the sender (operator) sends an </a:t>
            </a:r>
            <a:r>
              <a:rPr lang="en-US" b="1" dirty="0" smtClean="0"/>
              <a:t>instantiation request </a:t>
            </a:r>
            <a:r>
              <a:rPr lang="en-US" dirty="0" smtClean="0"/>
              <a:t>which contains </a:t>
            </a:r>
            <a:r>
              <a:rPr lang="en-US" b="1" dirty="0" smtClean="0"/>
              <a:t>instantiation input parameters </a:t>
            </a:r>
            <a:r>
              <a:rPr lang="en-US" dirty="0" smtClean="0"/>
              <a:t>that are used to customize a specific instantiation of a network service or VNF. </a:t>
            </a:r>
          </a:p>
          <a:p>
            <a:r>
              <a:rPr lang="en-US" dirty="0" smtClean="0"/>
              <a:t>Instantiation input parameters contain information that identifies a </a:t>
            </a:r>
            <a:r>
              <a:rPr lang="en-US" b="1" dirty="0" smtClean="0"/>
              <a:t>deployment flavor to be used </a:t>
            </a:r>
            <a:r>
              <a:rPr lang="en-US" dirty="0" smtClean="0"/>
              <a:t>and those parameters used for the specific instance.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861" t="16110" r="5694" b="8345"/>
          <a:stretch>
            <a:fillRect/>
          </a:stretch>
        </p:blipFill>
        <p:spPr bwMode="auto">
          <a:xfrm>
            <a:off x="430924" y="1179656"/>
            <a:ext cx="11223936" cy="533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3703" y="241738"/>
            <a:ext cx="3334407" cy="10838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Topology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0000" t="13678" r="11153" b="8180"/>
          <a:stretch>
            <a:fillRect/>
          </a:stretch>
        </p:blipFill>
        <p:spPr bwMode="auto">
          <a:xfrm>
            <a:off x="1156139" y="1028862"/>
            <a:ext cx="9974316" cy="556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3703" y="136634"/>
            <a:ext cx="3334407" cy="10838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Composition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97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6610" t="26606" r="71412" b="22513"/>
          <a:stretch>
            <a:fillRect/>
          </a:stretch>
        </p:blipFill>
        <p:spPr bwMode="auto">
          <a:xfrm>
            <a:off x="161366" y="1864904"/>
            <a:ext cx="3289492" cy="428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8807" y="304800"/>
            <a:ext cx="3334407" cy="10838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Lifecycle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 descr="http://docs.oasis-open.org/tosca/TOSCA-Simple-Profile-YAML/v1.0/cs01/TOSCA-Simple-Profile-YAML-v1.0-cs01_files/image009.png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902" y="236668"/>
            <a:ext cx="2575626" cy="1318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04170" y="1786055"/>
            <a:ext cx="31211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B006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Normal node startup sequence diagram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2" descr="http://docs.oasis-open.org/tosca/TOSCA-Simple-Profile-YAML/v1.0/cs01/TOSCA-Simple-Profile-YAML-v1.0-cs01_files/image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00" y="2169181"/>
            <a:ext cx="4049796" cy="4511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20982" y="6956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37759" y="1805066"/>
            <a:ext cx="75986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B006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Normal node shutdown sequence diagram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" descr="http://docs.oasis-open.org/tosca/TOSCA-Simple-Profile-YAML/v1.0/cs01/TOSCA-Simple-Profile-YAML-v1.0-cs01_files/image0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578" y="2179938"/>
            <a:ext cx="4164487" cy="3550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9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8070"/>
            <a:ext cx="10515600" cy="4351338"/>
          </a:xfrm>
        </p:spPr>
        <p:txBody>
          <a:bodyPr/>
          <a:lstStyle/>
          <a:p>
            <a:r>
              <a:rPr lang="en-US" b="1" dirty="0"/>
              <a:t>Y</a:t>
            </a:r>
            <a:r>
              <a:rPr lang="en-US" dirty="0"/>
              <a:t>AML </a:t>
            </a:r>
            <a:r>
              <a:rPr lang="en-US" b="1" dirty="0" err="1"/>
              <a:t>A</a:t>
            </a:r>
            <a:r>
              <a:rPr lang="en-US" dirty="0" err="1"/>
              <a:t>in't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/>
              <a:t>language used to write </a:t>
            </a:r>
            <a:r>
              <a:rPr lang="en-US" dirty="0" smtClean="0"/>
              <a:t>Tosca </a:t>
            </a:r>
            <a:r>
              <a:rPr lang="en-US" dirty="0"/>
              <a:t>template</a:t>
            </a:r>
          </a:p>
          <a:p>
            <a:r>
              <a:rPr lang="en-US" dirty="0" smtClean="0"/>
              <a:t>human </a:t>
            </a:r>
            <a:r>
              <a:rPr lang="en-US" dirty="0"/>
              <a:t>friendly, with a syntax much easier to read and edit than XML.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64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322</Words>
  <Application>Microsoft Office PowerPoint</Application>
  <PresentationFormat>Custom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TOSCA</vt:lpstr>
      <vt:lpstr>TOSCA, NETCONF/YANG Applicability</vt:lpstr>
      <vt:lpstr>Deployment Templates</vt:lpstr>
      <vt:lpstr>Deployment Templates</vt:lpstr>
      <vt:lpstr>Instantiation</vt:lpstr>
      <vt:lpstr>Topology</vt:lpstr>
      <vt:lpstr>Composition</vt:lpstr>
      <vt:lpstr>Lifecycle</vt:lpstr>
      <vt:lpstr>YAML</vt:lpstr>
      <vt:lpstr>Examples</vt:lpstr>
      <vt:lpstr>Slide 11</vt:lpstr>
      <vt:lpstr>Slide 12</vt:lpstr>
      <vt:lpstr>Slide 13</vt:lpstr>
      <vt:lpstr>Slide 14</vt:lpstr>
      <vt:lpstr>Slide 15</vt:lpstr>
      <vt:lpstr>TOSCA CSAR(Cloud Service ARchive)</vt:lpstr>
      <vt:lpstr>Slide 17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</dc:title>
  <dc:creator>Sukanya Sehgal</dc:creator>
  <cp:lastModifiedBy>gur44608</cp:lastModifiedBy>
  <cp:revision>26</cp:revision>
  <dcterms:created xsi:type="dcterms:W3CDTF">2016-07-19T04:11:08Z</dcterms:created>
  <dcterms:modified xsi:type="dcterms:W3CDTF">2016-07-21T04:19:15Z</dcterms:modified>
</cp:coreProperties>
</file>