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3" r:id="rId1"/>
    <p:sldMasterId id="2147483828" r:id="rId2"/>
  </p:sldMasterIdLst>
  <p:notesMasterIdLst>
    <p:notesMasterId r:id="rId24"/>
  </p:notesMasterIdLst>
  <p:handoutMasterIdLst>
    <p:handoutMasterId r:id="rId25"/>
  </p:handoutMasterIdLst>
  <p:sldIdLst>
    <p:sldId id="699" r:id="rId3"/>
    <p:sldId id="678" r:id="rId4"/>
    <p:sldId id="711" r:id="rId5"/>
    <p:sldId id="722" r:id="rId6"/>
    <p:sldId id="723" r:id="rId7"/>
    <p:sldId id="724" r:id="rId8"/>
    <p:sldId id="725" r:id="rId9"/>
    <p:sldId id="726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07" r:id="rId19"/>
    <p:sldId id="708" r:id="rId20"/>
    <p:sldId id="709" r:id="rId21"/>
    <p:sldId id="710" r:id="rId22"/>
    <p:sldId id="654" r:id="rId23"/>
  </p:sldIdLst>
  <p:sldSz cx="9144000" cy="6858000" type="screen4x3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EB8024"/>
    <a:srgbClr val="F2F1F3"/>
    <a:srgbClr val="F4F1F3"/>
    <a:srgbClr val="C7C2BA"/>
    <a:srgbClr val="685F57"/>
    <a:srgbClr val="A09D9A"/>
    <a:srgbClr val="AFA9A6"/>
    <a:srgbClr val="B6AF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029" autoAdjust="0"/>
    <p:restoredTop sz="86380" autoAdjust="0"/>
  </p:normalViewPr>
  <p:slideViewPr>
    <p:cSldViewPr snapToGrid="0">
      <p:cViewPr>
        <p:scale>
          <a:sx n="70" d="100"/>
          <a:sy n="70" d="100"/>
        </p:scale>
        <p:origin x="-1782" y="-96"/>
      </p:cViewPr>
      <p:guideLst>
        <p:guide orient="horz" pos="2522"/>
        <p:guide orient="horz" pos="280"/>
        <p:guide orient="horz" pos="433"/>
        <p:guide pos="5534"/>
        <p:guide pos="286"/>
      </p:guideLst>
    </p:cSldViewPr>
  </p:slideViewPr>
  <p:outlineViewPr>
    <p:cViewPr>
      <p:scale>
        <a:sx n="33" d="100"/>
        <a:sy n="33" d="100"/>
      </p:scale>
      <p:origin x="0" y="288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-2004" y="-102"/>
      </p:cViewPr>
      <p:guideLst>
        <p:guide orient="horz" pos="2237"/>
        <p:guide pos="295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0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166CC87-30A1-C841-B76F-25695AA0B725}" type="datetime1">
              <a:rPr lang="en-US" smtClean="0"/>
              <a:pPr/>
              <a:t>4/24/2015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AECABB6E-EB62-4D88-B3E7-408903A4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739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0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3BFBBAB4-7812-634A-9335-51F329345093}" type="datetime1">
              <a:rPr lang="en-US" smtClean="0"/>
              <a:pPr/>
              <a:t>4/24/2015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9413" y="533400"/>
            <a:ext cx="3549650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373675"/>
            <a:ext cx="7510780" cy="31961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36E82501-53DA-4152-84B0-51135B15EE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5245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19413" y="533400"/>
            <a:ext cx="3549650" cy="26622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6D2EDD1-A109-2040-ABD0-C498F881238F}" type="datetime1">
              <a:rPr lang="en-US" smtClean="0"/>
              <a:t>4/24/2015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41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A2469C5-474D-497B-9912-C4246B9244F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2554288" y="187325"/>
            <a:ext cx="4238625" cy="3179763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B970765B-D78B-4780-91D3-EE625438FCBD}" type="datetime1">
              <a:rPr lang="en-US" smtClean="0"/>
              <a:pPr/>
              <a:t>4/24/2015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A2469C5-474D-497B-9912-C4246B9244F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2554288" y="187325"/>
            <a:ext cx="4238625" cy="3179763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B970765B-D78B-4780-91D3-EE625438FCBD}" type="datetime1">
              <a:rPr lang="en-US" smtClean="0"/>
              <a:pPr/>
              <a:t>4/24/2015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A2469C5-474D-497B-9912-C4246B9244F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2554288" y="187325"/>
            <a:ext cx="4238625" cy="3179763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B970765B-D78B-4780-91D3-EE625438FCBD}" type="datetime1">
              <a:rPr lang="en-US" smtClean="0"/>
              <a:pPr/>
              <a:t>4/24/2015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A2469C5-474D-497B-9912-C4246B9244F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2554288" y="187325"/>
            <a:ext cx="4238625" cy="3179763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B970765B-D78B-4780-91D3-EE625438FCBD}" type="datetime1">
              <a:rPr lang="en-US" smtClean="0"/>
              <a:pPr/>
              <a:t>4/24/2015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A2469C5-474D-497B-9912-C4246B9244F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2554288" y="187325"/>
            <a:ext cx="4238625" cy="3179763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B970765B-D78B-4780-91D3-EE625438FCBD}" type="datetime1">
              <a:rPr lang="en-US" smtClean="0"/>
              <a:pPr/>
              <a:t>4/24/2015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A2469C5-474D-497B-9912-C4246B9244F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2554288" y="187325"/>
            <a:ext cx="4238625" cy="3179763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B970765B-D78B-4780-91D3-EE625438FCBD}" type="datetime1">
              <a:rPr lang="en-US" smtClean="0"/>
              <a:pPr/>
              <a:t>4/24/2015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A2469C5-474D-497B-9912-C4246B9244F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2554288" y="187325"/>
            <a:ext cx="4238625" cy="3179763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B970765B-D78B-4780-91D3-EE625438FCBD}" type="datetime1">
              <a:rPr lang="en-US" smtClean="0"/>
              <a:pPr/>
              <a:t>4/24/2015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A2469C5-474D-497B-9912-C4246B9244F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2554288" y="187325"/>
            <a:ext cx="4238625" cy="3179763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B970765B-D78B-4780-91D3-EE625438FCBD}" type="datetime1">
              <a:rPr lang="en-US" smtClean="0"/>
              <a:pPr/>
              <a:t>4/24/2015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A2469C5-474D-497B-9912-C4246B9244F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2554288" y="187325"/>
            <a:ext cx="4238625" cy="3179763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B970765B-D78B-4780-91D3-EE625438FCBD}" type="datetime1">
              <a:rPr lang="en-US" smtClean="0"/>
              <a:pPr/>
              <a:t>4/24/2015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A2469C5-474D-497B-9912-C4246B9244F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2554288" y="187325"/>
            <a:ext cx="4238625" cy="3179763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B970765B-D78B-4780-91D3-EE625438FCBD}" type="datetime1">
              <a:rPr lang="en-US" smtClean="0"/>
              <a:pPr/>
              <a:t>4/24/2015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A2469C5-474D-497B-9912-C4246B9244F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2554288" y="187325"/>
            <a:ext cx="4238625" cy="3179763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B970765B-D78B-4780-91D3-EE625438FCBD}" type="datetime1">
              <a:rPr lang="en-US" smtClean="0"/>
              <a:pPr/>
              <a:t>4/24/2015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A2469C5-474D-497B-9912-C4246B9244F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2554288" y="187325"/>
            <a:ext cx="4238625" cy="3179763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B970765B-D78B-4780-91D3-EE625438FCBD}" type="datetime1">
              <a:rPr lang="en-US" smtClean="0"/>
              <a:pPr/>
              <a:t>4/24/2015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A2469C5-474D-497B-9912-C4246B9244F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2554288" y="187325"/>
            <a:ext cx="4238625" cy="3179763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B970765B-D78B-4780-91D3-EE625438FCBD}" type="datetime1">
              <a:rPr lang="en-US" smtClean="0"/>
              <a:pPr/>
              <a:t>4/24/2015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A2469C5-474D-497B-9912-C4246B9244F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2554288" y="187325"/>
            <a:ext cx="4238625" cy="3179763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B970765B-D78B-4780-91D3-EE625438FCBD}" type="datetime1">
              <a:rPr lang="en-US" smtClean="0"/>
              <a:pPr/>
              <a:t>4/24/2015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A2469C5-474D-497B-9912-C4246B9244F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2554288" y="187325"/>
            <a:ext cx="4238625" cy="3179763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B970765B-D78B-4780-91D3-EE625438FCBD}" type="datetime1">
              <a:rPr lang="en-US" smtClean="0"/>
              <a:pPr/>
              <a:t>4/24/2015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A2469C5-474D-497B-9912-C4246B9244F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2554288" y="187325"/>
            <a:ext cx="4238625" cy="3179763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B970765B-D78B-4780-91D3-EE625438FCBD}" type="datetime1">
              <a:rPr lang="en-US" smtClean="0"/>
              <a:pPr/>
              <a:t>4/24/2015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A2469C5-474D-497B-9912-C4246B9244F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2554288" y="187325"/>
            <a:ext cx="4238625" cy="3179763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B970765B-D78B-4780-91D3-EE625438FCBD}" type="datetime1">
              <a:rPr lang="en-US" smtClean="0"/>
              <a:pPr/>
              <a:t>4/24/2015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A2469C5-474D-497B-9912-C4246B9244F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2554288" y="187325"/>
            <a:ext cx="4238625" cy="3179763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B970765B-D78B-4780-91D3-EE625438FCBD}" type="datetime1">
              <a:rPr lang="en-US" smtClean="0"/>
              <a:pPr/>
              <a:t>4/24/2015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A2469C5-474D-497B-9912-C4246B9244F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2554288" y="187325"/>
            <a:ext cx="4238625" cy="3179763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B970765B-D78B-4780-91D3-EE625438FCBD}" type="datetime1">
              <a:rPr lang="en-US" smtClean="0"/>
              <a:pPr/>
              <a:t>4/24/2015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B6871-7541-1541-80D1-FA6368ACC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9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Templat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702865" y="1501423"/>
            <a:ext cx="2607406" cy="4199467"/>
          </a:xfrm>
          <a:prstGeom prst="rect">
            <a:avLst/>
          </a:prstGeom>
          <a:noFill/>
        </p:spPr>
        <p:txBody>
          <a:bodyPr lIns="0" tIns="0" rIns="0" bIns="0" anchor="ctr" anchorCtr="0">
            <a:noAutofit/>
          </a:bodyPr>
          <a:lstStyle>
            <a:lvl1pPr marL="177800" marR="0" indent="-17780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B8024"/>
              </a:buClr>
              <a:buSzPct val="85000"/>
              <a:buFont typeface="Wingdings" pitchFamily="2" charset="2"/>
              <a:buChar char="§"/>
              <a:tabLst/>
              <a:defRPr sz="1800" b="0" cap="none" baseline="0">
                <a:solidFill>
                  <a:srgbClr val="685F57"/>
                </a:solidFill>
              </a:defRPr>
            </a:lvl1pPr>
            <a:lvl2pPr marL="334963" indent="-169863">
              <a:buClrTx/>
              <a:buFont typeface="Arial" pitchFamily="34" charset="0"/>
              <a:buChar char="̶"/>
              <a:defRPr sz="1600">
                <a:solidFill>
                  <a:srgbClr val="685F57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 hasCustomPrompt="1"/>
          </p:nvPr>
        </p:nvSpPr>
        <p:spPr>
          <a:xfrm>
            <a:off x="3944203" y="1498601"/>
            <a:ext cx="4775333" cy="4202289"/>
          </a:xfrm>
          <a:prstGeom prst="rect">
            <a:avLst/>
          </a:prstGeom>
        </p:spPr>
        <p:txBody>
          <a:bodyPr anchor="ctr" anchorCtr="1"/>
          <a:lstStyle>
            <a:lvl1pPr marL="60325" indent="0" algn="ctr">
              <a:buNone/>
              <a:defRPr/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auto">
          <a:xfrm flipH="1">
            <a:off x="3501686" y="1491134"/>
            <a:ext cx="27432" cy="4206876"/>
          </a:xfrm>
          <a:prstGeom prst="rect">
            <a:avLst/>
          </a:prstGeom>
          <a:solidFill>
            <a:srgbClr val="EB8024"/>
          </a:solidFill>
          <a:ln>
            <a:noFill/>
          </a:ln>
          <a:effectLst/>
          <a:extLst/>
        </p:spPr>
        <p:txBody>
          <a:bodyPr wrap="none" lIns="34281" tIns="17140" rIns="34281" bIns="17140" anchor="ctr"/>
          <a:lstStyle/>
          <a:p>
            <a:pPr lvl="0"/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73269" y="327385"/>
            <a:ext cx="8229590" cy="5418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91215" y="6551124"/>
            <a:ext cx="463965" cy="234725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000000"/>
                </a:solidFill>
              </a:defRPr>
            </a:lvl1pPr>
          </a:lstStyle>
          <a:p>
            <a:pPr algn="r"/>
            <a:fld id="{7C28F666-401F-4D3F-91D7-F1926E7E74D7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2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700565" y="2029468"/>
            <a:ext cx="8229600" cy="408347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Clr>
                <a:srgbClr val="EB8024"/>
              </a:buClr>
              <a:defRPr>
                <a:solidFill>
                  <a:srgbClr val="685F57"/>
                </a:solidFill>
              </a:defRPr>
            </a:lvl1pPr>
            <a:lvl2pPr>
              <a:defRPr>
                <a:solidFill>
                  <a:srgbClr val="685F57"/>
                </a:solidFill>
              </a:defRPr>
            </a:lvl2pPr>
            <a:lvl3pPr>
              <a:buClr>
                <a:srgbClr val="EB8024"/>
              </a:buClr>
              <a:defRPr>
                <a:solidFill>
                  <a:srgbClr val="685F57"/>
                </a:solidFill>
              </a:defRPr>
            </a:lvl3pPr>
            <a:lvl4pPr>
              <a:defRPr>
                <a:solidFill>
                  <a:srgbClr val="685F57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73269" y="1372308"/>
            <a:ext cx="8229600" cy="406400"/>
          </a:xfrm>
          <a:prstGeom prst="rect">
            <a:avLst/>
          </a:prstGeom>
          <a:ln>
            <a:noFill/>
          </a:ln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rgbClr val="EB8024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73269" y="327385"/>
            <a:ext cx="8229590" cy="5418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91215" y="6551124"/>
            <a:ext cx="463965" cy="234725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000000"/>
                </a:solidFill>
              </a:defRPr>
            </a:lvl1pPr>
          </a:lstStyle>
          <a:p>
            <a:pPr algn="r"/>
            <a:fld id="{7C28F666-401F-4D3F-91D7-F1926E7E74D7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1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ic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B6871-7541-1541-80D1-FA6368ACC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5716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 NOT USE_Instruc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811" y="1602452"/>
            <a:ext cx="8229600" cy="4507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rgbClr val="EB8024"/>
              </a:buClr>
              <a:defRPr sz="1600">
                <a:solidFill>
                  <a:srgbClr val="685F57"/>
                </a:solidFill>
              </a:defRPr>
            </a:lvl1pPr>
            <a:lvl2pPr>
              <a:defRPr sz="1400">
                <a:solidFill>
                  <a:srgbClr val="685F57"/>
                </a:solidFill>
              </a:defRPr>
            </a:lvl2pPr>
            <a:lvl3pPr>
              <a:buClr>
                <a:srgbClr val="EB8024"/>
              </a:buClr>
              <a:defRPr sz="1200">
                <a:solidFill>
                  <a:srgbClr val="685F57"/>
                </a:solidFill>
              </a:defRPr>
            </a:lvl3pPr>
            <a:lvl4pPr>
              <a:defRPr sz="1000">
                <a:solidFill>
                  <a:srgbClr val="685F57"/>
                </a:solidFill>
              </a:defRPr>
            </a:lvl4pPr>
            <a:lvl5pPr>
              <a:buClr>
                <a:srgbClr val="EB8024"/>
              </a:buClr>
              <a:defRPr sz="1000">
                <a:solidFill>
                  <a:srgbClr val="685F5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3269" y="327385"/>
            <a:ext cx="8229590" cy="5418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91215" y="6551124"/>
            <a:ext cx="463965" cy="234725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A09D9A"/>
                </a:solidFill>
              </a:defRPr>
            </a:lvl1pPr>
          </a:lstStyle>
          <a:p>
            <a:fld id="{7C28F666-401F-4D3F-91D7-F1926E7E74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8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endParaRPr lang="en-US" sz="2000" dirty="0" err="1" smtClean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502400"/>
            <a:ext cx="9144000" cy="35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88900"/>
          </a:xfrm>
          <a:prstGeom prst="rect">
            <a:avLst/>
          </a:prstGeom>
          <a:solidFill>
            <a:srgbClr val="EB8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213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138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 NOT USE_Instru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91215" y="6551124"/>
            <a:ext cx="463965" cy="234725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000000"/>
                </a:solidFill>
              </a:defRPr>
            </a:lvl1pPr>
          </a:lstStyle>
          <a:p>
            <a:pPr algn="r"/>
            <a:fld id="{7C28F666-401F-4D3F-91D7-F1926E7E74D7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89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 NOT USE_Instruc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811" y="1602452"/>
            <a:ext cx="8229600" cy="4507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rgbClr val="EB8024"/>
              </a:buClr>
              <a:defRPr sz="1600">
                <a:solidFill>
                  <a:srgbClr val="685F57"/>
                </a:solidFill>
              </a:defRPr>
            </a:lvl1pPr>
            <a:lvl2pPr>
              <a:defRPr sz="1400">
                <a:solidFill>
                  <a:srgbClr val="685F57"/>
                </a:solidFill>
              </a:defRPr>
            </a:lvl2pPr>
            <a:lvl3pPr>
              <a:buClr>
                <a:srgbClr val="EB8024"/>
              </a:buClr>
              <a:defRPr sz="1200">
                <a:solidFill>
                  <a:srgbClr val="685F57"/>
                </a:solidFill>
              </a:defRPr>
            </a:lvl3pPr>
            <a:lvl4pPr>
              <a:defRPr sz="1000">
                <a:solidFill>
                  <a:srgbClr val="685F57"/>
                </a:solidFill>
              </a:defRPr>
            </a:lvl4pPr>
            <a:lvl5pPr>
              <a:buClr>
                <a:srgbClr val="EB8024"/>
              </a:buClr>
              <a:defRPr sz="1000">
                <a:solidFill>
                  <a:srgbClr val="685F5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3269" y="327385"/>
            <a:ext cx="8229590" cy="5418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91215" y="6551124"/>
            <a:ext cx="463965" cy="234725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000000"/>
                </a:solidFill>
              </a:defRPr>
            </a:lvl1pPr>
          </a:lstStyle>
          <a:p>
            <a:pPr algn="r"/>
            <a:fld id="{7C28F666-401F-4D3F-91D7-F1926E7E74D7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34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 NOT USE_Instruction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73269" y="727808"/>
            <a:ext cx="8229600" cy="406400"/>
          </a:xfrm>
          <a:prstGeom prst="rect">
            <a:avLst/>
          </a:prstGeom>
          <a:ln>
            <a:noFill/>
          </a:ln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rgbClr val="EB8024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73269" y="327385"/>
            <a:ext cx="8229590" cy="5418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08811" y="1602452"/>
            <a:ext cx="8229600" cy="4507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rgbClr val="EB8024"/>
              </a:buClr>
              <a:defRPr sz="1600">
                <a:solidFill>
                  <a:srgbClr val="000000"/>
                </a:solidFill>
              </a:defRPr>
            </a:lvl1pPr>
            <a:lvl2pPr>
              <a:defRPr sz="1400">
                <a:solidFill>
                  <a:srgbClr val="000000"/>
                </a:solidFill>
              </a:defRPr>
            </a:lvl2pPr>
            <a:lvl3pPr>
              <a:buClr>
                <a:srgbClr val="EB8024"/>
              </a:buClr>
              <a:defRPr sz="1200">
                <a:solidFill>
                  <a:srgbClr val="000000"/>
                </a:solidFill>
              </a:defRPr>
            </a:lvl3pPr>
            <a:lvl4pPr>
              <a:defRPr sz="1000">
                <a:solidFill>
                  <a:srgbClr val="000000"/>
                </a:solidFill>
              </a:defRPr>
            </a:lvl4pPr>
            <a:lvl5pPr>
              <a:buClr>
                <a:srgbClr val="EB8024"/>
              </a:buClr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91215" y="6551124"/>
            <a:ext cx="463965" cy="234725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000000"/>
                </a:solidFill>
              </a:defRPr>
            </a:lvl1pPr>
          </a:lstStyle>
          <a:p>
            <a:pPr algn="r"/>
            <a:fld id="{7C28F666-401F-4D3F-91D7-F1926E7E74D7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08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73269" y="727808"/>
            <a:ext cx="8229600" cy="406400"/>
          </a:xfrm>
          <a:prstGeom prst="rect">
            <a:avLst/>
          </a:prstGeom>
          <a:ln>
            <a:noFill/>
          </a:ln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rgbClr val="EB8024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Title Placeholder 1"/>
          <p:cNvSpPr>
            <a:spLocks noGrp="1"/>
          </p:cNvSpPr>
          <p:nvPr>
            <p:ph type="title"/>
          </p:nvPr>
        </p:nvSpPr>
        <p:spPr>
          <a:xfrm>
            <a:off x="673269" y="327385"/>
            <a:ext cx="8229590" cy="5418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/>
          </p:nvPr>
        </p:nvSpPr>
        <p:spPr>
          <a:xfrm>
            <a:off x="700565" y="2029468"/>
            <a:ext cx="8229600" cy="408347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Clr>
                <a:srgbClr val="EB8024"/>
              </a:buClr>
              <a:defRPr>
                <a:solidFill>
                  <a:srgbClr val="685F57"/>
                </a:solidFill>
              </a:defRPr>
            </a:lvl1pPr>
            <a:lvl2pPr>
              <a:defRPr>
                <a:solidFill>
                  <a:srgbClr val="685F57"/>
                </a:solidFill>
              </a:defRPr>
            </a:lvl2pPr>
            <a:lvl3pPr>
              <a:buClr>
                <a:srgbClr val="EB8024"/>
              </a:buClr>
              <a:defRPr>
                <a:solidFill>
                  <a:srgbClr val="685F57"/>
                </a:solidFill>
              </a:defRPr>
            </a:lvl3pPr>
            <a:lvl4pPr>
              <a:defRPr>
                <a:solidFill>
                  <a:srgbClr val="685F57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91215" y="6551124"/>
            <a:ext cx="463965" cy="234725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000000"/>
                </a:solidFill>
              </a:defRPr>
            </a:lvl1pPr>
          </a:lstStyle>
          <a:p>
            <a:pPr algn="r"/>
            <a:fld id="{7C28F666-401F-4D3F-91D7-F1926E7E74D7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6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F4F1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88900"/>
          </a:xfrm>
          <a:prstGeom prst="rect">
            <a:avLst/>
          </a:prstGeom>
          <a:solidFill>
            <a:srgbClr val="EB8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hape 19"/>
          <p:cNvSpPr/>
          <p:nvPr userDrawn="1"/>
        </p:nvSpPr>
        <p:spPr>
          <a:xfrm>
            <a:off x="4626488" y="6644406"/>
            <a:ext cx="390595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500" spc="9">
                <a:solidFill>
                  <a:srgbClr val="888888"/>
                </a:solidFill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00" spc="9">
                <a:solidFill>
                  <a:srgbClr val="888888"/>
                </a:solidFill>
              </a:rPr>
              <a:t>Proprietary &amp; Confidential. © Aricent 2014</a:t>
            </a:r>
          </a:p>
        </p:txBody>
      </p:sp>
      <p:pic>
        <p:nvPicPr>
          <p:cNvPr id="13" name="image1.pdf" descr="Aricent_Logo_CMYK_Legal.eps"/>
          <p:cNvPicPr/>
          <p:nvPr userDrawn="1"/>
        </p:nvPicPr>
        <p:blipFill>
          <a:blip r:embed="rId6" cstate="print">
            <a:extLst/>
          </a:blip>
          <a:stretch>
            <a:fillRect/>
          </a:stretch>
        </p:blipFill>
        <p:spPr>
          <a:xfrm>
            <a:off x="352074" y="6550090"/>
            <a:ext cx="763544" cy="178259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22"/>
          <p:cNvSpPr/>
          <p:nvPr userDrawn="1"/>
        </p:nvSpPr>
        <p:spPr>
          <a:xfrm>
            <a:off x="358774" y="6483350"/>
            <a:ext cx="8431214" cy="0"/>
          </a:xfrm>
          <a:prstGeom prst="line">
            <a:avLst/>
          </a:prstGeom>
          <a:ln w="3175">
            <a:solidFill>
              <a:srgbClr val="7F7F7F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674008" y="6618215"/>
            <a:ext cx="128766" cy="1531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16B6871-7541-1541-80D1-FA6368ACC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1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685F57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168275" algn="l" defTabSz="228600" rtl="0" eaLnBrk="1" latinLnBrk="0" hangingPunct="1">
        <a:spcBef>
          <a:spcPts val="0"/>
        </a:spcBef>
        <a:spcAft>
          <a:spcPts val="600"/>
        </a:spcAft>
        <a:buClr>
          <a:srgbClr val="EB8024"/>
        </a:buClr>
        <a:buSzPct val="85000"/>
        <a:buFont typeface="Wingdings" pitchFamily="2" charset="2"/>
        <a:buChar char="§"/>
        <a:tabLst/>
        <a:defRPr sz="1600" kern="1200">
          <a:solidFill>
            <a:srgbClr val="685F57"/>
          </a:solidFill>
          <a:latin typeface="Arial" pitchFamily="34" charset="0"/>
          <a:ea typeface="+mn-ea"/>
          <a:cs typeface="Arial" pitchFamily="34" charset="0"/>
        </a:defRPr>
      </a:lvl1pPr>
      <a:lvl2pPr marL="6318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400" kern="1200">
          <a:solidFill>
            <a:srgbClr val="685F57"/>
          </a:solidFill>
          <a:latin typeface="Arial" pitchFamily="34" charset="0"/>
          <a:ea typeface="+mn-ea"/>
          <a:cs typeface="Arial" pitchFamily="34" charset="0"/>
        </a:defRPr>
      </a:lvl2pPr>
      <a:lvl3pPr marL="974725" indent="-174625" algn="l" defTabSz="228600" rtl="0" eaLnBrk="1" latinLnBrk="0" hangingPunct="1">
        <a:spcBef>
          <a:spcPts val="0"/>
        </a:spcBef>
        <a:spcAft>
          <a:spcPts val="600"/>
        </a:spcAft>
        <a:buClr>
          <a:srgbClr val="EB8024"/>
        </a:buClr>
        <a:buSzPct val="85000"/>
        <a:buFont typeface="Wingdings" pitchFamily="2" charset="2"/>
        <a:buChar char="§"/>
        <a:defRPr sz="1200" kern="1200">
          <a:solidFill>
            <a:srgbClr val="685F57"/>
          </a:solidFill>
          <a:latin typeface="Arial" pitchFamily="34" charset="0"/>
          <a:ea typeface="+mn-ea"/>
          <a:cs typeface="Arial" pitchFamily="34" charset="0"/>
        </a:defRPr>
      </a:lvl3pPr>
      <a:lvl4pPr marL="14319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000" kern="1200">
          <a:solidFill>
            <a:srgbClr val="685F57"/>
          </a:solidFill>
          <a:latin typeface="Arial" pitchFamily="34" charset="0"/>
          <a:ea typeface="+mn-ea"/>
          <a:cs typeface="Arial" pitchFamily="34" charset="0"/>
        </a:defRPr>
      </a:lvl4pPr>
      <a:lvl5pPr marL="1828800" indent="-168275" algn="l" defTabSz="914400" rtl="0" eaLnBrk="1" latinLnBrk="0" hangingPunct="1">
        <a:spcBef>
          <a:spcPts val="0"/>
        </a:spcBef>
        <a:spcAft>
          <a:spcPts val="600"/>
        </a:spcAft>
        <a:buClr>
          <a:srgbClr val="FF0000"/>
        </a:buClr>
        <a:buFont typeface="Arial" pitchFamily="34" charset="0"/>
        <a:buChar char="»"/>
        <a:defRPr sz="1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ricent_burst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" y="-8881"/>
            <a:ext cx="91277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4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est.elkstein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>
            <a:spLocks/>
          </p:cNvSpPr>
          <p:nvPr/>
        </p:nvSpPr>
        <p:spPr bwMode="gray">
          <a:xfrm>
            <a:off x="348491" y="5662696"/>
            <a:ext cx="8701380" cy="96488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00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500" dirty="0" smtClean="0">
                <a:solidFill>
                  <a:srgbClr val="AFA9A6"/>
                </a:solidFill>
              </a:rPr>
              <a:t>Procedure of VM Spawn</a:t>
            </a:r>
          </a:p>
          <a:p>
            <a:endParaRPr lang="en-US" sz="2500" dirty="0" smtClean="0">
              <a:solidFill>
                <a:srgbClr val="AFA9A6"/>
              </a:solidFill>
            </a:endParaRPr>
          </a:p>
          <a:p>
            <a:r>
              <a:rPr lang="en-US" sz="1400" dirty="0" smtClean="0">
                <a:solidFill>
                  <a:srgbClr val="AFA9A6"/>
                </a:solidFill>
              </a:rPr>
              <a:t>-IRSHAD</a:t>
            </a:r>
            <a:endParaRPr lang="en-US" sz="1400" dirty="0">
              <a:solidFill>
                <a:srgbClr val="AFA9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4631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C28F666-401F-4D3F-91D7-F1926E7E74D7}" type="slidenum">
              <a:rPr lang="en-US" sz="800" smtClean="0"/>
              <a:pPr algn="r"/>
              <a:t>10</a:t>
            </a:fld>
            <a:endParaRPr lang="en-US" sz="800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 bwMode="gray">
          <a:xfrm>
            <a:off x="330200" y="381617"/>
            <a:ext cx="8229600" cy="5429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293" y="122827"/>
            <a:ext cx="5745707" cy="46827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0124" y="259308"/>
            <a:ext cx="3248168" cy="3480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(12)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nova-compute  Glance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0125" y="4531057"/>
            <a:ext cx="8898342" cy="1965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</a:rPr>
              <a:t>nova-compute </a:t>
            </a:r>
            <a:r>
              <a:rPr lang="en-US" dirty="0">
                <a:solidFill>
                  <a:srgbClr val="000000"/>
                </a:solidFill>
              </a:rPr>
              <a:t>performs the REST call by passing the </a:t>
            </a:r>
            <a:r>
              <a:rPr lang="en-US" dirty="0" err="1">
                <a:solidFill>
                  <a:srgbClr val="000000"/>
                </a:solidFill>
              </a:rPr>
              <a:t>auth</a:t>
            </a:r>
            <a:r>
              <a:rPr lang="en-US" dirty="0">
                <a:solidFill>
                  <a:srgbClr val="000000"/>
                </a:solidFill>
              </a:rPr>
              <a:t>-token to glance-</a:t>
            </a:r>
            <a:r>
              <a:rPr lang="en-US" dirty="0" err="1">
                <a:solidFill>
                  <a:srgbClr val="000000"/>
                </a:solidFill>
              </a:rPr>
              <a:t>api</a:t>
            </a:r>
            <a:r>
              <a:rPr lang="en-US" dirty="0">
                <a:solidFill>
                  <a:srgbClr val="000000"/>
                </a:solidFill>
              </a:rPr>
              <a:t>. Then, </a:t>
            </a:r>
            <a:r>
              <a:rPr lang="en-US" dirty="0" smtClean="0">
                <a:solidFill>
                  <a:srgbClr val="000000"/>
                </a:solidFill>
              </a:rPr>
              <a:t>nova-compute uses </a:t>
            </a:r>
            <a:r>
              <a:rPr lang="en-US" dirty="0">
                <a:solidFill>
                  <a:srgbClr val="000000"/>
                </a:solidFill>
              </a:rPr>
              <a:t>the Image ID to retrieve the Image URI from the Image Service, and loads the image from the </a:t>
            </a:r>
            <a:r>
              <a:rPr lang="en-US" dirty="0" smtClean="0">
                <a:solidFill>
                  <a:srgbClr val="000000"/>
                </a:solidFill>
              </a:rPr>
              <a:t>image storage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84063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C28F666-401F-4D3F-91D7-F1926E7E74D7}" type="slidenum">
              <a:rPr lang="en-US" sz="800" smtClean="0"/>
              <a:pPr algn="r"/>
              <a:t>11</a:t>
            </a:fld>
            <a:endParaRPr lang="en-US" sz="800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 bwMode="gray">
          <a:xfrm>
            <a:off x="330200" y="381617"/>
            <a:ext cx="8229600" cy="5429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293" y="122827"/>
            <a:ext cx="5745707" cy="46827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0124" y="259308"/>
            <a:ext cx="3248168" cy="3480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(13)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Glance </a:t>
            </a:r>
            <a:r>
              <a:rPr 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Keystone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0125" y="4531057"/>
            <a:ext cx="8898342" cy="1965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glance-</a:t>
            </a:r>
            <a:r>
              <a:rPr lang="en-US" dirty="0" err="1">
                <a:solidFill>
                  <a:srgbClr val="000000"/>
                </a:solidFill>
              </a:rPr>
              <a:t>api</a:t>
            </a:r>
            <a:r>
              <a:rPr lang="en-US" dirty="0">
                <a:solidFill>
                  <a:srgbClr val="000000"/>
                </a:solidFill>
              </a:rPr>
              <a:t> validates the </a:t>
            </a:r>
            <a:r>
              <a:rPr lang="en-US" dirty="0" err="1">
                <a:solidFill>
                  <a:srgbClr val="000000"/>
                </a:solidFill>
              </a:rPr>
              <a:t>auth</a:t>
            </a:r>
            <a:r>
              <a:rPr lang="en-US" dirty="0">
                <a:solidFill>
                  <a:srgbClr val="000000"/>
                </a:solidFill>
              </a:rPr>
              <a:t>-token with keystone</a:t>
            </a:r>
            <a:r>
              <a:rPr lang="en-US" dirty="0" smtClean="0">
                <a:solidFill>
                  <a:srgbClr val="000000"/>
                </a:solidFill>
              </a:rPr>
              <a:t>. </a:t>
            </a:r>
            <a:r>
              <a:rPr lang="en-US" dirty="0">
                <a:solidFill>
                  <a:srgbClr val="000000"/>
                </a:solidFill>
              </a:rPr>
              <a:t>nova-compute gets the image metadata.</a:t>
            </a:r>
          </a:p>
        </p:txBody>
      </p:sp>
    </p:spTree>
    <p:extLst>
      <p:ext uri="{BB962C8B-B14F-4D97-AF65-F5344CB8AC3E}">
        <p14:creationId xmlns:p14="http://schemas.microsoft.com/office/powerpoint/2010/main" val="24884063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C28F666-401F-4D3F-91D7-F1926E7E74D7}" type="slidenum">
              <a:rPr lang="en-US" sz="800" smtClean="0"/>
              <a:pPr algn="r"/>
              <a:t>12</a:t>
            </a:fld>
            <a:endParaRPr lang="en-US" sz="800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 bwMode="gray">
          <a:xfrm>
            <a:off x="330200" y="381617"/>
            <a:ext cx="8229600" cy="5429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293" y="122827"/>
            <a:ext cx="5745707" cy="46827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0124" y="259308"/>
            <a:ext cx="3248168" cy="3480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(14)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nova-compute </a:t>
            </a:r>
            <a:r>
              <a:rPr 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Neutron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0125" y="4531057"/>
            <a:ext cx="8898342" cy="1965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nova-compute performs the REST-call by passing the </a:t>
            </a:r>
            <a:r>
              <a:rPr lang="en-US" dirty="0" err="1">
                <a:solidFill>
                  <a:srgbClr val="000000"/>
                </a:solidFill>
              </a:rPr>
              <a:t>auth</a:t>
            </a:r>
            <a:r>
              <a:rPr lang="en-US" dirty="0">
                <a:solidFill>
                  <a:srgbClr val="000000"/>
                </a:solidFill>
              </a:rPr>
              <a:t>-token to Network API to allocate and </a:t>
            </a:r>
            <a:r>
              <a:rPr lang="en-US" dirty="0" smtClean="0">
                <a:solidFill>
                  <a:srgbClr val="000000"/>
                </a:solidFill>
              </a:rPr>
              <a:t>configure the </a:t>
            </a:r>
            <a:r>
              <a:rPr lang="en-US" dirty="0">
                <a:solidFill>
                  <a:srgbClr val="000000"/>
                </a:solidFill>
              </a:rPr>
              <a:t>network so that the instance gets the IP address.</a:t>
            </a:r>
          </a:p>
        </p:txBody>
      </p:sp>
    </p:spTree>
    <p:extLst>
      <p:ext uri="{BB962C8B-B14F-4D97-AF65-F5344CB8AC3E}">
        <p14:creationId xmlns:p14="http://schemas.microsoft.com/office/powerpoint/2010/main" val="24884063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C28F666-401F-4D3F-91D7-F1926E7E74D7}" type="slidenum">
              <a:rPr lang="en-US" sz="800" smtClean="0"/>
              <a:pPr algn="r"/>
              <a:t>13</a:t>
            </a:fld>
            <a:endParaRPr lang="en-US" sz="800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 bwMode="gray">
          <a:xfrm>
            <a:off x="330200" y="381617"/>
            <a:ext cx="8229600" cy="5429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293" y="122827"/>
            <a:ext cx="5745707" cy="46827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0124" y="259308"/>
            <a:ext cx="3248168" cy="3480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(15)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Neutron </a:t>
            </a:r>
            <a:r>
              <a:rPr 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Keystone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0125" y="4531057"/>
            <a:ext cx="8898342" cy="1965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</a:rPr>
              <a:t>neutron-server </a:t>
            </a:r>
            <a:r>
              <a:rPr lang="en-US" dirty="0">
                <a:solidFill>
                  <a:srgbClr val="000000"/>
                </a:solidFill>
              </a:rPr>
              <a:t>validates the </a:t>
            </a:r>
            <a:r>
              <a:rPr lang="en-US" dirty="0" err="1">
                <a:solidFill>
                  <a:srgbClr val="000000"/>
                </a:solidFill>
              </a:rPr>
              <a:t>auth</a:t>
            </a:r>
            <a:r>
              <a:rPr lang="en-US" dirty="0">
                <a:solidFill>
                  <a:srgbClr val="000000"/>
                </a:solidFill>
              </a:rPr>
              <a:t>-token with </a:t>
            </a:r>
            <a:r>
              <a:rPr lang="en-US" dirty="0" smtClean="0">
                <a:solidFill>
                  <a:srgbClr val="000000"/>
                </a:solidFill>
              </a:rPr>
              <a:t>keystone. nova-compute </a:t>
            </a:r>
            <a:r>
              <a:rPr lang="en-US" dirty="0">
                <a:solidFill>
                  <a:srgbClr val="000000"/>
                </a:solidFill>
              </a:rPr>
              <a:t>retrieves the network info.</a:t>
            </a:r>
          </a:p>
        </p:txBody>
      </p:sp>
    </p:spTree>
    <p:extLst>
      <p:ext uri="{BB962C8B-B14F-4D97-AF65-F5344CB8AC3E}">
        <p14:creationId xmlns:p14="http://schemas.microsoft.com/office/powerpoint/2010/main" val="24884063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C28F666-401F-4D3F-91D7-F1926E7E74D7}" type="slidenum">
              <a:rPr lang="en-US" sz="800" smtClean="0"/>
              <a:pPr algn="r"/>
              <a:t>14</a:t>
            </a:fld>
            <a:endParaRPr lang="en-US" sz="800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 bwMode="gray">
          <a:xfrm>
            <a:off x="330200" y="381617"/>
            <a:ext cx="8229600" cy="5429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293" y="122827"/>
            <a:ext cx="5745707" cy="46827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0124" y="259308"/>
            <a:ext cx="3248168" cy="3480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(16)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nova-compute  Cinder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0125" y="4531057"/>
            <a:ext cx="8898342" cy="1965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</a:rPr>
              <a:t>nova-compute </a:t>
            </a:r>
            <a:r>
              <a:rPr lang="en-US" dirty="0">
                <a:solidFill>
                  <a:srgbClr val="000000"/>
                </a:solidFill>
              </a:rPr>
              <a:t>performs the REST call by passing the </a:t>
            </a:r>
            <a:r>
              <a:rPr lang="en-US" dirty="0" err="1">
                <a:solidFill>
                  <a:srgbClr val="000000"/>
                </a:solidFill>
              </a:rPr>
              <a:t>auth</a:t>
            </a:r>
            <a:r>
              <a:rPr lang="en-US" dirty="0">
                <a:solidFill>
                  <a:srgbClr val="000000"/>
                </a:solidFill>
              </a:rPr>
              <a:t>-token to Volume API to attach volumes to </a:t>
            </a:r>
            <a:r>
              <a:rPr lang="en-US" dirty="0" smtClean="0">
                <a:solidFill>
                  <a:srgbClr val="000000"/>
                </a:solidFill>
              </a:rPr>
              <a:t>the instance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84063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C28F666-401F-4D3F-91D7-F1926E7E74D7}" type="slidenum">
              <a:rPr lang="en-US" sz="800" smtClean="0"/>
              <a:pPr algn="r"/>
              <a:t>15</a:t>
            </a:fld>
            <a:endParaRPr lang="en-US" sz="800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 bwMode="gray">
          <a:xfrm>
            <a:off x="330200" y="381617"/>
            <a:ext cx="8229600" cy="5429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293" y="122827"/>
            <a:ext cx="5745707" cy="46827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0124" y="259308"/>
            <a:ext cx="3248168" cy="3480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(17)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Cinder  Keystone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0125" y="4531057"/>
            <a:ext cx="8898342" cy="1965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cinder-</a:t>
            </a:r>
            <a:r>
              <a:rPr lang="en-US" dirty="0" err="1">
                <a:solidFill>
                  <a:srgbClr val="000000"/>
                </a:solidFill>
              </a:rPr>
              <a:t>api</a:t>
            </a:r>
            <a:r>
              <a:rPr lang="en-US" dirty="0">
                <a:solidFill>
                  <a:srgbClr val="000000"/>
                </a:solidFill>
              </a:rPr>
              <a:t> validates the </a:t>
            </a:r>
            <a:r>
              <a:rPr lang="en-US" dirty="0" err="1">
                <a:solidFill>
                  <a:srgbClr val="000000"/>
                </a:solidFill>
              </a:rPr>
              <a:t>auth</a:t>
            </a:r>
            <a:r>
              <a:rPr lang="en-US" dirty="0">
                <a:solidFill>
                  <a:srgbClr val="000000"/>
                </a:solidFill>
              </a:rPr>
              <a:t>-token with </a:t>
            </a:r>
            <a:r>
              <a:rPr lang="en-US" dirty="0" smtClean="0">
                <a:solidFill>
                  <a:srgbClr val="000000"/>
                </a:solidFill>
              </a:rPr>
              <a:t>keystone. nova-compute </a:t>
            </a:r>
            <a:r>
              <a:rPr lang="en-US" dirty="0">
                <a:solidFill>
                  <a:srgbClr val="000000"/>
                </a:solidFill>
              </a:rPr>
              <a:t>retrieves the block storage info.</a:t>
            </a:r>
          </a:p>
        </p:txBody>
      </p:sp>
    </p:spTree>
    <p:extLst>
      <p:ext uri="{BB962C8B-B14F-4D97-AF65-F5344CB8AC3E}">
        <p14:creationId xmlns:p14="http://schemas.microsoft.com/office/powerpoint/2010/main" val="24884063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C28F666-401F-4D3F-91D7-F1926E7E74D7}" type="slidenum">
              <a:rPr lang="en-US" sz="800" smtClean="0"/>
              <a:pPr algn="r"/>
              <a:t>16</a:t>
            </a:fld>
            <a:endParaRPr lang="en-US" sz="800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 bwMode="gray">
          <a:xfrm>
            <a:off x="330200" y="381617"/>
            <a:ext cx="8229600" cy="5429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293" y="122827"/>
            <a:ext cx="5745707" cy="46827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0124" y="259308"/>
            <a:ext cx="3248168" cy="3480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nova-compute  </a:t>
            </a:r>
            <a:r>
              <a:rPr lang="en-US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libvirt</a:t>
            </a:r>
            <a:endParaRPr lang="en-US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0125" y="4531057"/>
            <a:ext cx="8898342" cy="1965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nova-compute generates data for the hypervisor driver and executes the request on the hypervisor (</a:t>
            </a:r>
            <a:r>
              <a:rPr lang="en-US" dirty="0" smtClean="0">
                <a:solidFill>
                  <a:srgbClr val="000000"/>
                </a:solidFill>
              </a:rPr>
              <a:t>via </a:t>
            </a:r>
            <a:r>
              <a:rPr lang="en-US" dirty="0" err="1" smtClean="0">
                <a:solidFill>
                  <a:srgbClr val="000000"/>
                </a:solidFill>
              </a:rPr>
              <a:t>libvirt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or API).</a:t>
            </a:r>
          </a:p>
        </p:txBody>
      </p:sp>
    </p:spTree>
    <p:extLst>
      <p:ext uri="{BB962C8B-B14F-4D97-AF65-F5344CB8AC3E}">
        <p14:creationId xmlns:p14="http://schemas.microsoft.com/office/powerpoint/2010/main" val="24884063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C28F666-401F-4D3F-91D7-F1926E7E74D7}" type="slidenum">
              <a:rPr lang="en-US" sz="800" smtClean="0"/>
              <a:pPr algn="r"/>
              <a:t>17</a:t>
            </a:fld>
            <a:endParaRPr lang="en-US" sz="800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 bwMode="gray">
          <a:xfrm>
            <a:off x="330200" y="381617"/>
            <a:ext cx="8229600" cy="542925"/>
          </a:xfrm>
          <a:prstGeom prst="rect">
            <a:avLst/>
          </a:prstGeom>
        </p:spPr>
        <p:txBody>
          <a:bodyPr/>
          <a:lstStyle/>
          <a:p>
            <a:r>
              <a:rPr lang="en-US" b="0" dirty="0" smtClean="0"/>
              <a:t>Life Cycle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 bwMode="gray">
          <a:xfrm>
            <a:off x="107577" y="1313441"/>
            <a:ext cx="8848164" cy="5029486"/>
          </a:xfrm>
          <a:prstGeom prst="rect">
            <a:avLst/>
          </a:prstGeom>
        </p:spPr>
        <p:txBody>
          <a:bodyPr/>
          <a:lstStyle/>
          <a:p>
            <a:pPr marL="60325" indent="0">
              <a:spcBef>
                <a:spcPts val="600"/>
              </a:spcBef>
              <a:buNone/>
            </a:pPr>
            <a:r>
              <a:rPr lang="en-US" sz="1800" dirty="0" smtClean="0"/>
              <a:t>The </a:t>
            </a:r>
            <a:r>
              <a:rPr lang="en-US" sz="1800" dirty="0"/>
              <a:t>life cycle of a typical virtual system within an OpenStack </a:t>
            </a:r>
            <a:r>
              <a:rPr lang="en-US" sz="1800" dirty="0" smtClean="0"/>
              <a:t>cloud:</a:t>
            </a:r>
          </a:p>
          <a:p>
            <a:pPr marL="60325" indent="0">
              <a:spcBef>
                <a:spcPts val="600"/>
              </a:spcBef>
              <a:buNone/>
            </a:pPr>
            <a:r>
              <a:rPr lang="en-US" b="1" dirty="0" smtClean="0"/>
              <a:t>	1. Initial State</a:t>
            </a:r>
          </a:p>
          <a:p>
            <a:pPr marL="60325" indent="0">
              <a:spcBef>
                <a:spcPts val="600"/>
              </a:spcBef>
              <a:buNone/>
            </a:pPr>
            <a:r>
              <a:rPr lang="en-US" b="1" dirty="0" smtClean="0"/>
              <a:t>	2. </a:t>
            </a:r>
            <a:r>
              <a:rPr lang="en-US" b="1" dirty="0"/>
              <a:t>Launching an </a:t>
            </a:r>
            <a:r>
              <a:rPr lang="en-US" b="1" dirty="0" smtClean="0"/>
              <a:t>instance</a:t>
            </a:r>
          </a:p>
          <a:p>
            <a:pPr marL="60325" indent="0">
              <a:spcBef>
                <a:spcPts val="600"/>
              </a:spcBef>
              <a:buNone/>
            </a:pPr>
            <a:r>
              <a:rPr lang="en-US" b="1" dirty="0" smtClean="0"/>
              <a:t>	3. End State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72725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C28F666-401F-4D3F-91D7-F1926E7E74D7}" type="slidenum">
              <a:rPr lang="en-US" sz="800" smtClean="0"/>
              <a:pPr algn="r"/>
              <a:t>18</a:t>
            </a:fld>
            <a:endParaRPr lang="en-US" sz="8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 bwMode="gray">
          <a:xfrm>
            <a:off x="107577" y="655093"/>
            <a:ext cx="8848164" cy="5687834"/>
          </a:xfrm>
          <a:prstGeom prst="rect">
            <a:avLst/>
          </a:prstGeom>
        </p:spPr>
        <p:txBody>
          <a:bodyPr/>
          <a:lstStyle/>
          <a:p>
            <a:pPr marL="60325" indent="0">
              <a:buNone/>
            </a:pPr>
            <a:r>
              <a:rPr lang="en-US" b="1" dirty="0" smtClean="0"/>
              <a:t>1. Initial State</a:t>
            </a:r>
            <a:r>
              <a:rPr lang="en-US" dirty="0" smtClean="0"/>
              <a:t>: </a:t>
            </a:r>
          </a:p>
          <a:p>
            <a:r>
              <a:rPr lang="en-US" dirty="0"/>
              <a:t>The following diagram shows the system state prior to launching an instance</a:t>
            </a:r>
            <a:endParaRPr lang="en-US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438400"/>
            <a:ext cx="72009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52883" y="4722635"/>
            <a:ext cx="3302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Fig: Initial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Arial" pitchFamily="34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29154103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C28F666-401F-4D3F-91D7-F1926E7E74D7}" type="slidenum">
              <a:rPr lang="en-US" sz="800" smtClean="0"/>
              <a:pPr algn="r"/>
              <a:t>19</a:t>
            </a:fld>
            <a:endParaRPr lang="en-US" sz="800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 bwMode="gray">
          <a:xfrm>
            <a:off x="330200" y="381617"/>
            <a:ext cx="8229600" cy="542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 bwMode="gray">
          <a:xfrm>
            <a:off x="107577" y="259307"/>
            <a:ext cx="8848164" cy="6083620"/>
          </a:xfrm>
          <a:prstGeom prst="rect">
            <a:avLst/>
          </a:prstGeom>
        </p:spPr>
        <p:txBody>
          <a:bodyPr/>
          <a:lstStyle/>
          <a:p>
            <a:pPr marL="60325" indent="0">
              <a:buNone/>
            </a:pPr>
            <a:r>
              <a:rPr lang="en-US" b="1" dirty="0" smtClean="0"/>
              <a:t>2. </a:t>
            </a:r>
            <a:r>
              <a:rPr lang="en-US" b="1" dirty="0"/>
              <a:t>Launching an </a:t>
            </a:r>
            <a:r>
              <a:rPr lang="en-US" b="1" dirty="0" smtClean="0"/>
              <a:t>instance:</a:t>
            </a:r>
          </a:p>
          <a:p>
            <a:r>
              <a:rPr lang="en-US" sz="1800" dirty="0"/>
              <a:t>T</a:t>
            </a:r>
            <a:r>
              <a:rPr lang="en-US" sz="1800" dirty="0" smtClean="0"/>
              <a:t>he </a:t>
            </a:r>
            <a:r>
              <a:rPr lang="en-US" sz="1800" dirty="0"/>
              <a:t>user selects an image, a flavor, and other optional attributes.</a:t>
            </a:r>
          </a:p>
          <a:p>
            <a:r>
              <a:rPr lang="en-US" sz="1800" dirty="0"/>
              <a:t>The OpenStack system copies the base image from the image store to local disk which is used as the first disk of the instance(</a:t>
            </a:r>
            <a:r>
              <a:rPr lang="en-US" sz="1800" dirty="0" err="1"/>
              <a:t>vda</a:t>
            </a:r>
            <a:r>
              <a:rPr lang="en-US" sz="1800" dirty="0"/>
              <a:t>).</a:t>
            </a:r>
          </a:p>
          <a:p>
            <a:r>
              <a:rPr lang="en-US" sz="1800" dirty="0" smtClean="0"/>
              <a:t>The </a:t>
            </a:r>
            <a:r>
              <a:rPr lang="en-US" sz="1800" dirty="0"/>
              <a:t>instance is booted from the first drive. The instance runs and changes data on the disks highlighted in yellow in the diagram.</a:t>
            </a:r>
          </a:p>
          <a:p>
            <a:endParaRPr lang="en-US" b="1" dirty="0" smtClean="0"/>
          </a:p>
          <a:p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2715904" y="5927462"/>
            <a:ext cx="3302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Fig: Launch VM Instance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182" y="2797790"/>
            <a:ext cx="5506369" cy="3089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54103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C28F666-401F-4D3F-91D7-F1926E7E74D7}" type="slidenum">
              <a:rPr lang="en-US" sz="800" smtClean="0"/>
              <a:pPr algn="r"/>
              <a:t>2</a:t>
            </a:fld>
            <a:endParaRPr lang="en-US" sz="800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 bwMode="gray">
          <a:xfrm>
            <a:off x="330200" y="381617"/>
            <a:ext cx="8229600" cy="542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Agenda 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 bwMode="gray">
          <a:xfrm>
            <a:off x="107577" y="1313441"/>
            <a:ext cx="8848164" cy="5029486"/>
          </a:xfrm>
          <a:prstGeom prst="rect">
            <a:avLst/>
          </a:prstGeom>
        </p:spPr>
        <p:txBody>
          <a:bodyPr/>
          <a:lstStyle/>
          <a:p>
            <a:r>
              <a:rPr lang="en-US" sz="1800" dirty="0" smtClean="0"/>
              <a:t>VM Call Flow</a:t>
            </a:r>
          </a:p>
          <a:p>
            <a:r>
              <a:rPr lang="en-US" sz="1800" dirty="0" smtClean="0"/>
              <a:t>VM Life Cycle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600" dirty="0"/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8950520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C28F666-401F-4D3F-91D7-F1926E7E74D7}" type="slidenum">
              <a:rPr lang="en-US" sz="800" smtClean="0"/>
              <a:pPr algn="r"/>
              <a:t>20</a:t>
            </a:fld>
            <a:endParaRPr lang="en-US" sz="800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 bwMode="gray">
          <a:xfrm>
            <a:off x="330200" y="381617"/>
            <a:ext cx="8229600" cy="542925"/>
          </a:xfrm>
          <a:prstGeom prst="rect">
            <a:avLst/>
          </a:prstGeom>
        </p:spPr>
        <p:txBody>
          <a:bodyPr/>
          <a:lstStyle/>
          <a:p>
            <a:r>
              <a:rPr lang="en-US" b="0" dirty="0" smtClean="0"/>
              <a:t> 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 bwMode="gray">
          <a:xfrm>
            <a:off x="107577" y="409433"/>
            <a:ext cx="8848164" cy="5933494"/>
          </a:xfrm>
          <a:prstGeom prst="rect">
            <a:avLst/>
          </a:prstGeom>
        </p:spPr>
        <p:txBody>
          <a:bodyPr/>
          <a:lstStyle/>
          <a:p>
            <a:pPr marL="60325" indent="0">
              <a:buNone/>
            </a:pPr>
            <a:r>
              <a:rPr lang="en-US" b="1" dirty="0" smtClean="0"/>
              <a:t>3. End State:</a:t>
            </a:r>
          </a:p>
          <a:p>
            <a:r>
              <a:rPr lang="en-US" dirty="0"/>
              <a:t>Once the instance has served its purpose and is deleted, all state is reclaimed, except the persistent volume.</a:t>
            </a:r>
          </a:p>
          <a:p>
            <a:r>
              <a:rPr lang="en-US" dirty="0"/>
              <a:t>The ephemeral storage is purged. Memory and vCPU resources are released. </a:t>
            </a:r>
            <a:endParaRPr lang="en-US" b="1" dirty="0" smtClean="0"/>
          </a:p>
          <a:p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2879677" y="5511343"/>
            <a:ext cx="3302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Fig: End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rial" pitchFamily="34" charset="0"/>
              </a:rPr>
              <a:t>State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73" y="2719530"/>
            <a:ext cx="73818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54103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ank You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95797"/>
            <a:ext cx="9144000" cy="5080000"/>
          </a:xfrm>
          <a:prstGeom prst="rect">
            <a:avLst/>
          </a:prstGeom>
        </p:spPr>
      </p:pic>
      <p:pic>
        <p:nvPicPr>
          <p:cNvPr id="8" name="image2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527" r="15121"/>
          <a:stretch>
            <a:fillRect/>
          </a:stretch>
        </p:blipFill>
        <p:spPr>
          <a:xfrm>
            <a:off x="355253" y="288915"/>
            <a:ext cx="1608957" cy="579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icture 12" descr="tagl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38203" y="446516"/>
            <a:ext cx="3085950" cy="359641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3840480" y="5257800"/>
            <a:ext cx="4933641" cy="1207968"/>
            <a:chOff x="3757208" y="5257800"/>
            <a:chExt cx="4933641" cy="1207968"/>
          </a:xfrm>
        </p:grpSpPr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3757208" y="5257800"/>
              <a:ext cx="1645920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 smtClean="0">
                  <a:solidFill>
                    <a:srgbClr val="EB8024"/>
                  </a:solidFill>
                  <a:latin typeface="Arial"/>
                  <a:ea typeface="ＭＳ Ｐゴシック" charset="0"/>
                  <a:cs typeface="Arial"/>
                </a:rPr>
                <a:t>Headquarters</a:t>
              </a:r>
              <a:endParaRPr lang="en-US" sz="1000" dirty="0">
                <a:solidFill>
                  <a:srgbClr val="EB8024"/>
                </a:solidFill>
                <a:latin typeface="Arial"/>
                <a:ea typeface="ＭＳ Ｐゴシック" charset="0"/>
                <a:cs typeface="Arial"/>
              </a:endParaRPr>
            </a:p>
            <a:p>
              <a:pPr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303 Twin Dolphin Drive</a:t>
              </a:r>
              <a:b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</a:b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6th Floor</a:t>
              </a:r>
              <a:b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</a:b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Redwood City, CA 94065</a:t>
              </a:r>
              <a:b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</a:b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USA</a:t>
              </a:r>
            </a:p>
            <a:p>
              <a:pPr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Tel: +1 650 632 4310 </a:t>
              </a:r>
              <a:b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</a:b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Fax: +1 650 551 </a:t>
              </a:r>
              <a:r>
                <a:rPr lang="en-US" sz="1000" dirty="0" smtClean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9901</a:t>
              </a:r>
              <a:endParaRPr lang="en-US" sz="10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5448848" y="5257800"/>
              <a:ext cx="1737360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EB8024"/>
                  </a:solidFill>
                  <a:latin typeface="Arial"/>
                  <a:ea typeface="ＭＳ Ｐゴシック" charset="0"/>
                  <a:cs typeface="Arial"/>
                </a:rPr>
                <a:t>APAC HQ</a:t>
              </a:r>
            </a:p>
            <a:p>
              <a:pPr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Plot </a:t>
              </a: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31, Electronic City</a:t>
              </a:r>
              <a:b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</a:b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Sector 18</a:t>
              </a:r>
              <a:b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</a:b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Gurgaon, </a:t>
              </a:r>
              <a:r>
                <a:rPr lang="en-US" sz="1000" dirty="0" smtClean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Haryana 122015 </a:t>
              </a: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/>
              </a:r>
              <a:b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</a:b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India</a:t>
              </a:r>
            </a:p>
            <a:p>
              <a:pPr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Tel: +91 124 4095888</a:t>
              </a:r>
              <a:b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</a:b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Fax: +91 124 </a:t>
              </a:r>
              <a:r>
                <a:rPr lang="en-US" sz="1000" dirty="0" smtClean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2455100</a:t>
              </a:r>
              <a:endParaRPr lang="en-US" sz="10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7186208" y="5257800"/>
              <a:ext cx="1504641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EB8024"/>
                  </a:solidFill>
                  <a:latin typeface="Arial"/>
                  <a:ea typeface="ＭＳ Ｐゴシック" charset="0"/>
                  <a:cs typeface="Arial"/>
                </a:rPr>
                <a:t>Europe HQ</a:t>
              </a:r>
            </a:p>
            <a:p>
              <a:pPr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Intec </a:t>
              </a: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4, Wade Road,</a:t>
              </a:r>
              <a:b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</a:b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Basingstoke,</a:t>
              </a:r>
              <a:b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</a:b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Hampshire RG24 8NE,</a:t>
              </a:r>
              <a:b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</a:b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United Kingdom</a:t>
              </a:r>
            </a:p>
            <a:p>
              <a:pPr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Tel: +44 1256 </a:t>
              </a:r>
              <a:r>
                <a:rPr lang="en-US" sz="1000" dirty="0" smtClean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339500</a:t>
              </a:r>
              <a:endParaRPr lang="en-US" sz="10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7155014" y="5296217"/>
              <a:ext cx="0" cy="1169551"/>
            </a:xfrm>
            <a:prstGeom prst="line">
              <a:avLst/>
            </a:prstGeom>
            <a:noFill/>
            <a:ln w="6350" cap="flat" cmpd="sng">
              <a:solidFill>
                <a:srgbClr val="EB8024"/>
              </a:solidFill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403128" y="5257800"/>
              <a:ext cx="0" cy="1169551"/>
            </a:xfrm>
            <a:prstGeom prst="line">
              <a:avLst/>
            </a:prstGeom>
            <a:noFill/>
            <a:ln w="6350" cap="flat" cmpd="sng">
              <a:solidFill>
                <a:srgbClr val="EB8024"/>
              </a:solidFill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2" name="Shape 261"/>
          <p:cNvSpPr txBox="1">
            <a:spLocks/>
          </p:cNvSpPr>
          <p:nvPr/>
        </p:nvSpPr>
        <p:spPr>
          <a:xfrm>
            <a:off x="5943600" y="3657600"/>
            <a:ext cx="27432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40" rIns="91440" anchor="ctr"/>
          <a:lstStyle>
            <a:lvl1pPr marL="342900" indent="-342900" algn="r"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31519" indent="-274319">
              <a:spcBef>
                <a:spcPts val="5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19200" indent="-304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714500" indent="-342900">
              <a:spcBef>
                <a:spcPts val="500"/>
              </a:spcBef>
              <a:buSzPct val="100000"/>
              <a:buFont typeface="Arial"/>
              <a:buChar char="–"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726757" indent="-226695">
              <a:spcBef>
                <a:spcPts val="500"/>
              </a:spcBef>
              <a:buSzPct val="100000"/>
              <a:buFont typeface="Arial"/>
              <a:buChar char="»"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 smtClean="0">
                <a:solidFill>
                  <a:srgbClr val="000000"/>
                </a:solidFill>
              </a:rPr>
              <a:t>Thank you.</a:t>
            </a:r>
            <a:endParaRPr lang="en-US" sz="2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591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C28F666-401F-4D3F-91D7-F1926E7E74D7}" type="slidenum">
              <a:rPr lang="en-US" sz="800" smtClean="0"/>
              <a:pPr algn="r"/>
              <a:t>3</a:t>
            </a:fld>
            <a:endParaRPr lang="en-US" sz="800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 bwMode="gray">
          <a:xfrm>
            <a:off x="330200" y="381617"/>
            <a:ext cx="8229600" cy="5429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293" y="122827"/>
            <a:ext cx="5745707" cy="46827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0124" y="259308"/>
            <a:ext cx="3248168" cy="3480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(1)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Dashboard/CLI </a:t>
            </a:r>
            <a:r>
              <a:rPr 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Keystone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0125" y="4531057"/>
            <a:ext cx="8898342" cy="1965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rgbClr val="000000"/>
                </a:solidFill>
              </a:rPr>
              <a:t>dashboard or CLI gets the user credentials and authenticates with the Identity Service via </a:t>
            </a:r>
            <a:r>
              <a:rPr lang="en-US" dirty="0">
                <a:solidFill>
                  <a:srgbClr val="000000"/>
                </a:solidFill>
                <a:hlinkClick r:id="rId4"/>
              </a:rPr>
              <a:t>REST API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The Identity Service authenticates the user with the user credentials, and then generates and sends back </a:t>
            </a:r>
            <a:r>
              <a:rPr lang="en-US" dirty="0" smtClean="0">
                <a:solidFill>
                  <a:srgbClr val="000000"/>
                </a:solidFill>
              </a:rPr>
              <a:t>an </a:t>
            </a:r>
            <a:r>
              <a:rPr lang="en-US" dirty="0" err="1" smtClean="0">
                <a:solidFill>
                  <a:srgbClr val="000000"/>
                </a:solidFill>
              </a:rPr>
              <a:t>auth</a:t>
            </a:r>
            <a:r>
              <a:rPr lang="en-US" dirty="0" smtClean="0">
                <a:solidFill>
                  <a:srgbClr val="000000"/>
                </a:solidFill>
              </a:rPr>
              <a:t>-token </a:t>
            </a:r>
            <a:r>
              <a:rPr lang="en-US" dirty="0">
                <a:solidFill>
                  <a:srgbClr val="000000"/>
                </a:solidFill>
              </a:rPr>
              <a:t>which will be used for sending the request to other components through REST-call.</a:t>
            </a:r>
          </a:p>
        </p:txBody>
      </p:sp>
    </p:spTree>
    <p:extLst>
      <p:ext uri="{BB962C8B-B14F-4D97-AF65-F5344CB8AC3E}">
        <p14:creationId xmlns:p14="http://schemas.microsoft.com/office/powerpoint/2010/main" val="11764943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C28F666-401F-4D3F-91D7-F1926E7E74D7}" type="slidenum">
              <a:rPr lang="en-US" sz="800" smtClean="0"/>
              <a:pPr algn="r"/>
              <a:t>4</a:t>
            </a:fld>
            <a:endParaRPr lang="en-US" sz="800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 bwMode="gray">
          <a:xfrm>
            <a:off x="330200" y="381617"/>
            <a:ext cx="8229600" cy="5429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293" y="122827"/>
            <a:ext cx="5745707" cy="46827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0124" y="259308"/>
            <a:ext cx="3248168" cy="3480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(2)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Dashboard/CLI </a:t>
            </a:r>
            <a:r>
              <a:rPr 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nova-</a:t>
            </a:r>
            <a:r>
              <a:rPr lang="en-US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api</a:t>
            </a:r>
            <a:endParaRPr lang="en-US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0125" y="4531057"/>
            <a:ext cx="8898342" cy="1965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rgbClr val="000000"/>
                </a:solidFill>
              </a:rPr>
              <a:t>dashboard or CLI converts the new instance request specified in </a:t>
            </a:r>
            <a:r>
              <a:rPr lang="en-US" b="1" dirty="0">
                <a:solidFill>
                  <a:srgbClr val="000000"/>
                </a:solidFill>
              </a:rPr>
              <a:t>launch instance </a:t>
            </a:r>
            <a:r>
              <a:rPr lang="en-US" dirty="0">
                <a:solidFill>
                  <a:srgbClr val="000000"/>
                </a:solidFill>
              </a:rPr>
              <a:t>or </a:t>
            </a:r>
            <a:r>
              <a:rPr lang="en-US" b="1" dirty="0">
                <a:solidFill>
                  <a:srgbClr val="000000"/>
                </a:solidFill>
              </a:rPr>
              <a:t>nova-boot </a:t>
            </a:r>
            <a:r>
              <a:rPr lang="en-US" dirty="0">
                <a:solidFill>
                  <a:srgbClr val="000000"/>
                </a:solidFill>
              </a:rPr>
              <a:t>form to a REST API request and sends it to nova-</a:t>
            </a:r>
            <a:r>
              <a:rPr lang="en-US" dirty="0" err="1">
                <a:solidFill>
                  <a:srgbClr val="000000"/>
                </a:solidFill>
              </a:rPr>
              <a:t>api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21284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C28F666-401F-4D3F-91D7-F1926E7E74D7}" type="slidenum">
              <a:rPr lang="en-US" sz="800" smtClean="0"/>
              <a:pPr algn="r"/>
              <a:t>5</a:t>
            </a:fld>
            <a:endParaRPr lang="en-US" sz="800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 bwMode="gray">
          <a:xfrm>
            <a:off x="330200" y="381617"/>
            <a:ext cx="8229600" cy="5429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293" y="122827"/>
            <a:ext cx="5745707" cy="46827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0124" y="259308"/>
            <a:ext cx="3248168" cy="3480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(3)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Keystone </a:t>
            </a:r>
            <a:r>
              <a:rPr 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nova-</a:t>
            </a:r>
            <a:r>
              <a:rPr lang="en-US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api</a:t>
            </a:r>
            <a:endParaRPr lang="en-US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0125" y="4531057"/>
            <a:ext cx="8898342" cy="1965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</a:rPr>
              <a:t>nova-</a:t>
            </a:r>
            <a:r>
              <a:rPr lang="en-US" dirty="0" err="1" smtClean="0">
                <a:solidFill>
                  <a:srgbClr val="000000"/>
                </a:solidFill>
              </a:rPr>
              <a:t>api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receives the request and sends a request to the Identity Service for validation of the </a:t>
            </a:r>
            <a:r>
              <a:rPr lang="en-US" dirty="0" err="1" smtClean="0">
                <a:solidFill>
                  <a:srgbClr val="000000"/>
                </a:solidFill>
              </a:rPr>
              <a:t>auth</a:t>
            </a:r>
            <a:r>
              <a:rPr lang="en-US" dirty="0" smtClean="0">
                <a:solidFill>
                  <a:srgbClr val="000000"/>
                </a:solidFill>
              </a:rPr>
              <a:t>-token and </a:t>
            </a:r>
            <a:r>
              <a:rPr lang="en-US" dirty="0">
                <a:solidFill>
                  <a:srgbClr val="000000"/>
                </a:solidFill>
              </a:rPr>
              <a:t>access permission.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The Identity Service validates the token and sends updated authentication headers with roles and permissions.</a:t>
            </a:r>
          </a:p>
        </p:txBody>
      </p:sp>
    </p:spTree>
    <p:extLst>
      <p:ext uri="{BB962C8B-B14F-4D97-AF65-F5344CB8AC3E}">
        <p14:creationId xmlns:p14="http://schemas.microsoft.com/office/powerpoint/2010/main" val="16436135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C28F666-401F-4D3F-91D7-F1926E7E74D7}" type="slidenum">
              <a:rPr lang="en-US" sz="800" smtClean="0"/>
              <a:pPr algn="r"/>
              <a:t>6</a:t>
            </a:fld>
            <a:endParaRPr lang="en-US" sz="800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 bwMode="gray">
          <a:xfrm>
            <a:off x="330200" y="381617"/>
            <a:ext cx="8229600" cy="5429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293" y="122827"/>
            <a:ext cx="5745707" cy="46827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0124" y="259308"/>
            <a:ext cx="3248168" cy="3480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(4)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nova-</a:t>
            </a:r>
            <a:r>
              <a:rPr lang="en-US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api</a:t>
            </a:r>
            <a:r>
              <a:rPr 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  nova </a:t>
            </a:r>
            <a:r>
              <a:rPr lang="en-US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db</a:t>
            </a:r>
            <a:endParaRPr lang="en-US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0125" y="4531057"/>
            <a:ext cx="8898342" cy="1965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</a:rPr>
              <a:t>nova-</a:t>
            </a:r>
            <a:r>
              <a:rPr lang="en-US" dirty="0" err="1" smtClean="0">
                <a:solidFill>
                  <a:srgbClr val="000000"/>
                </a:solidFill>
              </a:rPr>
              <a:t>api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creates initial database entry for a new instance.</a:t>
            </a:r>
          </a:p>
        </p:txBody>
      </p:sp>
    </p:spTree>
    <p:extLst>
      <p:ext uri="{BB962C8B-B14F-4D97-AF65-F5344CB8AC3E}">
        <p14:creationId xmlns:p14="http://schemas.microsoft.com/office/powerpoint/2010/main" val="16436135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C28F666-401F-4D3F-91D7-F1926E7E74D7}" type="slidenum">
              <a:rPr lang="en-US" sz="800" smtClean="0"/>
              <a:pPr algn="r"/>
              <a:t>7</a:t>
            </a:fld>
            <a:endParaRPr lang="en-US" sz="800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 bwMode="gray">
          <a:xfrm>
            <a:off x="330200" y="381617"/>
            <a:ext cx="8229600" cy="5429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293" y="122827"/>
            <a:ext cx="5745707" cy="46827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0124" y="259308"/>
            <a:ext cx="3248168" cy="3480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(5 &amp; 6)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nova-</a:t>
            </a:r>
            <a:r>
              <a:rPr lang="en-US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api</a:t>
            </a:r>
            <a:r>
              <a:rPr 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  queue  nova scheduler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0125" y="4531057"/>
            <a:ext cx="8898342" cy="1965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</a:rPr>
              <a:t>nova-</a:t>
            </a:r>
            <a:r>
              <a:rPr lang="en-US" dirty="0" err="1" smtClean="0">
                <a:solidFill>
                  <a:srgbClr val="000000"/>
                </a:solidFill>
              </a:rPr>
              <a:t>api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sends the </a:t>
            </a:r>
            <a:r>
              <a:rPr lang="en-US" dirty="0" err="1">
                <a:solidFill>
                  <a:srgbClr val="000000"/>
                </a:solidFill>
              </a:rPr>
              <a:t>rpc.call</a:t>
            </a:r>
            <a:r>
              <a:rPr lang="en-US" dirty="0">
                <a:solidFill>
                  <a:srgbClr val="000000"/>
                </a:solidFill>
              </a:rPr>
              <a:t> request to nova-scheduler expecting to get updated instance entry </a:t>
            </a:r>
            <a:r>
              <a:rPr lang="en-US" dirty="0" smtClean="0">
                <a:solidFill>
                  <a:srgbClr val="000000"/>
                </a:solidFill>
              </a:rPr>
              <a:t>with host </a:t>
            </a:r>
            <a:r>
              <a:rPr lang="en-US" dirty="0">
                <a:solidFill>
                  <a:srgbClr val="000000"/>
                </a:solidFill>
              </a:rPr>
              <a:t>ID specified.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</a:rPr>
              <a:t>nova-scheduler </a:t>
            </a:r>
            <a:r>
              <a:rPr lang="en-US" dirty="0">
                <a:solidFill>
                  <a:srgbClr val="000000"/>
                </a:solidFill>
              </a:rPr>
              <a:t>picks up the request from the queue.</a:t>
            </a:r>
          </a:p>
        </p:txBody>
      </p:sp>
    </p:spTree>
    <p:extLst>
      <p:ext uri="{BB962C8B-B14F-4D97-AF65-F5344CB8AC3E}">
        <p14:creationId xmlns:p14="http://schemas.microsoft.com/office/powerpoint/2010/main" val="16436135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C28F666-401F-4D3F-91D7-F1926E7E74D7}" type="slidenum">
              <a:rPr lang="en-US" sz="800" smtClean="0"/>
              <a:pPr algn="r"/>
              <a:t>8</a:t>
            </a:fld>
            <a:endParaRPr lang="en-US" sz="800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 bwMode="gray">
          <a:xfrm>
            <a:off x="330200" y="381617"/>
            <a:ext cx="8229600" cy="5429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293" y="122827"/>
            <a:ext cx="5745707" cy="46827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0124" y="259308"/>
            <a:ext cx="3248168" cy="3480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(7 &amp; 8)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nova-</a:t>
            </a:r>
            <a:r>
              <a:rPr lang="en-US" dirty="0" err="1" smtClean="0">
                <a:solidFill>
                  <a:srgbClr val="000000"/>
                </a:solidFill>
                <a:sym typeface="Wingdings" panose="05000000000000000000" pitchFamily="2" charset="2"/>
              </a:rPr>
              <a:t>db</a:t>
            </a:r>
            <a:r>
              <a:rPr 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  nova-scheduler queue nova-compute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0125" y="4531057"/>
            <a:ext cx="8898342" cy="1965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</a:rPr>
              <a:t>nova-scheduler </a:t>
            </a:r>
            <a:r>
              <a:rPr lang="en-US" dirty="0">
                <a:solidFill>
                  <a:srgbClr val="000000"/>
                </a:solidFill>
              </a:rPr>
              <a:t>interacts with nova-database to find an appropriate </a:t>
            </a:r>
            <a:r>
              <a:rPr lang="en-US" dirty="0" smtClean="0">
                <a:solidFill>
                  <a:srgbClr val="000000"/>
                </a:solidFill>
              </a:rPr>
              <a:t>host. </a:t>
            </a:r>
            <a:r>
              <a:rPr lang="en-US" dirty="0">
                <a:solidFill>
                  <a:srgbClr val="000000"/>
                </a:solidFill>
              </a:rPr>
              <a:t>nova-scheduler sends the </a:t>
            </a:r>
            <a:r>
              <a:rPr lang="en-US" dirty="0" err="1">
                <a:solidFill>
                  <a:srgbClr val="000000"/>
                </a:solidFill>
              </a:rPr>
              <a:t>rpc.cast</a:t>
            </a:r>
            <a:r>
              <a:rPr lang="en-US" dirty="0">
                <a:solidFill>
                  <a:srgbClr val="000000"/>
                </a:solidFill>
              </a:rPr>
              <a:t> request to nova-compute for launching an instance on the </a:t>
            </a:r>
            <a:r>
              <a:rPr lang="en-US" dirty="0" smtClean="0">
                <a:solidFill>
                  <a:srgbClr val="000000"/>
                </a:solidFill>
              </a:rPr>
              <a:t>appropriate host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36135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7C28F666-401F-4D3F-91D7-F1926E7E74D7}" type="slidenum">
              <a:rPr lang="en-US" sz="800" smtClean="0"/>
              <a:pPr algn="r"/>
              <a:t>9</a:t>
            </a:fld>
            <a:endParaRPr lang="en-US" sz="800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 bwMode="gray">
          <a:xfrm>
            <a:off x="330200" y="381617"/>
            <a:ext cx="8229600" cy="5429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293" y="122827"/>
            <a:ext cx="5745707" cy="46827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0124" y="259308"/>
            <a:ext cx="3248168" cy="3480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(9, 10, &amp; 11)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nova-compute </a:t>
            </a:r>
            <a:r>
              <a:rPr 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nova-conductor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0125" y="4531057"/>
            <a:ext cx="8898342" cy="1965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</a:rPr>
              <a:t>nova-compute </a:t>
            </a:r>
            <a:r>
              <a:rPr lang="en-US" dirty="0">
                <a:solidFill>
                  <a:srgbClr val="000000"/>
                </a:solidFill>
              </a:rPr>
              <a:t>sends the </a:t>
            </a:r>
            <a:r>
              <a:rPr lang="en-US" dirty="0" err="1">
                <a:solidFill>
                  <a:srgbClr val="000000"/>
                </a:solidFill>
              </a:rPr>
              <a:t>rpc.call</a:t>
            </a:r>
            <a:r>
              <a:rPr lang="en-US" dirty="0">
                <a:solidFill>
                  <a:srgbClr val="000000"/>
                </a:solidFill>
              </a:rPr>
              <a:t> request to nova-conductor to fetch the instance information such </a:t>
            </a:r>
            <a:r>
              <a:rPr lang="en-US" dirty="0" smtClean="0">
                <a:solidFill>
                  <a:srgbClr val="000000"/>
                </a:solidFill>
              </a:rPr>
              <a:t>as host </a:t>
            </a:r>
            <a:r>
              <a:rPr lang="en-US" dirty="0">
                <a:solidFill>
                  <a:srgbClr val="000000"/>
                </a:solidFill>
              </a:rPr>
              <a:t>ID and flavor (RAM, CPU, Disk).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</a:rPr>
              <a:t>nova-conductor </a:t>
            </a:r>
            <a:r>
              <a:rPr lang="en-US" dirty="0">
                <a:solidFill>
                  <a:srgbClr val="000000"/>
                </a:solidFill>
              </a:rPr>
              <a:t>picks up the request from the queue.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</a:rPr>
              <a:t>nova-conductor </a:t>
            </a:r>
            <a:r>
              <a:rPr lang="en-US" dirty="0">
                <a:solidFill>
                  <a:srgbClr val="000000"/>
                </a:solidFill>
              </a:rPr>
              <a:t>interacts with </a:t>
            </a:r>
            <a:r>
              <a:rPr lang="en-US" dirty="0" smtClean="0">
                <a:solidFill>
                  <a:srgbClr val="000000"/>
                </a:solidFill>
              </a:rPr>
              <a:t>nova-database. nova-conductor </a:t>
            </a:r>
            <a:r>
              <a:rPr lang="en-US" dirty="0">
                <a:solidFill>
                  <a:srgbClr val="000000"/>
                </a:solidFill>
              </a:rPr>
              <a:t>returns the instance </a:t>
            </a:r>
            <a:r>
              <a:rPr lang="en-US" dirty="0" smtClean="0">
                <a:solidFill>
                  <a:srgbClr val="000000"/>
                </a:solidFill>
              </a:rPr>
              <a:t>information. nova-compute </a:t>
            </a:r>
            <a:r>
              <a:rPr lang="en-US" dirty="0">
                <a:solidFill>
                  <a:srgbClr val="000000"/>
                </a:solidFill>
              </a:rPr>
              <a:t>picks up the instance information from the queue.</a:t>
            </a:r>
          </a:p>
        </p:txBody>
      </p:sp>
    </p:spTree>
    <p:extLst>
      <p:ext uri="{BB962C8B-B14F-4D97-AF65-F5344CB8AC3E}">
        <p14:creationId xmlns:p14="http://schemas.microsoft.com/office/powerpoint/2010/main" val="24884063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neric page">
  <a:themeElements>
    <a:clrScheme name="aircent">
      <a:dk1>
        <a:srgbClr val="685F57"/>
      </a:dk1>
      <a:lt1>
        <a:srgbClr val="AFA9A6"/>
      </a:lt1>
      <a:dk2>
        <a:srgbClr val="C7C2BA"/>
      </a:dk2>
      <a:lt2>
        <a:srgbClr val="A3A3A3"/>
      </a:lt2>
      <a:accent1>
        <a:srgbClr val="FCB720"/>
      </a:accent1>
      <a:accent2>
        <a:srgbClr val="EB8024"/>
      </a:accent2>
      <a:accent3>
        <a:srgbClr val="C4212C"/>
      </a:accent3>
      <a:accent4>
        <a:srgbClr val="A1C6CF"/>
      </a:accent4>
      <a:accent5>
        <a:srgbClr val="92A2BD"/>
      </a:accent5>
      <a:accent6>
        <a:srgbClr val="44697D"/>
      </a:accent6>
      <a:hlink>
        <a:srgbClr val="685F57"/>
      </a:hlink>
      <a:folHlink>
        <a:srgbClr val="000000"/>
      </a:folHlink>
    </a:clrScheme>
    <a:fontScheme name="Oracl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racle 2012">
      <a:dk1>
        <a:sysClr val="windowText" lastClr="000000"/>
      </a:dk1>
      <a:lt1>
        <a:sysClr val="window" lastClr="FFFFFF"/>
      </a:lt1>
      <a:dk2>
        <a:srgbClr val="424545"/>
      </a:dk2>
      <a:lt2>
        <a:srgbClr val="A3A3A3"/>
      </a:lt2>
      <a:accent1>
        <a:srgbClr val="FF1414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16187</TotalTime>
  <Words>739</Words>
  <Application>Microsoft Office PowerPoint</Application>
  <PresentationFormat>On-screen Show (4:3)</PresentationFormat>
  <Paragraphs>157</Paragraphs>
  <Slides>21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Generic page</vt:lpstr>
      <vt:lpstr>Title page</vt:lpstr>
      <vt:lpstr>PowerPoint Presentation</vt:lpstr>
      <vt:lpstr>Agenda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Life Cycle</vt:lpstr>
      <vt:lpstr>PowerPoint Presentation</vt:lpstr>
      <vt:lpstr> </vt:lpstr>
      <vt:lpstr>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and Guidelines</dc:title>
  <dc:creator>IRSHAD</dc:creator>
  <cp:lastModifiedBy>Md Irshad Alam</cp:lastModifiedBy>
  <cp:revision>293</cp:revision>
  <cp:lastPrinted>2014-06-25T07:12:46Z</cp:lastPrinted>
  <dcterms:created xsi:type="dcterms:W3CDTF">2014-07-14T10:52:02Z</dcterms:created>
  <dcterms:modified xsi:type="dcterms:W3CDTF">2015-04-24T06:52:27Z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