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9" r:id="rId2"/>
  </p:sldMasterIdLst>
  <p:notesMasterIdLst>
    <p:notesMasterId r:id="rId31"/>
  </p:notesMasterIdLst>
  <p:sldIdLst>
    <p:sldId id="280" r:id="rId3"/>
    <p:sldId id="261" r:id="rId4"/>
    <p:sldId id="256" r:id="rId5"/>
    <p:sldId id="257" r:id="rId6"/>
    <p:sldId id="258" r:id="rId7"/>
    <p:sldId id="282" r:id="rId8"/>
    <p:sldId id="259" r:id="rId9"/>
    <p:sldId id="260" r:id="rId10"/>
    <p:sldId id="265" r:id="rId11"/>
    <p:sldId id="262" r:id="rId12"/>
    <p:sldId id="263" r:id="rId13"/>
    <p:sldId id="268" r:id="rId14"/>
    <p:sldId id="264" r:id="rId15"/>
    <p:sldId id="266" r:id="rId16"/>
    <p:sldId id="271" r:id="rId17"/>
    <p:sldId id="272" r:id="rId18"/>
    <p:sldId id="267" r:id="rId19"/>
    <p:sldId id="269" r:id="rId20"/>
    <p:sldId id="270" r:id="rId21"/>
    <p:sldId id="275" r:id="rId22"/>
    <p:sldId id="276" r:id="rId23"/>
    <p:sldId id="277" r:id="rId24"/>
    <p:sldId id="273" r:id="rId25"/>
    <p:sldId id="283" r:id="rId26"/>
    <p:sldId id="284" r:id="rId27"/>
    <p:sldId id="285" r:id="rId28"/>
    <p:sldId id="286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4595" autoAdjust="0"/>
  </p:normalViewPr>
  <p:slideViewPr>
    <p:cSldViewPr>
      <p:cViewPr varScale="1">
        <p:scale>
          <a:sx n="103" d="100"/>
          <a:sy n="103" d="100"/>
        </p:scale>
        <p:origin x="2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E3D8B-19AD-46D6-9C4B-FC263F3006CF}" type="doc">
      <dgm:prSet loTypeId="urn:microsoft.com/office/officeart/2005/8/layout/default#5" loCatId="list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A77D181A-092E-452E-B679-B406777DF9E0}">
      <dgm:prSet phldrT="[Text]"/>
      <dgm:spPr/>
      <dgm:t>
        <a:bodyPr/>
        <a:lstStyle/>
        <a:p>
          <a:r>
            <a:rPr lang="en-US" dirty="0" smtClean="0"/>
            <a:t>Dashboard(Horizon)</a:t>
          </a:r>
          <a:endParaRPr lang="en-US" dirty="0"/>
        </a:p>
      </dgm:t>
    </dgm:pt>
    <dgm:pt modelId="{4C348044-0DB3-4193-A8A2-FBAB2EBDA9FA}" type="parTrans" cxnId="{21FAD568-9EC0-4049-B537-FB092205F68A}">
      <dgm:prSet/>
      <dgm:spPr/>
      <dgm:t>
        <a:bodyPr/>
        <a:lstStyle/>
        <a:p>
          <a:endParaRPr lang="en-US"/>
        </a:p>
      </dgm:t>
    </dgm:pt>
    <dgm:pt modelId="{7C532DA7-036F-488E-846E-08629F55C12C}" type="sibTrans" cxnId="{21FAD568-9EC0-4049-B537-FB092205F68A}">
      <dgm:prSet/>
      <dgm:spPr/>
      <dgm:t>
        <a:bodyPr/>
        <a:lstStyle/>
        <a:p>
          <a:endParaRPr lang="en-US"/>
        </a:p>
      </dgm:t>
    </dgm:pt>
    <dgm:pt modelId="{CE4D13E4-BF9A-4B39-9A83-B4C477EA1750}">
      <dgm:prSet phldrT="[Text]"/>
      <dgm:spPr/>
      <dgm:t>
        <a:bodyPr/>
        <a:lstStyle/>
        <a:p>
          <a:r>
            <a:rPr lang="en-US" dirty="0" smtClean="0"/>
            <a:t>Block Storage (Cinder)</a:t>
          </a:r>
          <a:endParaRPr lang="en-US" dirty="0"/>
        </a:p>
      </dgm:t>
    </dgm:pt>
    <dgm:pt modelId="{BF3814E8-C622-4FF5-AF2B-2E62BCD9AD90}" type="parTrans" cxnId="{EED34FC4-8386-4E60-8989-1130FBFCC537}">
      <dgm:prSet/>
      <dgm:spPr/>
      <dgm:t>
        <a:bodyPr/>
        <a:lstStyle/>
        <a:p>
          <a:endParaRPr lang="en-US"/>
        </a:p>
      </dgm:t>
    </dgm:pt>
    <dgm:pt modelId="{53C861B6-E8CB-4F01-B827-21650DD10928}" type="sibTrans" cxnId="{EED34FC4-8386-4E60-8989-1130FBFCC537}">
      <dgm:prSet/>
      <dgm:spPr/>
      <dgm:t>
        <a:bodyPr/>
        <a:lstStyle/>
        <a:p>
          <a:endParaRPr lang="en-US"/>
        </a:p>
      </dgm:t>
    </dgm:pt>
    <dgm:pt modelId="{27E58A2D-2B84-4A02-AA77-45B3A28B956E}">
      <dgm:prSet phldrT="[Text]"/>
      <dgm:spPr/>
      <dgm:t>
        <a:bodyPr/>
        <a:lstStyle/>
        <a:p>
          <a:r>
            <a:rPr lang="en-US" dirty="0" smtClean="0"/>
            <a:t>Object Storage (Swift)</a:t>
          </a:r>
          <a:endParaRPr lang="en-US" dirty="0"/>
        </a:p>
      </dgm:t>
    </dgm:pt>
    <dgm:pt modelId="{4C9AB303-2A6C-4246-B5D1-4F0649625F8A}" type="parTrans" cxnId="{CF8F5EC0-0F0F-494C-A019-2BD5348BEA5E}">
      <dgm:prSet/>
      <dgm:spPr/>
      <dgm:t>
        <a:bodyPr/>
        <a:lstStyle/>
        <a:p>
          <a:endParaRPr lang="en-US"/>
        </a:p>
      </dgm:t>
    </dgm:pt>
    <dgm:pt modelId="{9A0C1DAE-D508-46CE-A918-95AFD78820A0}" type="sibTrans" cxnId="{CF8F5EC0-0F0F-494C-A019-2BD5348BEA5E}">
      <dgm:prSet/>
      <dgm:spPr/>
      <dgm:t>
        <a:bodyPr/>
        <a:lstStyle/>
        <a:p>
          <a:endParaRPr lang="en-US"/>
        </a:p>
      </dgm:t>
    </dgm:pt>
    <dgm:pt modelId="{9A34F96E-FDB4-4530-8EB7-22B7AA48BC46}">
      <dgm:prSet phldrT="[Text]"/>
      <dgm:spPr/>
      <dgm:t>
        <a:bodyPr/>
        <a:lstStyle/>
        <a:p>
          <a:r>
            <a:rPr lang="en-US" dirty="0" smtClean="0"/>
            <a:t>Metering (</a:t>
          </a:r>
          <a:r>
            <a:rPr lang="en-US" dirty="0" err="1" smtClean="0"/>
            <a:t>Ceilometer</a:t>
          </a:r>
          <a:r>
            <a:rPr lang="en-US" dirty="0" smtClean="0"/>
            <a:t>)</a:t>
          </a:r>
          <a:endParaRPr lang="en-US" dirty="0"/>
        </a:p>
      </dgm:t>
    </dgm:pt>
    <dgm:pt modelId="{DF79E277-C963-4721-93BD-187269CAA3F5}" type="parTrans" cxnId="{EF9E1AE0-2818-4263-9D4E-E7A6329B9562}">
      <dgm:prSet/>
      <dgm:spPr/>
      <dgm:t>
        <a:bodyPr/>
        <a:lstStyle/>
        <a:p>
          <a:endParaRPr lang="en-US"/>
        </a:p>
      </dgm:t>
    </dgm:pt>
    <dgm:pt modelId="{F3CF2F64-EF48-4105-A286-8821BD9A08D5}" type="sibTrans" cxnId="{EF9E1AE0-2818-4263-9D4E-E7A6329B9562}">
      <dgm:prSet/>
      <dgm:spPr/>
      <dgm:t>
        <a:bodyPr/>
        <a:lstStyle/>
        <a:p>
          <a:endParaRPr lang="en-US"/>
        </a:p>
      </dgm:t>
    </dgm:pt>
    <dgm:pt modelId="{09541988-9159-4B9A-9E5D-C00F6F75456B}">
      <dgm:prSet phldrT="[Text]"/>
      <dgm:spPr/>
      <dgm:t>
        <a:bodyPr/>
        <a:lstStyle/>
        <a:p>
          <a:r>
            <a:rPr lang="en-US" dirty="0" smtClean="0"/>
            <a:t>Orchestration (Heat)</a:t>
          </a:r>
          <a:endParaRPr lang="en-US" dirty="0"/>
        </a:p>
      </dgm:t>
    </dgm:pt>
    <dgm:pt modelId="{F145652E-A5C8-42D2-A053-BE38D14C0D3F}" type="parTrans" cxnId="{3B2D9D51-DAE0-4BFE-BFD7-D6C53BD3616E}">
      <dgm:prSet/>
      <dgm:spPr/>
      <dgm:t>
        <a:bodyPr/>
        <a:lstStyle/>
        <a:p>
          <a:endParaRPr lang="en-US"/>
        </a:p>
      </dgm:t>
    </dgm:pt>
    <dgm:pt modelId="{AA96726D-1CF6-4A5B-A26A-75EC91AE65AE}" type="sibTrans" cxnId="{3B2D9D51-DAE0-4BFE-BFD7-D6C53BD3616E}">
      <dgm:prSet/>
      <dgm:spPr/>
      <dgm:t>
        <a:bodyPr/>
        <a:lstStyle/>
        <a:p>
          <a:endParaRPr lang="en-US"/>
        </a:p>
      </dgm:t>
    </dgm:pt>
    <dgm:pt modelId="{2F9C9A73-1B71-4B10-A6B9-5B8E049653DF}">
      <dgm:prSet phldrT="[Text]"/>
      <dgm:spPr/>
      <dgm:t>
        <a:bodyPr/>
        <a:lstStyle/>
        <a:p>
          <a:r>
            <a:rPr lang="en-US" dirty="0" smtClean="0"/>
            <a:t>Compute(Nova)</a:t>
          </a:r>
          <a:endParaRPr lang="en-US" dirty="0"/>
        </a:p>
      </dgm:t>
    </dgm:pt>
    <dgm:pt modelId="{39C79304-63DC-4B89-B90C-7A390791B8BE}" type="parTrans" cxnId="{A2D9BC82-943F-41EB-A098-975A85439457}">
      <dgm:prSet/>
      <dgm:spPr/>
      <dgm:t>
        <a:bodyPr/>
        <a:lstStyle/>
        <a:p>
          <a:endParaRPr lang="en-US"/>
        </a:p>
      </dgm:t>
    </dgm:pt>
    <dgm:pt modelId="{366FDFC3-55CC-4ED0-A399-C743734BF25E}" type="sibTrans" cxnId="{A2D9BC82-943F-41EB-A098-975A85439457}">
      <dgm:prSet/>
      <dgm:spPr/>
      <dgm:t>
        <a:bodyPr/>
        <a:lstStyle/>
        <a:p>
          <a:endParaRPr lang="en-US"/>
        </a:p>
      </dgm:t>
    </dgm:pt>
    <dgm:pt modelId="{FA66816F-1E4C-40B8-A78B-F753EAA73299}">
      <dgm:prSet phldrT="[Text]"/>
      <dgm:spPr/>
      <dgm:t>
        <a:bodyPr/>
        <a:lstStyle/>
        <a:p>
          <a:r>
            <a:rPr lang="en-US" dirty="0" smtClean="0"/>
            <a:t>Identity(Keystone)</a:t>
          </a:r>
          <a:endParaRPr lang="en-US" dirty="0"/>
        </a:p>
      </dgm:t>
    </dgm:pt>
    <dgm:pt modelId="{078E89D4-A720-46C7-B4A2-49A58F06916C}" type="parTrans" cxnId="{3408B89E-EB0F-488A-A6A7-DACA66B1543E}">
      <dgm:prSet/>
      <dgm:spPr/>
      <dgm:t>
        <a:bodyPr/>
        <a:lstStyle/>
        <a:p>
          <a:endParaRPr lang="en-US"/>
        </a:p>
      </dgm:t>
    </dgm:pt>
    <dgm:pt modelId="{FB015412-016B-47A6-9A99-6BE9881312FC}" type="sibTrans" cxnId="{3408B89E-EB0F-488A-A6A7-DACA66B1543E}">
      <dgm:prSet/>
      <dgm:spPr/>
      <dgm:t>
        <a:bodyPr/>
        <a:lstStyle/>
        <a:p>
          <a:endParaRPr lang="en-US"/>
        </a:p>
      </dgm:t>
    </dgm:pt>
    <dgm:pt modelId="{3F786BE0-0D0C-4BF4-8DE9-AB3AC9FFB36D}">
      <dgm:prSet phldrT="[Text]"/>
      <dgm:spPr/>
      <dgm:t>
        <a:bodyPr/>
        <a:lstStyle/>
        <a:p>
          <a:r>
            <a:rPr lang="en-US" dirty="0" smtClean="0"/>
            <a:t>Networking(Neutron)</a:t>
          </a:r>
          <a:endParaRPr lang="en-US" dirty="0"/>
        </a:p>
      </dgm:t>
    </dgm:pt>
    <dgm:pt modelId="{4DA3D8EB-60F3-4327-B181-449CC4677405}" type="parTrans" cxnId="{19F60436-97D8-45C2-B969-909B51C9A86D}">
      <dgm:prSet/>
      <dgm:spPr/>
      <dgm:t>
        <a:bodyPr/>
        <a:lstStyle/>
        <a:p>
          <a:endParaRPr lang="en-US"/>
        </a:p>
      </dgm:t>
    </dgm:pt>
    <dgm:pt modelId="{74373DDF-19C5-433D-88F6-28588E96CEAA}" type="sibTrans" cxnId="{19F60436-97D8-45C2-B969-909B51C9A86D}">
      <dgm:prSet/>
      <dgm:spPr/>
      <dgm:t>
        <a:bodyPr/>
        <a:lstStyle/>
        <a:p>
          <a:endParaRPr lang="en-US"/>
        </a:p>
      </dgm:t>
    </dgm:pt>
    <dgm:pt modelId="{FB873FE4-7301-47C8-BDAB-FF0D5F214BFF}">
      <dgm:prSet phldrT="[Text]"/>
      <dgm:spPr/>
      <dgm:t>
        <a:bodyPr/>
        <a:lstStyle/>
        <a:p>
          <a:r>
            <a:rPr lang="en-US" dirty="0" smtClean="0"/>
            <a:t>Image Services(Glance)</a:t>
          </a:r>
          <a:endParaRPr lang="en-US" dirty="0"/>
        </a:p>
      </dgm:t>
    </dgm:pt>
    <dgm:pt modelId="{F930483D-C7B2-4D77-9B45-7678F2C0A3AC}" type="parTrans" cxnId="{DDB8A7CE-9659-4BD7-B64B-B92AB67F13A0}">
      <dgm:prSet/>
      <dgm:spPr/>
      <dgm:t>
        <a:bodyPr/>
        <a:lstStyle/>
        <a:p>
          <a:endParaRPr lang="en-US"/>
        </a:p>
      </dgm:t>
    </dgm:pt>
    <dgm:pt modelId="{55E21B06-04E3-47A6-BAF5-6299EBFEFC89}" type="sibTrans" cxnId="{DDB8A7CE-9659-4BD7-B64B-B92AB67F13A0}">
      <dgm:prSet/>
      <dgm:spPr/>
      <dgm:t>
        <a:bodyPr/>
        <a:lstStyle/>
        <a:p>
          <a:endParaRPr lang="en-US"/>
        </a:p>
      </dgm:t>
    </dgm:pt>
    <dgm:pt modelId="{69F3071E-4479-43AA-BF77-14CC0E05CBB9}" type="pres">
      <dgm:prSet presAssocID="{A33E3D8B-19AD-46D6-9C4B-FC263F3006C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7577A5-D914-4A96-B9EE-E79C05247F75}" type="pres">
      <dgm:prSet presAssocID="{A77D181A-092E-452E-B679-B406777DF9E0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FBF34-F9BA-4980-838D-A0003AD47E5A}" type="pres">
      <dgm:prSet presAssocID="{7C532DA7-036F-488E-846E-08629F55C12C}" presName="sibTrans" presStyleCnt="0"/>
      <dgm:spPr/>
    </dgm:pt>
    <dgm:pt modelId="{1CD011AA-5512-4DF7-91DF-9C4F75610DB3}" type="pres">
      <dgm:prSet presAssocID="{2F9C9A73-1B71-4B10-A6B9-5B8E049653DF}" presName="node" presStyleLbl="node1" presStyleIdx="1" presStyleCnt="9" custLinFactX="9237" custLinFactNeighborX="100000" custLinFactNeighborY="1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9E15D-ECA1-4DD4-B673-50535B16092C}" type="pres">
      <dgm:prSet presAssocID="{366FDFC3-55CC-4ED0-A399-C743734BF25E}" presName="sibTrans" presStyleCnt="0"/>
      <dgm:spPr/>
    </dgm:pt>
    <dgm:pt modelId="{95F39D12-1EEB-4F36-BDAB-F4E01F91BBEB}" type="pres">
      <dgm:prSet presAssocID="{FA66816F-1E4C-40B8-A78B-F753EAA73299}" presName="node" presStyleLbl="node1" presStyleIdx="2" presStyleCnt="9" custLinFactX="-8699" custLinFactNeighborX="-100000" custLinFactNeighborY="3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CFF8D-E744-4CCA-BFF0-6F07F5C563CF}" type="pres">
      <dgm:prSet presAssocID="{FB015412-016B-47A6-9A99-6BE9881312FC}" presName="sibTrans" presStyleCnt="0"/>
      <dgm:spPr/>
    </dgm:pt>
    <dgm:pt modelId="{D69BE60D-E23B-40F7-A05C-D06EB87E79C7}" type="pres">
      <dgm:prSet presAssocID="{3F786BE0-0D0C-4BF4-8DE9-AB3AC9FFB36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29158-DE06-4B7A-B70F-94F8CADB8123}" type="pres">
      <dgm:prSet presAssocID="{74373DDF-19C5-433D-88F6-28588E96CEAA}" presName="sibTrans" presStyleCnt="0"/>
      <dgm:spPr/>
    </dgm:pt>
    <dgm:pt modelId="{66B131AA-67E0-4FFE-A47D-AE7608AC63A5}" type="pres">
      <dgm:prSet presAssocID="{FB873FE4-7301-47C8-BDAB-FF0D5F214BF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6E129-8351-42D9-97E4-208E789A6AEC}" type="pres">
      <dgm:prSet presAssocID="{55E21B06-04E3-47A6-BAF5-6299EBFEFC89}" presName="sibTrans" presStyleCnt="0"/>
      <dgm:spPr/>
    </dgm:pt>
    <dgm:pt modelId="{87965DF5-213D-4B23-8248-28C8B046193D}" type="pres">
      <dgm:prSet presAssocID="{CE4D13E4-BF9A-4B39-9A83-B4C477EA175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CFFC9-3038-42E1-B8CB-C6BFB15FFFFC}" type="pres">
      <dgm:prSet presAssocID="{53C861B6-E8CB-4F01-B827-21650DD10928}" presName="sibTrans" presStyleCnt="0"/>
      <dgm:spPr/>
    </dgm:pt>
    <dgm:pt modelId="{3F419EBD-11F3-41AF-B00D-07059EEF6540}" type="pres">
      <dgm:prSet presAssocID="{27E58A2D-2B84-4A02-AA77-45B3A28B956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26447-2F50-46D1-BE55-AD66D8A8DC55}" type="pres">
      <dgm:prSet presAssocID="{9A0C1DAE-D508-46CE-A918-95AFD78820A0}" presName="sibTrans" presStyleCnt="0"/>
      <dgm:spPr/>
    </dgm:pt>
    <dgm:pt modelId="{73E992BC-50D3-4939-9550-4376BC6B57F7}" type="pres">
      <dgm:prSet presAssocID="{9A34F96E-FDB4-4530-8EB7-22B7AA48BC4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36B84-2DF0-4C83-BE19-57C588EFED58}" type="pres">
      <dgm:prSet presAssocID="{F3CF2F64-EF48-4105-A286-8821BD9A08D5}" presName="sibTrans" presStyleCnt="0"/>
      <dgm:spPr/>
    </dgm:pt>
    <dgm:pt modelId="{2BB506A2-685E-4BAA-8A5E-B2337C3B4F25}" type="pres">
      <dgm:prSet presAssocID="{09541988-9159-4B9A-9E5D-C00F6F75456B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B8A7CE-9659-4BD7-B64B-B92AB67F13A0}" srcId="{A33E3D8B-19AD-46D6-9C4B-FC263F3006CF}" destId="{FB873FE4-7301-47C8-BDAB-FF0D5F214BFF}" srcOrd="4" destOrd="0" parTransId="{F930483D-C7B2-4D77-9B45-7678F2C0A3AC}" sibTransId="{55E21B06-04E3-47A6-BAF5-6299EBFEFC89}"/>
    <dgm:cxn modelId="{E2507A93-9F6D-4304-A4CA-1021C1E24AA7}" type="presOf" srcId="{09541988-9159-4B9A-9E5D-C00F6F75456B}" destId="{2BB506A2-685E-4BAA-8A5E-B2337C3B4F25}" srcOrd="0" destOrd="0" presId="urn:microsoft.com/office/officeart/2005/8/layout/default#5"/>
    <dgm:cxn modelId="{DB868D80-60A0-4424-BDC9-4494EBFB3095}" type="presOf" srcId="{A33E3D8B-19AD-46D6-9C4B-FC263F3006CF}" destId="{69F3071E-4479-43AA-BF77-14CC0E05CBB9}" srcOrd="0" destOrd="0" presId="urn:microsoft.com/office/officeart/2005/8/layout/default#5"/>
    <dgm:cxn modelId="{916CF036-59DE-4C95-B6FC-4EF346AFEF45}" type="presOf" srcId="{CE4D13E4-BF9A-4B39-9A83-B4C477EA1750}" destId="{87965DF5-213D-4B23-8248-28C8B046193D}" srcOrd="0" destOrd="0" presId="urn:microsoft.com/office/officeart/2005/8/layout/default#5"/>
    <dgm:cxn modelId="{3408B89E-EB0F-488A-A6A7-DACA66B1543E}" srcId="{A33E3D8B-19AD-46D6-9C4B-FC263F3006CF}" destId="{FA66816F-1E4C-40B8-A78B-F753EAA73299}" srcOrd="2" destOrd="0" parTransId="{078E89D4-A720-46C7-B4A2-49A58F06916C}" sibTransId="{FB015412-016B-47A6-9A99-6BE9881312FC}"/>
    <dgm:cxn modelId="{EED34FC4-8386-4E60-8989-1130FBFCC537}" srcId="{A33E3D8B-19AD-46D6-9C4B-FC263F3006CF}" destId="{CE4D13E4-BF9A-4B39-9A83-B4C477EA1750}" srcOrd="5" destOrd="0" parTransId="{BF3814E8-C622-4FF5-AF2B-2E62BCD9AD90}" sibTransId="{53C861B6-E8CB-4F01-B827-21650DD10928}"/>
    <dgm:cxn modelId="{EF9E1AE0-2818-4263-9D4E-E7A6329B9562}" srcId="{A33E3D8B-19AD-46D6-9C4B-FC263F3006CF}" destId="{9A34F96E-FDB4-4530-8EB7-22B7AA48BC46}" srcOrd="7" destOrd="0" parTransId="{DF79E277-C963-4721-93BD-187269CAA3F5}" sibTransId="{F3CF2F64-EF48-4105-A286-8821BD9A08D5}"/>
    <dgm:cxn modelId="{19F60436-97D8-45C2-B969-909B51C9A86D}" srcId="{A33E3D8B-19AD-46D6-9C4B-FC263F3006CF}" destId="{3F786BE0-0D0C-4BF4-8DE9-AB3AC9FFB36D}" srcOrd="3" destOrd="0" parTransId="{4DA3D8EB-60F3-4327-B181-449CC4677405}" sibTransId="{74373DDF-19C5-433D-88F6-28588E96CEAA}"/>
    <dgm:cxn modelId="{A2CD4E82-4EDB-4AD5-82F5-6C5EEE76BB85}" type="presOf" srcId="{9A34F96E-FDB4-4530-8EB7-22B7AA48BC46}" destId="{73E992BC-50D3-4939-9550-4376BC6B57F7}" srcOrd="0" destOrd="0" presId="urn:microsoft.com/office/officeart/2005/8/layout/default#5"/>
    <dgm:cxn modelId="{18E629E4-F4D0-4262-8310-637CED682D81}" type="presOf" srcId="{27E58A2D-2B84-4A02-AA77-45B3A28B956E}" destId="{3F419EBD-11F3-41AF-B00D-07059EEF6540}" srcOrd="0" destOrd="0" presId="urn:microsoft.com/office/officeart/2005/8/layout/default#5"/>
    <dgm:cxn modelId="{A2D9BC82-943F-41EB-A098-975A85439457}" srcId="{A33E3D8B-19AD-46D6-9C4B-FC263F3006CF}" destId="{2F9C9A73-1B71-4B10-A6B9-5B8E049653DF}" srcOrd="1" destOrd="0" parTransId="{39C79304-63DC-4B89-B90C-7A390791B8BE}" sibTransId="{366FDFC3-55CC-4ED0-A399-C743734BF25E}"/>
    <dgm:cxn modelId="{CA27D310-EBBC-4C1E-B49D-8A5D7C068B2D}" type="presOf" srcId="{FA66816F-1E4C-40B8-A78B-F753EAA73299}" destId="{95F39D12-1EEB-4F36-BDAB-F4E01F91BBEB}" srcOrd="0" destOrd="0" presId="urn:microsoft.com/office/officeart/2005/8/layout/default#5"/>
    <dgm:cxn modelId="{21FAD568-9EC0-4049-B537-FB092205F68A}" srcId="{A33E3D8B-19AD-46D6-9C4B-FC263F3006CF}" destId="{A77D181A-092E-452E-B679-B406777DF9E0}" srcOrd="0" destOrd="0" parTransId="{4C348044-0DB3-4193-A8A2-FBAB2EBDA9FA}" sibTransId="{7C532DA7-036F-488E-846E-08629F55C12C}"/>
    <dgm:cxn modelId="{35346693-C127-47BF-AA38-EF747B59179B}" type="presOf" srcId="{2F9C9A73-1B71-4B10-A6B9-5B8E049653DF}" destId="{1CD011AA-5512-4DF7-91DF-9C4F75610DB3}" srcOrd="0" destOrd="0" presId="urn:microsoft.com/office/officeart/2005/8/layout/default#5"/>
    <dgm:cxn modelId="{C0AB37B1-E6BF-4244-90F0-AE6FD5780B28}" type="presOf" srcId="{3F786BE0-0D0C-4BF4-8DE9-AB3AC9FFB36D}" destId="{D69BE60D-E23B-40F7-A05C-D06EB87E79C7}" srcOrd="0" destOrd="0" presId="urn:microsoft.com/office/officeart/2005/8/layout/default#5"/>
    <dgm:cxn modelId="{3B2D9D51-DAE0-4BFE-BFD7-D6C53BD3616E}" srcId="{A33E3D8B-19AD-46D6-9C4B-FC263F3006CF}" destId="{09541988-9159-4B9A-9E5D-C00F6F75456B}" srcOrd="8" destOrd="0" parTransId="{F145652E-A5C8-42D2-A053-BE38D14C0D3F}" sibTransId="{AA96726D-1CF6-4A5B-A26A-75EC91AE65AE}"/>
    <dgm:cxn modelId="{963A0D2A-5BD8-4DF6-8B2A-2A7915DF32BC}" type="presOf" srcId="{A77D181A-092E-452E-B679-B406777DF9E0}" destId="{697577A5-D914-4A96-B9EE-E79C05247F75}" srcOrd="0" destOrd="0" presId="urn:microsoft.com/office/officeart/2005/8/layout/default#5"/>
    <dgm:cxn modelId="{CF8F5EC0-0F0F-494C-A019-2BD5348BEA5E}" srcId="{A33E3D8B-19AD-46D6-9C4B-FC263F3006CF}" destId="{27E58A2D-2B84-4A02-AA77-45B3A28B956E}" srcOrd="6" destOrd="0" parTransId="{4C9AB303-2A6C-4246-B5D1-4F0649625F8A}" sibTransId="{9A0C1DAE-D508-46CE-A918-95AFD78820A0}"/>
    <dgm:cxn modelId="{DE1DA7B8-B624-4B7E-9F49-4966A4EF8279}" type="presOf" srcId="{FB873FE4-7301-47C8-BDAB-FF0D5F214BFF}" destId="{66B131AA-67E0-4FFE-A47D-AE7608AC63A5}" srcOrd="0" destOrd="0" presId="urn:microsoft.com/office/officeart/2005/8/layout/default#5"/>
    <dgm:cxn modelId="{9A24B22F-90BB-4720-BBB8-004DC5549E64}" type="presParOf" srcId="{69F3071E-4479-43AA-BF77-14CC0E05CBB9}" destId="{697577A5-D914-4A96-B9EE-E79C05247F75}" srcOrd="0" destOrd="0" presId="urn:microsoft.com/office/officeart/2005/8/layout/default#5"/>
    <dgm:cxn modelId="{0205220C-E968-446B-80BD-FC5D5CAE7C61}" type="presParOf" srcId="{69F3071E-4479-43AA-BF77-14CC0E05CBB9}" destId="{20EFBF34-F9BA-4980-838D-A0003AD47E5A}" srcOrd="1" destOrd="0" presId="urn:microsoft.com/office/officeart/2005/8/layout/default#5"/>
    <dgm:cxn modelId="{FB946678-AD62-4130-92D2-FA26C91BFE25}" type="presParOf" srcId="{69F3071E-4479-43AA-BF77-14CC0E05CBB9}" destId="{1CD011AA-5512-4DF7-91DF-9C4F75610DB3}" srcOrd="2" destOrd="0" presId="urn:microsoft.com/office/officeart/2005/8/layout/default#5"/>
    <dgm:cxn modelId="{F18BB937-6287-4DF9-97E5-B4C4359C619C}" type="presParOf" srcId="{69F3071E-4479-43AA-BF77-14CC0E05CBB9}" destId="{0369E15D-ECA1-4DD4-B673-50535B16092C}" srcOrd="3" destOrd="0" presId="urn:microsoft.com/office/officeart/2005/8/layout/default#5"/>
    <dgm:cxn modelId="{2EA634C3-D23F-4D06-926F-DE1AEE228B82}" type="presParOf" srcId="{69F3071E-4479-43AA-BF77-14CC0E05CBB9}" destId="{95F39D12-1EEB-4F36-BDAB-F4E01F91BBEB}" srcOrd="4" destOrd="0" presId="urn:microsoft.com/office/officeart/2005/8/layout/default#5"/>
    <dgm:cxn modelId="{E53061B8-1BCC-407D-B29B-90D2816B4538}" type="presParOf" srcId="{69F3071E-4479-43AA-BF77-14CC0E05CBB9}" destId="{89FCFF8D-E744-4CCA-BFF0-6F07F5C563CF}" srcOrd="5" destOrd="0" presId="urn:microsoft.com/office/officeart/2005/8/layout/default#5"/>
    <dgm:cxn modelId="{FE2AE031-3253-489B-B378-8859D6847D1C}" type="presParOf" srcId="{69F3071E-4479-43AA-BF77-14CC0E05CBB9}" destId="{D69BE60D-E23B-40F7-A05C-D06EB87E79C7}" srcOrd="6" destOrd="0" presId="urn:microsoft.com/office/officeart/2005/8/layout/default#5"/>
    <dgm:cxn modelId="{3206857D-07B2-4145-9266-59301675CAD7}" type="presParOf" srcId="{69F3071E-4479-43AA-BF77-14CC0E05CBB9}" destId="{6BF29158-DE06-4B7A-B70F-94F8CADB8123}" srcOrd="7" destOrd="0" presId="urn:microsoft.com/office/officeart/2005/8/layout/default#5"/>
    <dgm:cxn modelId="{9798A9C6-7811-4A41-B5FF-9E3249B3A1D0}" type="presParOf" srcId="{69F3071E-4479-43AA-BF77-14CC0E05CBB9}" destId="{66B131AA-67E0-4FFE-A47D-AE7608AC63A5}" srcOrd="8" destOrd="0" presId="urn:microsoft.com/office/officeart/2005/8/layout/default#5"/>
    <dgm:cxn modelId="{9D90BE35-C334-4EAD-A162-AC448A03E891}" type="presParOf" srcId="{69F3071E-4479-43AA-BF77-14CC0E05CBB9}" destId="{01E6E129-8351-42D9-97E4-208E789A6AEC}" srcOrd="9" destOrd="0" presId="urn:microsoft.com/office/officeart/2005/8/layout/default#5"/>
    <dgm:cxn modelId="{AA525F8B-9092-4404-BE51-B3029A7660F2}" type="presParOf" srcId="{69F3071E-4479-43AA-BF77-14CC0E05CBB9}" destId="{87965DF5-213D-4B23-8248-28C8B046193D}" srcOrd="10" destOrd="0" presId="urn:microsoft.com/office/officeart/2005/8/layout/default#5"/>
    <dgm:cxn modelId="{D6CFBC9D-60D8-49A9-8260-894C84589480}" type="presParOf" srcId="{69F3071E-4479-43AA-BF77-14CC0E05CBB9}" destId="{9F2CFFC9-3038-42E1-B8CB-C6BFB15FFFFC}" srcOrd="11" destOrd="0" presId="urn:microsoft.com/office/officeart/2005/8/layout/default#5"/>
    <dgm:cxn modelId="{F77BEF5F-C091-4FAA-9B83-16144BBB1214}" type="presParOf" srcId="{69F3071E-4479-43AA-BF77-14CC0E05CBB9}" destId="{3F419EBD-11F3-41AF-B00D-07059EEF6540}" srcOrd="12" destOrd="0" presId="urn:microsoft.com/office/officeart/2005/8/layout/default#5"/>
    <dgm:cxn modelId="{59AEACDE-93B5-4D3E-86F9-E9E43B8B1A23}" type="presParOf" srcId="{69F3071E-4479-43AA-BF77-14CC0E05CBB9}" destId="{09F26447-2F50-46D1-BE55-AD66D8A8DC55}" srcOrd="13" destOrd="0" presId="urn:microsoft.com/office/officeart/2005/8/layout/default#5"/>
    <dgm:cxn modelId="{F06610B1-E11E-4267-9B26-75F13AED2416}" type="presParOf" srcId="{69F3071E-4479-43AA-BF77-14CC0E05CBB9}" destId="{73E992BC-50D3-4939-9550-4376BC6B57F7}" srcOrd="14" destOrd="0" presId="urn:microsoft.com/office/officeart/2005/8/layout/default#5"/>
    <dgm:cxn modelId="{863B932D-7085-4C6D-A5A1-0C4F7162B701}" type="presParOf" srcId="{69F3071E-4479-43AA-BF77-14CC0E05CBB9}" destId="{95C36B84-2DF0-4C83-BE19-57C588EFED58}" srcOrd="15" destOrd="0" presId="urn:microsoft.com/office/officeart/2005/8/layout/default#5"/>
    <dgm:cxn modelId="{5EF3EDE1-A46E-4C58-8C7B-EFBF29F5FC73}" type="presParOf" srcId="{69F3071E-4479-43AA-BF77-14CC0E05CBB9}" destId="{2BB506A2-685E-4BAA-8A5E-B2337C3B4F25}" srcOrd="16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37E64-3968-4B6F-83C1-0D3944FE6AF7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CFA2C-19DB-44A5-A2CC-5F74FE5F6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7388"/>
            <a:ext cx="4568825" cy="34274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D2EDD1-A109-2040-ABD0-C498F881238F}" type="datetime1">
              <a:rPr lang="en-US" smtClean="0"/>
              <a:pPr/>
              <a:t>10/16/2015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0A258-E8C0-4B23-8D3E-BB4610983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685F57"/>
                </a:solidFill>
              </a:defRPr>
            </a:lvl1pPr>
            <a:lvl2pPr>
              <a:defRPr sz="1400"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685F57"/>
                </a:solidFill>
              </a:defRPr>
            </a:lvl3pPr>
            <a:lvl4pPr>
              <a:defRPr sz="1000">
                <a:solidFill>
                  <a:srgbClr val="685F57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685F5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7278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000000"/>
                </a:solidFill>
              </a:defRPr>
            </a:lvl3pPr>
            <a:lvl4pPr>
              <a:defRPr sz="1000">
                <a:solidFill>
                  <a:srgbClr val="000000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7278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/>
          </p:nvPr>
        </p:nvSpPr>
        <p:spPr>
          <a:xfrm>
            <a:off x="700565" y="2029468"/>
            <a:ext cx="8229600" cy="40834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rgbClr val="EB8024"/>
              </a:buClr>
              <a:defRPr>
                <a:solidFill>
                  <a:srgbClr val="685F57"/>
                </a:solidFill>
              </a:defRPr>
            </a:lvl1pPr>
            <a:lvl2pPr>
              <a:defRPr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>
                <a:solidFill>
                  <a:srgbClr val="685F57"/>
                </a:solidFill>
              </a:defRPr>
            </a:lvl3pPr>
            <a:lvl4pPr>
              <a:defRPr>
                <a:solidFill>
                  <a:srgbClr val="685F57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02865" y="1501423"/>
            <a:ext cx="2607406" cy="4199467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>
            <a:lvl1pPr marL="177800" marR="0" indent="-1778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B8024"/>
              </a:buClr>
              <a:buSzPct val="85000"/>
              <a:buFont typeface="Wingdings" pitchFamily="2" charset="2"/>
              <a:buChar char="§"/>
              <a:tabLst/>
              <a:defRPr sz="1800" b="0" cap="none" baseline="0">
                <a:solidFill>
                  <a:srgbClr val="685F57"/>
                </a:solidFill>
              </a:defRPr>
            </a:lvl1pPr>
            <a:lvl2pPr marL="334963" indent="-169863">
              <a:buClrTx/>
              <a:buFont typeface="Arial" pitchFamily="34" charset="0"/>
              <a:buChar char="̶"/>
              <a:defRPr sz="1600">
                <a:solidFill>
                  <a:srgbClr val="685F57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 hasCustomPrompt="1"/>
          </p:nvPr>
        </p:nvSpPr>
        <p:spPr>
          <a:xfrm>
            <a:off x="3944203" y="1498601"/>
            <a:ext cx="4775333" cy="4202289"/>
          </a:xfrm>
          <a:prstGeom prst="rect">
            <a:avLst/>
          </a:prstGeom>
        </p:spPr>
        <p:txBody>
          <a:bodyPr anchor="ctr" anchorCtr="1"/>
          <a:lstStyle>
            <a:lvl1pPr marL="60325" indent="0" algn="ctr">
              <a:buNone/>
              <a:defRPr/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8" name="Rectangle 26"/>
          <p:cNvSpPr>
            <a:spLocks noChangeArrowheads="1"/>
          </p:cNvSpPr>
          <p:nvPr userDrawn="1"/>
        </p:nvSpPr>
        <p:spPr bwMode="auto">
          <a:xfrm flipH="1">
            <a:off x="3501686" y="1491134"/>
            <a:ext cx="27432" cy="4206876"/>
          </a:xfrm>
          <a:prstGeom prst="rect">
            <a:avLst/>
          </a:prstGeom>
          <a:solidFill>
            <a:srgbClr val="EB8024"/>
          </a:solidFill>
          <a:ln>
            <a:noFill/>
          </a:ln>
          <a:effectLst/>
          <a:extLst/>
        </p:spPr>
        <p:txBody>
          <a:bodyPr wrap="none" lIns="34281" tIns="17140" rIns="34281" bIns="17140" anchor="ctr"/>
          <a:lstStyle/>
          <a:p>
            <a:pPr lvl="0"/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00565" y="2029468"/>
            <a:ext cx="8229600" cy="408347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Clr>
                <a:srgbClr val="EB8024"/>
              </a:buClr>
              <a:defRPr>
                <a:solidFill>
                  <a:srgbClr val="685F57"/>
                </a:solidFill>
              </a:defRPr>
            </a:lvl1pPr>
            <a:lvl2pPr>
              <a:defRPr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>
                <a:solidFill>
                  <a:srgbClr val="685F57"/>
                </a:solidFill>
              </a:defRPr>
            </a:lvl3pPr>
            <a:lvl4pPr>
              <a:defRPr>
                <a:solidFill>
                  <a:srgbClr val="685F57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3269" y="1372308"/>
            <a:ext cx="8229600" cy="406400"/>
          </a:xfrm>
          <a:prstGeom prst="rect">
            <a:avLst/>
          </a:prstGeom>
          <a:ln>
            <a:noFill/>
          </a:ln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rgbClr val="EB802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0A258-E8C0-4B23-8D3E-BB4610983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15716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_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11" y="1602452"/>
            <a:ext cx="8229600" cy="450772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EB8024"/>
              </a:buClr>
              <a:defRPr sz="1600">
                <a:solidFill>
                  <a:srgbClr val="685F57"/>
                </a:solidFill>
              </a:defRPr>
            </a:lvl1pPr>
            <a:lvl2pPr>
              <a:defRPr sz="1400">
                <a:solidFill>
                  <a:srgbClr val="685F57"/>
                </a:solidFill>
              </a:defRPr>
            </a:lvl2pPr>
            <a:lvl3pPr>
              <a:buClr>
                <a:srgbClr val="EB8024"/>
              </a:buClr>
              <a:defRPr sz="1200">
                <a:solidFill>
                  <a:srgbClr val="685F57"/>
                </a:solidFill>
              </a:defRPr>
            </a:lvl3pPr>
            <a:lvl4pPr>
              <a:defRPr sz="1000">
                <a:solidFill>
                  <a:srgbClr val="685F57"/>
                </a:solidFill>
              </a:defRPr>
            </a:lvl4pPr>
            <a:lvl5pPr>
              <a:buClr>
                <a:srgbClr val="EB8024"/>
              </a:buClr>
              <a:defRPr sz="1000">
                <a:solidFill>
                  <a:srgbClr val="685F5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3269" y="327385"/>
            <a:ext cx="8229590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A09D9A"/>
                </a:solidFill>
              </a:defRPr>
            </a:lvl1pPr>
          </a:lstStyle>
          <a:p>
            <a:fld id="{AD70A258-E8C0-4B23-8D3E-BB4610983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endParaRPr lang="en-US" sz="2000" dirty="0" err="1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2400"/>
            <a:ext cx="9144000" cy="35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8900"/>
          </a:xfrm>
          <a:prstGeom prst="rect">
            <a:avLst/>
          </a:prstGeom>
          <a:solidFill>
            <a:srgbClr val="EB8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1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3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2DAFA0-83BB-45FC-B06C-B32DBF6FAFA5}" type="datetimeFigureOut">
              <a:rPr lang="en-US" smtClean="0"/>
              <a:pPr/>
              <a:t>10/16/2015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258-E8C0-4B23-8D3E-BB4610983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2DAFA0-83BB-45FC-B06C-B32DBF6FAFA5}" type="datetimeFigureOut">
              <a:rPr lang="en-US" smtClean="0"/>
              <a:pPr/>
              <a:t>10/16/2015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A258-E8C0-4B23-8D3E-BB4610983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38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_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1215" y="6551124"/>
            <a:ext cx="463965" cy="2347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rgbClr val="000000"/>
                </a:solidFill>
              </a:defRPr>
            </a:lvl1pPr>
          </a:lstStyle>
          <a:p>
            <a:pPr algn="r"/>
            <a:fld id="{7C28F666-401F-4D3F-91D7-F1926E7E74D7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rgbClr val="F4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88900"/>
          </a:xfrm>
          <a:prstGeom prst="rect">
            <a:avLst/>
          </a:prstGeom>
          <a:solidFill>
            <a:srgbClr val="EB8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hape 19"/>
          <p:cNvSpPr/>
          <p:nvPr/>
        </p:nvSpPr>
        <p:spPr>
          <a:xfrm>
            <a:off x="4626488" y="6644406"/>
            <a:ext cx="390595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500" spc="9">
                <a:solidFill>
                  <a:srgbClr val="888888"/>
                </a:solidFill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00" spc="9">
                <a:solidFill>
                  <a:srgbClr val="888888"/>
                </a:solidFill>
              </a:rPr>
              <a:t>Proprietary &amp; Confidential. © Aricent 2014</a:t>
            </a:r>
          </a:p>
        </p:txBody>
      </p:sp>
      <p:pic>
        <p:nvPicPr>
          <p:cNvPr id="13" name="image1.pdf" descr="Aricent_Logo_CMYK_Legal.eps"/>
          <p:cNvPicPr/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352074" y="6550090"/>
            <a:ext cx="763544" cy="17825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22"/>
          <p:cNvSpPr/>
          <p:nvPr/>
        </p:nvSpPr>
        <p:spPr>
          <a:xfrm>
            <a:off x="358774" y="6483350"/>
            <a:ext cx="8431214" cy="0"/>
          </a:xfrm>
          <a:prstGeom prst="line">
            <a:avLst/>
          </a:prstGeom>
          <a:ln w="3175">
            <a:solidFill>
              <a:srgbClr val="7F7F7F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674008" y="6618215"/>
            <a:ext cx="128766" cy="1531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AD70A258-E8C0-4B23-8D3E-BB4610983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85F57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168275" algn="l" defTabSz="228600" rtl="0" eaLnBrk="1" latinLnBrk="0" hangingPunct="1">
        <a:spcBef>
          <a:spcPts val="0"/>
        </a:spcBef>
        <a:spcAft>
          <a:spcPts val="600"/>
        </a:spcAft>
        <a:buClr>
          <a:srgbClr val="EB8024"/>
        </a:buClr>
        <a:buSzPct val="85000"/>
        <a:buFont typeface="Wingdings" pitchFamily="2" charset="2"/>
        <a:buChar char="§"/>
        <a:tabLst/>
        <a:defRPr sz="16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1pPr>
      <a:lvl2pPr marL="6318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4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2pPr>
      <a:lvl3pPr marL="974725" indent="-174625" algn="l" defTabSz="228600" rtl="0" eaLnBrk="1" latinLnBrk="0" hangingPunct="1">
        <a:spcBef>
          <a:spcPts val="0"/>
        </a:spcBef>
        <a:spcAft>
          <a:spcPts val="600"/>
        </a:spcAft>
        <a:buClr>
          <a:srgbClr val="EB8024"/>
        </a:buClr>
        <a:buSzPct val="85000"/>
        <a:buFont typeface="Wingdings" pitchFamily="2" charset="2"/>
        <a:buChar char="§"/>
        <a:defRPr sz="12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3pPr>
      <a:lvl4pPr marL="1431925" indent="-228600" algn="l" defTabSz="228600" rtl="0" eaLnBrk="1" latinLnBrk="0" hangingPunct="1">
        <a:spcBef>
          <a:spcPts val="0"/>
        </a:spcBef>
        <a:spcAft>
          <a:spcPts val="600"/>
        </a:spcAft>
        <a:buSzPct val="85000"/>
        <a:buFont typeface="Arial" pitchFamily="34" charset="0"/>
        <a:buChar char="–"/>
        <a:defRPr sz="1000" kern="1200">
          <a:solidFill>
            <a:srgbClr val="685F57"/>
          </a:solidFill>
          <a:latin typeface="Arial" pitchFamily="34" charset="0"/>
          <a:ea typeface="+mn-ea"/>
          <a:cs typeface="Arial" pitchFamily="34" charset="0"/>
        </a:defRPr>
      </a:lvl4pPr>
      <a:lvl5pPr marL="1828800" indent="-168275" algn="l" defTabSz="914400" rtl="0" eaLnBrk="1" latinLnBrk="0" hangingPunct="1">
        <a:spcBef>
          <a:spcPts val="0"/>
        </a:spcBef>
        <a:spcAft>
          <a:spcPts val="600"/>
        </a:spcAft>
        <a:buClr>
          <a:srgbClr val="FF0000"/>
        </a:buClr>
        <a:buFont typeface="Arial" pitchFamily="34" charset="0"/>
        <a:buChar char="»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icent_burs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" y="-8881"/>
            <a:ext cx="9127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ocs.openstack.org/developer/ceilometer/_images/ceilo-arch.png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stack.org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cio.techtarget.com/definition/IT-elasticity" TargetMode="External"/><Relationship Id="rId2" Type="http://schemas.openxmlformats.org/officeDocument/2006/relationships/hyperlink" Target="http://searchcloudprovider.techtarget.com/definition/User-self-provisioning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searchcio.techtarget.com/definition/metered-servic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 bwMode="gray">
          <a:xfrm>
            <a:off x="348491" y="5662696"/>
            <a:ext cx="8701380" cy="96488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1400" dirty="0">
              <a:solidFill>
                <a:srgbClr val="AFA9A6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 l="24038" t="22445" r="11378" b="1543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846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OPENSTACK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32" y="2786058"/>
            <a:ext cx="971528" cy="614354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331640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6" y="3857629"/>
            <a:ext cx="71438" cy="214313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20482" name="Picture 2" descr="http://docs.openstack.org/juno/install-guide/install/apt/content/figures/1/a/common/figures/openstack_havana_conceptual_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764704"/>
            <a:ext cx="7819802" cy="5950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HORIZON-</a:t>
            </a:r>
            <a:r>
              <a:rPr lang="en-IN" dirty="0" err="1" smtClean="0"/>
              <a:t>Dashoard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3686172" cy="5429287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A Web application that runs on Apache.</a:t>
            </a:r>
          </a:p>
          <a:p>
            <a:pPr algn="just"/>
            <a:r>
              <a:rPr lang="en-IN" sz="2000" dirty="0" smtClean="0"/>
              <a:t>A Web-based user interface that enables cloud administrators and users to manage various </a:t>
            </a:r>
            <a:r>
              <a:rPr lang="en-IN" sz="2000" dirty="0" err="1" smtClean="0"/>
              <a:t>OpenStack</a:t>
            </a:r>
            <a:r>
              <a:rPr lang="en-IN" sz="2000" dirty="0" smtClean="0"/>
              <a:t> resources and services.</a:t>
            </a:r>
          </a:p>
          <a:p>
            <a:pPr algn="just"/>
            <a:r>
              <a:rPr lang="en-IN" sz="2000" dirty="0" smtClean="0"/>
              <a:t>As a cloud administrator, the dashboard provides an overall view of the size and state of your cloud.</a:t>
            </a:r>
          </a:p>
          <a:p>
            <a:pPr algn="just"/>
            <a:r>
              <a:rPr lang="en-IN" sz="2000" dirty="0" smtClean="0"/>
              <a:t>Enables web-based interactions with the </a:t>
            </a:r>
            <a:r>
              <a:rPr lang="en-IN" sz="2000" dirty="0" err="1" smtClean="0"/>
              <a:t>OpenStack</a:t>
            </a:r>
            <a:r>
              <a:rPr lang="en-IN" sz="2000" dirty="0" smtClean="0"/>
              <a:t> Compute cloud controller through the </a:t>
            </a:r>
            <a:r>
              <a:rPr lang="en-IN" sz="2000" dirty="0" err="1" smtClean="0"/>
              <a:t>OpenStack</a:t>
            </a:r>
            <a:r>
              <a:rPr lang="en-IN" sz="2000" dirty="0" smtClean="0"/>
              <a:t> APIs.</a:t>
            </a:r>
            <a:endParaRPr lang="en-IN" sz="2000" dirty="0"/>
          </a:p>
        </p:txBody>
      </p:sp>
      <p:pic>
        <p:nvPicPr>
          <p:cNvPr id="1028" name="Picture 4" descr="openst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0615" y="1700808"/>
            <a:ext cx="4698740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NOVA-Compute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Nova is the primary computing engine behind </a:t>
            </a:r>
            <a:r>
              <a:rPr lang="en-IN" sz="2000" dirty="0" err="1" smtClean="0"/>
              <a:t>OpenStack</a:t>
            </a:r>
            <a:r>
              <a:rPr lang="en-IN" sz="2000" dirty="0" smtClean="0"/>
              <a:t>. It is used for   deploying and managing large numbers of virtual machines and other instances to handle computing tasks.</a:t>
            </a:r>
          </a:p>
          <a:p>
            <a:pPr algn="just"/>
            <a:r>
              <a:rPr lang="en-IN" sz="2000" dirty="0" smtClean="0"/>
              <a:t>Conceptually similar to Amazon EC2</a:t>
            </a: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r>
              <a:rPr lang="en-IN" sz="2000" b="1" dirty="0" smtClean="0"/>
              <a:t>Features:</a:t>
            </a:r>
          </a:p>
          <a:p>
            <a:pPr algn="just"/>
            <a:r>
              <a:rPr lang="en-IN" sz="2000" dirty="0" smtClean="0"/>
              <a:t>Built on shared-nothing, message based architecture</a:t>
            </a:r>
          </a:p>
          <a:p>
            <a:pPr algn="just"/>
            <a:r>
              <a:rPr lang="en-IN" sz="2000" dirty="0" smtClean="0"/>
              <a:t>Instance life cycle management</a:t>
            </a:r>
          </a:p>
          <a:p>
            <a:pPr algn="just"/>
            <a:r>
              <a:rPr lang="en-IN" sz="2000" dirty="0" smtClean="0"/>
              <a:t>Management of compute resources</a:t>
            </a:r>
          </a:p>
          <a:p>
            <a:pPr algn="just"/>
            <a:r>
              <a:rPr lang="en-IN" sz="2000" dirty="0" smtClean="0"/>
              <a:t>REST-based API</a:t>
            </a:r>
          </a:p>
          <a:p>
            <a:pPr algn="just"/>
            <a:r>
              <a:rPr lang="en-IN" sz="2000" dirty="0" smtClean="0"/>
              <a:t>Scalable</a:t>
            </a:r>
          </a:p>
          <a:p>
            <a:pPr algn="just"/>
            <a:r>
              <a:rPr lang="en-IN" sz="2000" dirty="0" smtClean="0"/>
              <a:t>Support for Hypervisor (</a:t>
            </a:r>
            <a:r>
              <a:rPr lang="en-IN" sz="2000" dirty="0" err="1" smtClean="0"/>
              <a:t>Xen</a:t>
            </a:r>
            <a:r>
              <a:rPr lang="en-IN" sz="2000" dirty="0" smtClean="0"/>
              <a:t>, KVM, Hyper-V)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NOVA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2" y="4714885"/>
            <a:ext cx="571504" cy="7143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" name="Picture 6" descr="_images/Nova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736"/>
            <a:ext cx="7143800" cy="51557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KEYSTONE-Identity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186766" cy="3857652"/>
          </a:xfrm>
        </p:spPr>
        <p:txBody>
          <a:bodyPr>
            <a:noAutofit/>
          </a:bodyPr>
          <a:lstStyle/>
          <a:p>
            <a:r>
              <a:rPr lang="en-IN" sz="1700" dirty="0" smtClean="0"/>
              <a:t>A framework for authentication and authorization for all the </a:t>
            </a:r>
            <a:r>
              <a:rPr lang="en-IN" sz="1700" dirty="0" err="1" smtClean="0"/>
              <a:t>OpenStack</a:t>
            </a:r>
            <a:r>
              <a:rPr lang="en-IN" sz="1700" dirty="0" smtClean="0"/>
              <a:t> services.</a:t>
            </a:r>
          </a:p>
          <a:p>
            <a:r>
              <a:rPr lang="en-IN" sz="1700" dirty="0" smtClean="0"/>
              <a:t>Handles API requests as well as providing configurable </a:t>
            </a:r>
            <a:r>
              <a:rPr lang="en-IN" sz="1700" dirty="0" err="1" smtClean="0"/>
              <a:t>catalog</a:t>
            </a:r>
            <a:r>
              <a:rPr lang="en-IN" sz="1700" dirty="0" smtClean="0"/>
              <a:t>, policy, token and identity services.</a:t>
            </a:r>
          </a:p>
          <a:p>
            <a:pPr>
              <a:buNone/>
            </a:pPr>
            <a:r>
              <a:rPr lang="en-IN" sz="1700" dirty="0" smtClean="0"/>
              <a:t>     As an </a:t>
            </a:r>
            <a:r>
              <a:rPr lang="en-IN" sz="1700" b="1" dirty="0" smtClean="0"/>
              <a:t>administrator</a:t>
            </a:r>
            <a:r>
              <a:rPr lang="en-IN" sz="1700" dirty="0" smtClean="0"/>
              <a:t>, </a:t>
            </a:r>
            <a:r>
              <a:rPr lang="en-IN" sz="1700" dirty="0" err="1" smtClean="0"/>
              <a:t>OpenStack</a:t>
            </a:r>
            <a:r>
              <a:rPr lang="en-IN" sz="1700" dirty="0" smtClean="0"/>
              <a:t> Identity enables you to:</a:t>
            </a:r>
          </a:p>
          <a:p>
            <a:r>
              <a:rPr lang="en-IN" sz="1700" dirty="0" smtClean="0"/>
              <a:t>Configure centralized policies across users and systems.</a:t>
            </a:r>
          </a:p>
          <a:p>
            <a:r>
              <a:rPr lang="en-IN" sz="1700" dirty="0" smtClean="0"/>
              <a:t>Create users and tenants and define permissions for compute, storage and networking resources.</a:t>
            </a:r>
          </a:p>
          <a:p>
            <a:pPr>
              <a:buNone/>
            </a:pPr>
            <a:r>
              <a:rPr lang="en-IN" sz="1700" dirty="0" smtClean="0"/>
              <a:t>     As a </a:t>
            </a:r>
            <a:r>
              <a:rPr lang="en-IN" sz="1700" b="1" dirty="0" smtClean="0"/>
              <a:t>user</a:t>
            </a:r>
            <a:r>
              <a:rPr lang="en-IN" sz="1700" dirty="0" smtClean="0"/>
              <a:t>, </a:t>
            </a:r>
            <a:r>
              <a:rPr lang="en-IN" sz="1700" dirty="0" err="1" smtClean="0"/>
              <a:t>OpenStack</a:t>
            </a:r>
            <a:r>
              <a:rPr lang="en-IN" sz="1700" dirty="0" smtClean="0"/>
              <a:t> Identity enables you to:</a:t>
            </a:r>
          </a:p>
          <a:p>
            <a:r>
              <a:rPr lang="en-IN" sz="1700" dirty="0" smtClean="0"/>
              <a:t>Get a list of the services that you can access</a:t>
            </a:r>
          </a:p>
          <a:p>
            <a:r>
              <a:rPr lang="en-IN" sz="1700" dirty="0" smtClean="0"/>
              <a:t>Make API requests or log into the web dashboard to create resources owned by your account</a:t>
            </a:r>
          </a:p>
          <a:p>
            <a:pPr>
              <a:buNone/>
            </a:pPr>
            <a:endParaRPr lang="en-IN" sz="1700" dirty="0"/>
          </a:p>
        </p:txBody>
      </p:sp>
      <p:sp>
        <p:nvSpPr>
          <p:cNvPr id="28674" name="AutoShape 2" descr="keyst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8678" name="Picture 6" descr="http://allthingsopendotcom.files.wordpress.com/2014/07/keyst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509120"/>
            <a:ext cx="4439361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GLANCE-Image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4471990" cy="5001419"/>
          </a:xfrm>
        </p:spPr>
        <p:txBody>
          <a:bodyPr>
            <a:noAutofit/>
          </a:bodyPr>
          <a:lstStyle/>
          <a:p>
            <a:pPr algn="just"/>
            <a:r>
              <a:rPr lang="en-IN" sz="1800" dirty="0" smtClean="0"/>
              <a:t>Enables users to discover, register, and retrieve virtual machine images.</a:t>
            </a:r>
          </a:p>
          <a:p>
            <a:pPr algn="just"/>
            <a:r>
              <a:rPr lang="en-IN" sz="1800" dirty="0" smtClean="0"/>
              <a:t>It offers a REST API that enables you to query virtual machine image metadata and retrieve an actual image.</a:t>
            </a:r>
          </a:p>
          <a:p>
            <a:pPr algn="just"/>
            <a:r>
              <a:rPr lang="en-IN" sz="1800" dirty="0" smtClean="0"/>
              <a:t>The images can be stored in </a:t>
            </a:r>
            <a:r>
              <a:rPr lang="en-IN" sz="1800" dirty="0" err="1" smtClean="0"/>
              <a:t>OpenStack</a:t>
            </a:r>
            <a:r>
              <a:rPr lang="en-IN" sz="1800" dirty="0" smtClean="0"/>
              <a:t> Object storage or Block storage.</a:t>
            </a:r>
          </a:p>
          <a:p>
            <a:pPr algn="just">
              <a:buNone/>
            </a:pPr>
            <a:endParaRPr lang="en-IN" sz="1800" dirty="0" smtClean="0"/>
          </a:p>
          <a:p>
            <a:pPr algn="just">
              <a:buNone/>
            </a:pPr>
            <a:r>
              <a:rPr lang="en-IN" sz="1800" dirty="0" smtClean="0"/>
              <a:t>Components: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800" dirty="0" smtClean="0"/>
              <a:t>glance-</a:t>
            </a:r>
            <a:r>
              <a:rPr lang="en-IN" sz="1800" dirty="0" err="1" smtClean="0"/>
              <a:t>api</a:t>
            </a:r>
            <a:endParaRPr lang="en-IN" sz="1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sz="1800" dirty="0" smtClean="0"/>
              <a:t>glance-registry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800" dirty="0" smtClean="0"/>
              <a:t>glance database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800" dirty="0" smtClean="0"/>
              <a:t>storage repository</a:t>
            </a:r>
          </a:p>
        </p:txBody>
      </p:sp>
      <p:pic>
        <p:nvPicPr>
          <p:cNvPr id="29698" name="Picture 2" descr="gl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772816"/>
            <a:ext cx="3676397" cy="328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NEUTRON-</a:t>
            </a:r>
            <a:r>
              <a:rPr lang="en-IN" dirty="0" err="1" smtClean="0"/>
              <a:t>Netwoking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Provides ‘Network as a Service’ functionality. </a:t>
            </a:r>
          </a:p>
          <a:p>
            <a:pPr algn="just"/>
            <a:r>
              <a:rPr lang="en-IN" sz="2000" dirty="0" smtClean="0"/>
              <a:t>Scalable, pluggable, API-driven system for managing networks and IP addresses.</a:t>
            </a:r>
          </a:p>
          <a:p>
            <a:pPr algn="just"/>
            <a:r>
              <a:rPr lang="en-IN" sz="2000" dirty="0" smtClean="0"/>
              <a:t>Allows you to create and attach network </a:t>
            </a:r>
            <a:r>
              <a:rPr lang="en-IN" sz="2000" dirty="0" err="1" smtClean="0"/>
              <a:t>deivces</a:t>
            </a:r>
            <a:r>
              <a:rPr lang="en-IN" sz="2000" dirty="0" smtClean="0"/>
              <a:t> managed by other </a:t>
            </a:r>
            <a:r>
              <a:rPr lang="en-IN" sz="2000" dirty="0" err="1" smtClean="0"/>
              <a:t>OpenStack</a:t>
            </a:r>
            <a:r>
              <a:rPr lang="en-IN" sz="2000" dirty="0" smtClean="0"/>
              <a:t> services to the network.</a:t>
            </a:r>
          </a:p>
          <a:p>
            <a:pPr algn="just"/>
            <a:r>
              <a:rPr lang="en-IN" sz="2000" dirty="0" smtClean="0"/>
              <a:t>Plug-ins and agents for Cisco virtual and physical switches, NEC </a:t>
            </a:r>
            <a:r>
              <a:rPr lang="en-IN" sz="2000" dirty="0" err="1" smtClean="0"/>
              <a:t>OpenFlow</a:t>
            </a:r>
            <a:r>
              <a:rPr lang="en-IN" sz="2000" dirty="0" smtClean="0"/>
              <a:t> products, Open </a:t>
            </a:r>
            <a:r>
              <a:rPr lang="en-IN" sz="2000" dirty="0" err="1" smtClean="0"/>
              <a:t>vSwitch</a:t>
            </a:r>
            <a:r>
              <a:rPr lang="en-IN" sz="2000" dirty="0" smtClean="0"/>
              <a:t>, Linux bridging, </a:t>
            </a:r>
            <a:r>
              <a:rPr lang="en-IN" sz="2000" dirty="0" err="1" smtClean="0"/>
              <a:t>Ryu</a:t>
            </a:r>
            <a:r>
              <a:rPr lang="en-IN" sz="2000" dirty="0" smtClean="0"/>
              <a:t> Network Operating System, and the VMware NSX product.</a:t>
            </a: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r>
              <a:rPr lang="en-IN" sz="2000" b="1" dirty="0" smtClean="0"/>
              <a:t>Components: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smtClean="0"/>
              <a:t>Neutron-server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err="1" smtClean="0"/>
              <a:t>OpenStack</a:t>
            </a:r>
            <a:r>
              <a:rPr lang="en-IN" sz="2000" dirty="0" smtClean="0"/>
              <a:t> Networking Plug-ins and agents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smtClean="0"/>
              <a:t>Messaging queue.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SWIFT-Object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4114800" cy="5001419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8000" dirty="0" smtClean="0"/>
              <a:t>Stores and retrieves arbitrary unstructured data objects via a </a:t>
            </a:r>
            <a:r>
              <a:rPr lang="en-IN" sz="8000" dirty="0" err="1" smtClean="0"/>
              <a:t>RESTful</a:t>
            </a:r>
            <a:r>
              <a:rPr lang="en-IN" sz="8000" dirty="0" smtClean="0"/>
              <a:t>, HTTP based API.</a:t>
            </a:r>
          </a:p>
          <a:p>
            <a:pPr algn="just"/>
            <a:r>
              <a:rPr lang="en-IN" sz="8000" dirty="0" smtClean="0"/>
              <a:t>Provides </a:t>
            </a:r>
            <a:r>
              <a:rPr lang="en-IN" sz="8000" dirty="0" err="1" smtClean="0"/>
              <a:t>distrubuted</a:t>
            </a:r>
            <a:r>
              <a:rPr lang="en-IN" sz="8000" dirty="0" smtClean="0"/>
              <a:t>, eventually consistent virtual object store for </a:t>
            </a:r>
            <a:r>
              <a:rPr lang="en-IN" sz="8000" dirty="0" err="1" smtClean="0"/>
              <a:t>OpenStack</a:t>
            </a:r>
            <a:r>
              <a:rPr lang="en-IN" sz="8000" dirty="0" smtClean="0"/>
              <a:t>.</a:t>
            </a:r>
          </a:p>
          <a:p>
            <a:pPr algn="just"/>
            <a:r>
              <a:rPr lang="en-IN" sz="8000" dirty="0" smtClean="0"/>
              <a:t>Analogous to AWS-S3</a:t>
            </a:r>
          </a:p>
          <a:p>
            <a:pPr algn="just"/>
            <a:r>
              <a:rPr lang="en-IN" sz="8000" dirty="0" smtClean="0"/>
              <a:t>Provides data redundancy and scalability.</a:t>
            </a:r>
          </a:p>
          <a:p>
            <a:pPr algn="just">
              <a:buNone/>
            </a:pPr>
            <a:endParaRPr lang="en-IN" sz="8000" dirty="0" smtClean="0"/>
          </a:p>
          <a:p>
            <a:pPr algn="just">
              <a:buNone/>
            </a:pPr>
            <a:r>
              <a:rPr lang="en-IN" sz="8000" b="1" dirty="0" smtClean="0"/>
              <a:t>Components: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8000" dirty="0" smtClean="0"/>
              <a:t>Account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8000" dirty="0" smtClean="0"/>
              <a:t>Container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8000" dirty="0" smtClean="0"/>
              <a:t>Object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8000" dirty="0" smtClean="0"/>
              <a:t>Proxy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8000" dirty="0" smtClean="0"/>
              <a:t>Ring</a:t>
            </a:r>
          </a:p>
          <a:p>
            <a:pPr marL="514350" indent="-514350">
              <a:buFont typeface="+mj-lt"/>
              <a:buAutoNum type="arabicPeriod"/>
            </a:pPr>
            <a:endParaRPr lang="en-IN" sz="8000" dirty="0" smtClean="0"/>
          </a:p>
          <a:p>
            <a:endParaRPr lang="en-IN" sz="4200" dirty="0" smtClean="0"/>
          </a:p>
          <a:p>
            <a:endParaRPr lang="en-IN" dirty="0"/>
          </a:p>
        </p:txBody>
      </p:sp>
      <p:sp>
        <p:nvSpPr>
          <p:cNvPr id="26626" name="AutoShape 2" descr="Image result for openstack swi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28" name="AutoShape 4" descr="Image result for openstack swi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6632" name="Picture 8" descr="https://developers.seagate.com/download/attachments/1769521/SwiftStack%20Current%20Architecture.jpg?version=1&amp;modificationDate=1381516991000&amp;api=v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340768"/>
            <a:ext cx="3929058" cy="4115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CINDER-Block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Provides ‘Block Storage’ as a service.</a:t>
            </a:r>
          </a:p>
          <a:p>
            <a:pPr algn="just"/>
            <a:r>
              <a:rPr lang="en-IN" sz="2000" dirty="0" smtClean="0"/>
              <a:t>Manages the creation, attaching and detaching of the block devices to servers.</a:t>
            </a: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r>
              <a:rPr lang="en-IN" sz="2000" dirty="0" smtClean="0"/>
              <a:t>Components: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smtClean="0"/>
              <a:t>Cinder-API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smtClean="0"/>
              <a:t>Cinder-volume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smtClean="0"/>
              <a:t>Cinder-database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dirty="0" smtClean="0"/>
              <a:t>Cinder-scheduler</a:t>
            </a:r>
          </a:p>
        </p:txBody>
      </p:sp>
      <p:pic>
        <p:nvPicPr>
          <p:cNvPr id="27650" name="Picture 2" descr="c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1735038"/>
            <a:ext cx="37719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470025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071678"/>
            <a:ext cx="6715172" cy="3714776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IN" sz="2000" dirty="0" smtClean="0">
                <a:solidFill>
                  <a:schemeClr val="tx1"/>
                </a:solidFill>
              </a:rPr>
              <a:t>Basics of Cloud Computing and Virtualization</a:t>
            </a:r>
          </a:p>
          <a:p>
            <a:pPr marL="514350" indent="-514350" algn="l">
              <a:buAutoNum type="arabicPeriod"/>
            </a:pPr>
            <a:r>
              <a:rPr lang="en-IN" sz="2000" dirty="0" smtClean="0">
                <a:solidFill>
                  <a:schemeClr val="tx1"/>
                </a:solidFill>
              </a:rPr>
              <a:t>Overview of </a:t>
            </a:r>
            <a:r>
              <a:rPr lang="en-IN" sz="2000" dirty="0" err="1" smtClean="0">
                <a:solidFill>
                  <a:schemeClr val="tx1"/>
                </a:solidFill>
              </a:rPr>
              <a:t>OpenStack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IN" sz="2000" dirty="0" smtClean="0">
                <a:solidFill>
                  <a:schemeClr val="tx1"/>
                </a:solidFill>
              </a:rPr>
              <a:t>Architecture of </a:t>
            </a:r>
            <a:r>
              <a:rPr lang="en-IN" sz="2000" dirty="0" err="1" smtClean="0">
                <a:solidFill>
                  <a:schemeClr val="tx1"/>
                </a:solidFill>
              </a:rPr>
              <a:t>OpenStack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IN" sz="2000" dirty="0" smtClean="0">
                <a:solidFill>
                  <a:schemeClr val="tx1"/>
                </a:solidFill>
              </a:rPr>
              <a:t>Components of </a:t>
            </a:r>
            <a:r>
              <a:rPr lang="en-IN" sz="2000" dirty="0" err="1" smtClean="0">
                <a:solidFill>
                  <a:schemeClr val="tx1"/>
                </a:solidFill>
              </a:rPr>
              <a:t>OpenStack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IN" sz="2000" dirty="0" smtClean="0">
                <a:solidFill>
                  <a:schemeClr val="tx1"/>
                </a:solidFill>
              </a:rPr>
              <a:t>Call Flow for provisioning an instance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CEILOMETER</a:t>
            </a:r>
            <a:endParaRPr lang="en-US" dirty="0"/>
          </a:p>
        </p:txBody>
      </p:sp>
      <p:pic>
        <p:nvPicPr>
          <p:cNvPr id="1026" name="Picture 2" descr="Architecture summar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8267700" cy="5517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544616"/>
          </a:xfrm>
        </p:spPr>
        <p:txBody>
          <a:bodyPr>
            <a:noAutofit/>
          </a:bodyPr>
          <a:lstStyle/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Ceilometer project aims to deliver a unique point of contact for billing systems to acquire all of the measurements they need to establish customer billing, across all current </a:t>
            </a:r>
            <a:r>
              <a:rPr lang="en-US" sz="2000" dirty="0" err="1" smtClean="0"/>
              <a:t>OpenStack</a:t>
            </a:r>
            <a:r>
              <a:rPr lang="en-US" sz="2000" dirty="0" smtClean="0"/>
              <a:t> core components with work underway to support future </a:t>
            </a:r>
            <a:r>
              <a:rPr lang="en-US" sz="2000" dirty="0" err="1" smtClean="0"/>
              <a:t>OpenStack</a:t>
            </a:r>
            <a:r>
              <a:rPr lang="en-US" sz="2000" dirty="0" smtClean="0"/>
              <a:t> components.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Ceilometer offers five core services: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 smtClean="0"/>
              <a:t>Polling agent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 smtClean="0"/>
              <a:t>Notification agent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 smtClean="0"/>
              <a:t>Collector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 smtClean="0"/>
              <a:t>API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dirty="0" smtClean="0"/>
              <a:t>Alarming</a:t>
            </a:r>
          </a:p>
          <a:p>
            <a:pPr marL="857250" lvl="1" indent="-457200" algn="just">
              <a:buNone/>
            </a:pPr>
            <a:r>
              <a:rPr lang="en-US" sz="2000" dirty="0" smtClean="0"/>
              <a:t> </a:t>
            </a:r>
          </a:p>
          <a:p>
            <a:pPr marL="857250" lvl="1" indent="-457200" algn="just">
              <a:buFont typeface="+mj-lt"/>
              <a:buAutoNum type="arabicPeriod"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	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25144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Heat is the main project in the </a:t>
            </a:r>
            <a:r>
              <a:rPr lang="en-US" sz="2000" dirty="0" err="1" smtClean="0"/>
              <a:t>OpenStack</a:t>
            </a:r>
            <a:r>
              <a:rPr lang="en-US" sz="2000" dirty="0" smtClean="0"/>
              <a:t> Orchestration program.</a:t>
            </a:r>
          </a:p>
          <a:p>
            <a:pPr algn="just"/>
            <a:r>
              <a:rPr lang="en-US" sz="2000" dirty="0" smtClean="0"/>
              <a:t>The mission of the </a:t>
            </a:r>
            <a:r>
              <a:rPr lang="en-US" sz="2000" dirty="0" err="1" smtClean="0"/>
              <a:t>OpenStack</a:t>
            </a:r>
            <a:r>
              <a:rPr lang="en-US" sz="2000" dirty="0" smtClean="0"/>
              <a:t> Orchestration program is to create a human and machine-accessible service for managing the entire lifecycle of infrastructure and applications within </a:t>
            </a:r>
            <a:r>
              <a:rPr lang="en-US" sz="2000" dirty="0" err="1" smtClean="0"/>
              <a:t>OpenStack</a:t>
            </a:r>
            <a:r>
              <a:rPr lang="en-US" sz="2000" dirty="0" smtClean="0"/>
              <a:t> clouds.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 smtClean="0"/>
              <a:t>How it works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800" dirty="0" smtClean="0"/>
              <a:t>A Heat template describes the infrastructure for a cloud application in a text file that is readable and writable by humans.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800" dirty="0" smtClean="0"/>
              <a:t>Infrastructure resources that can be described include: servers, floating </a:t>
            </a:r>
            <a:r>
              <a:rPr lang="en-US" sz="1800" dirty="0" err="1" smtClean="0"/>
              <a:t>ips</a:t>
            </a:r>
            <a:r>
              <a:rPr lang="en-US" sz="1800" dirty="0" smtClean="0"/>
              <a:t>, volumes, security groups, users, etc.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800" dirty="0" smtClean="0"/>
              <a:t>Templates can also specify the relationships between resources 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800" dirty="0" smtClean="0"/>
              <a:t>Heat manages the whole lifecycle of the application - when you need to change your infrastructure, simply modify the template and use it to update your existing stack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Call Flow for Provisioning an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2" y="2857495"/>
            <a:ext cx="285752" cy="214315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30724" name="Picture 4" descr="https://ilearnstack.files.wordpress.com/2013/04/request-flo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7662840" cy="49788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request flow for provisioning an Instance goes like this: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 lvl="0"/>
            <a:r>
              <a:rPr lang="en-IN" b="1" dirty="0" smtClean="0"/>
              <a:t>Dashboard</a:t>
            </a:r>
            <a:r>
              <a:rPr lang="en-IN" dirty="0" smtClean="0"/>
              <a:t> or </a:t>
            </a:r>
            <a:r>
              <a:rPr lang="en-IN" b="1" dirty="0" smtClean="0"/>
              <a:t>CLI</a:t>
            </a:r>
            <a:r>
              <a:rPr lang="en-IN" dirty="0" smtClean="0"/>
              <a:t> gets the user credential and does the REST call to </a:t>
            </a:r>
            <a:r>
              <a:rPr lang="en-IN" b="1" dirty="0" smtClean="0"/>
              <a:t>Keystone </a:t>
            </a:r>
            <a:r>
              <a:rPr lang="en-IN" dirty="0" smtClean="0"/>
              <a:t>for authentication.</a:t>
            </a:r>
            <a:endParaRPr lang="en-US" dirty="0" smtClean="0"/>
          </a:p>
          <a:p>
            <a:pPr lvl="0"/>
            <a:r>
              <a:rPr lang="en-IN" b="1" dirty="0" smtClean="0"/>
              <a:t>Keystone</a:t>
            </a:r>
            <a:r>
              <a:rPr lang="en-IN" dirty="0" smtClean="0"/>
              <a:t> authenticate the credentials and generate &amp; send back auth-token which will be used for sending request to other Components through REST-call.</a:t>
            </a:r>
            <a:endParaRPr lang="en-US" dirty="0" smtClean="0"/>
          </a:p>
          <a:p>
            <a:pPr lvl="0"/>
            <a:r>
              <a:rPr lang="en-IN" b="1" dirty="0" smtClean="0"/>
              <a:t>Dashboard</a:t>
            </a:r>
            <a:r>
              <a:rPr lang="en-IN" dirty="0" smtClean="0"/>
              <a:t> or </a:t>
            </a:r>
            <a:r>
              <a:rPr lang="en-IN" b="1" dirty="0" smtClean="0"/>
              <a:t>CLI</a:t>
            </a:r>
            <a:r>
              <a:rPr lang="en-IN" dirty="0" smtClean="0"/>
              <a:t> convert the new instance request specified in  ‘launch instance’ or ‘nova-boot’ form to REST API request and send it to </a:t>
            </a:r>
            <a:r>
              <a:rPr lang="en-IN" b="1" dirty="0" smtClean="0"/>
              <a:t>nova-</a:t>
            </a:r>
            <a:r>
              <a:rPr lang="en-IN" b="1" dirty="0" err="1" smtClean="0"/>
              <a:t>api</a:t>
            </a:r>
            <a:r>
              <a:rPr lang="en-IN" b="1" dirty="0" smtClean="0"/>
              <a:t>.</a:t>
            </a:r>
            <a:endParaRPr lang="en-US" dirty="0" smtClean="0"/>
          </a:p>
          <a:p>
            <a:pPr lvl="0"/>
            <a:r>
              <a:rPr lang="en-IN" b="1" dirty="0" smtClean="0"/>
              <a:t>nova-</a:t>
            </a:r>
            <a:r>
              <a:rPr lang="en-IN" b="1" dirty="0" err="1" smtClean="0"/>
              <a:t>api</a:t>
            </a:r>
            <a:r>
              <a:rPr lang="en-IN" dirty="0" smtClean="0"/>
              <a:t> receive the request and sends the request for validation auth-token and access permission </a:t>
            </a:r>
            <a:r>
              <a:rPr lang="en-IN" dirty="0" err="1" smtClean="0"/>
              <a:t>to</a:t>
            </a:r>
            <a:r>
              <a:rPr lang="en-IN" b="1" dirty="0" err="1" smtClean="0"/>
              <a:t>keystone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b="1" dirty="0" smtClean="0"/>
              <a:t>Keystone</a:t>
            </a:r>
            <a:r>
              <a:rPr lang="en-IN" dirty="0" smtClean="0"/>
              <a:t> validates the token and sends updated auth headers with roles and permissions.</a:t>
            </a:r>
            <a:endParaRPr lang="en-US" dirty="0" smtClean="0"/>
          </a:p>
          <a:p>
            <a:pPr lvl="0"/>
            <a:r>
              <a:rPr lang="en-IN" b="1" dirty="0" smtClean="0"/>
              <a:t>nova-</a:t>
            </a:r>
            <a:r>
              <a:rPr lang="en-IN" b="1" dirty="0" err="1" smtClean="0"/>
              <a:t>api</a:t>
            </a:r>
            <a:r>
              <a:rPr lang="en-IN" dirty="0" smtClean="0"/>
              <a:t> interacts with </a:t>
            </a:r>
            <a:r>
              <a:rPr lang="en-IN" b="1" dirty="0" smtClean="0"/>
              <a:t>nova-database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dirty="0" smtClean="0"/>
              <a:t>Creates initial db entry for new instance.</a:t>
            </a:r>
            <a:endParaRPr lang="en-US" dirty="0" smtClean="0"/>
          </a:p>
          <a:p>
            <a:pPr lvl="0"/>
            <a:r>
              <a:rPr lang="en-IN" b="1" dirty="0" smtClean="0"/>
              <a:t> nova-</a:t>
            </a:r>
            <a:r>
              <a:rPr lang="en-IN" b="1" dirty="0" err="1" smtClean="0"/>
              <a:t>api</a:t>
            </a:r>
            <a:r>
              <a:rPr lang="en-IN" dirty="0" smtClean="0"/>
              <a:t> sends the</a:t>
            </a:r>
            <a:r>
              <a:rPr lang="en-IN" i="1" dirty="0" smtClean="0"/>
              <a:t> </a:t>
            </a:r>
            <a:r>
              <a:rPr lang="en-IN" i="1" dirty="0" err="1" smtClean="0"/>
              <a:t>rpc.call</a:t>
            </a:r>
            <a:r>
              <a:rPr lang="en-IN" dirty="0" smtClean="0"/>
              <a:t> request to </a:t>
            </a:r>
            <a:r>
              <a:rPr lang="en-IN" b="1" dirty="0" smtClean="0"/>
              <a:t>nova-scheduler</a:t>
            </a:r>
            <a:r>
              <a:rPr lang="en-IN" dirty="0" smtClean="0"/>
              <a:t> excepting to get  updated instance entry with host ID specified.</a:t>
            </a:r>
            <a:endParaRPr lang="en-US" dirty="0" smtClean="0"/>
          </a:p>
          <a:p>
            <a:pPr lvl="0"/>
            <a:r>
              <a:rPr lang="en-IN" b="1" dirty="0" smtClean="0"/>
              <a:t>nova-scheduler</a:t>
            </a:r>
            <a:r>
              <a:rPr lang="en-IN" dirty="0" smtClean="0"/>
              <a:t> picks the request from the </a:t>
            </a:r>
            <a:r>
              <a:rPr lang="en-IN" b="1" dirty="0" smtClean="0"/>
              <a:t>queue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lvl="0"/>
            <a:r>
              <a:rPr lang="en-IN" b="1" dirty="0" smtClean="0"/>
              <a:t>nova-scheduler</a:t>
            </a:r>
            <a:r>
              <a:rPr lang="en-IN" dirty="0" smtClean="0"/>
              <a:t> interacts with </a:t>
            </a:r>
            <a:r>
              <a:rPr lang="en-IN" b="1" dirty="0" smtClean="0"/>
              <a:t>nova-database</a:t>
            </a:r>
            <a:r>
              <a:rPr lang="en-IN" dirty="0" smtClean="0"/>
              <a:t> to find an appropriate host via filtering and weighing.</a:t>
            </a:r>
            <a:endParaRPr lang="en-US" dirty="0" smtClean="0"/>
          </a:p>
          <a:p>
            <a:pPr lvl="0"/>
            <a:r>
              <a:rPr lang="en-IN" dirty="0" smtClean="0"/>
              <a:t>Returns the updated instance entry with appropriate host ID after filtering and weighing.</a:t>
            </a:r>
            <a:endParaRPr lang="en-US" dirty="0" smtClean="0"/>
          </a:p>
          <a:p>
            <a:pPr lvl="0"/>
            <a:r>
              <a:rPr lang="en-IN" b="1" dirty="0" smtClean="0"/>
              <a:t>nova-scheduler</a:t>
            </a:r>
            <a:r>
              <a:rPr lang="en-IN" dirty="0" smtClean="0"/>
              <a:t> sends the</a:t>
            </a:r>
            <a:r>
              <a:rPr lang="en-IN" i="1" dirty="0" smtClean="0"/>
              <a:t> </a:t>
            </a:r>
            <a:r>
              <a:rPr lang="en-IN" i="1" dirty="0" err="1" smtClean="0"/>
              <a:t>rpc.cast</a:t>
            </a:r>
            <a:r>
              <a:rPr lang="en-IN" dirty="0" smtClean="0"/>
              <a:t> request to </a:t>
            </a:r>
            <a:r>
              <a:rPr lang="en-IN" b="1" dirty="0" smtClean="0"/>
              <a:t>nova-compute</a:t>
            </a:r>
            <a:r>
              <a:rPr lang="en-IN" dirty="0" smtClean="0"/>
              <a:t> for ‘launching instance’ on appropriate host .</a:t>
            </a:r>
            <a:endParaRPr lang="en-US" dirty="0" smtClean="0"/>
          </a:p>
          <a:p>
            <a:pPr lvl="0"/>
            <a:r>
              <a:rPr lang="en-IN" b="1" dirty="0" smtClean="0"/>
              <a:t>nova-compute</a:t>
            </a:r>
            <a:r>
              <a:rPr lang="en-IN" dirty="0" smtClean="0"/>
              <a:t> picks the request from the </a:t>
            </a:r>
            <a:r>
              <a:rPr lang="en-IN" b="1" dirty="0" smtClean="0"/>
              <a:t>queue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b="1" dirty="0" smtClean="0"/>
              <a:t>nova-compute</a:t>
            </a:r>
            <a:r>
              <a:rPr lang="en-IN" dirty="0" smtClean="0"/>
              <a:t> send the </a:t>
            </a:r>
            <a:r>
              <a:rPr lang="en-IN" i="1" dirty="0" err="1" smtClean="0"/>
              <a:t>rpc.call</a:t>
            </a:r>
            <a:r>
              <a:rPr lang="en-IN" dirty="0" smtClean="0"/>
              <a:t> request to </a:t>
            </a:r>
            <a:r>
              <a:rPr lang="en-IN" b="1" dirty="0" smtClean="0"/>
              <a:t>nova-conductor</a:t>
            </a:r>
            <a:r>
              <a:rPr lang="en-IN" dirty="0" smtClean="0"/>
              <a:t> to fetch the instance information such as host ID and </a:t>
            </a:r>
            <a:r>
              <a:rPr lang="en-IN" dirty="0" err="1" smtClean="0"/>
              <a:t>flavor</a:t>
            </a:r>
            <a:r>
              <a:rPr lang="en-IN" dirty="0" smtClean="0"/>
              <a:t>( Ram , CPU ,Disk).</a:t>
            </a:r>
            <a:endParaRPr lang="en-US" dirty="0" smtClean="0"/>
          </a:p>
          <a:p>
            <a:pPr lvl="0"/>
            <a:r>
              <a:rPr lang="en-IN" b="1" dirty="0" smtClean="0"/>
              <a:t>nova-conductor</a:t>
            </a:r>
            <a:r>
              <a:rPr lang="en-IN" dirty="0" smtClean="0"/>
              <a:t> picks the request from the</a:t>
            </a:r>
            <a:r>
              <a:rPr lang="en-IN" b="1" dirty="0" smtClean="0"/>
              <a:t> queue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b="1" dirty="0" smtClean="0"/>
              <a:t>nova-conductor</a:t>
            </a:r>
            <a:r>
              <a:rPr lang="en-IN" dirty="0" smtClean="0"/>
              <a:t> interacts with </a:t>
            </a:r>
            <a:r>
              <a:rPr lang="en-IN" b="1" dirty="0" smtClean="0"/>
              <a:t>nova-database.</a:t>
            </a:r>
            <a:endParaRPr lang="en-US" dirty="0" smtClean="0"/>
          </a:p>
          <a:p>
            <a:pPr lvl="0"/>
            <a:r>
              <a:rPr lang="en-IN" dirty="0" smtClean="0"/>
              <a:t>Return the instance information.</a:t>
            </a:r>
            <a:endParaRPr lang="en-US" dirty="0" smtClean="0"/>
          </a:p>
          <a:p>
            <a:pPr lvl="0"/>
            <a:r>
              <a:rPr lang="en-IN" b="1" dirty="0" smtClean="0"/>
              <a:t>nova-compute</a:t>
            </a:r>
            <a:r>
              <a:rPr lang="en-IN" dirty="0" smtClean="0"/>
              <a:t> picks the instance information from the </a:t>
            </a:r>
            <a:r>
              <a:rPr lang="en-IN" b="1" dirty="0" smtClean="0"/>
              <a:t>queue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b="1" dirty="0" smtClean="0"/>
              <a:t>nova-compute</a:t>
            </a:r>
            <a:r>
              <a:rPr lang="en-IN" dirty="0" smtClean="0"/>
              <a:t> does the REST call by passing auth-token to </a:t>
            </a:r>
            <a:r>
              <a:rPr lang="en-IN" b="1" dirty="0" smtClean="0"/>
              <a:t>glance-</a:t>
            </a:r>
            <a:r>
              <a:rPr lang="en-IN" b="1" dirty="0" err="1" smtClean="0"/>
              <a:t>api</a:t>
            </a:r>
            <a:r>
              <a:rPr lang="en-IN" dirty="0" smtClean="0"/>
              <a:t>  to get the Image URI by Image ID from glance and upload image from image storage.</a:t>
            </a:r>
          </a:p>
          <a:p>
            <a:pPr lvl="0"/>
            <a:r>
              <a:rPr lang="en-IN" b="1" dirty="0" smtClean="0"/>
              <a:t>glance-</a:t>
            </a:r>
            <a:r>
              <a:rPr lang="en-IN" b="1" dirty="0" err="1" smtClean="0"/>
              <a:t>api</a:t>
            </a:r>
            <a:r>
              <a:rPr lang="en-IN" dirty="0" smtClean="0"/>
              <a:t> validates the auth-token with </a:t>
            </a:r>
            <a:r>
              <a:rPr lang="en-IN" b="1" dirty="0" smtClean="0"/>
              <a:t>keystone.</a:t>
            </a:r>
            <a:r>
              <a:rPr lang="en-IN" dirty="0" smtClean="0"/>
              <a:t> </a:t>
            </a:r>
            <a:endParaRPr lang="en-US" dirty="0" smtClean="0"/>
          </a:p>
          <a:p>
            <a:pPr lvl="0"/>
            <a:r>
              <a:rPr lang="en-IN" b="1" dirty="0" smtClean="0"/>
              <a:t>nova-compute</a:t>
            </a:r>
            <a:r>
              <a:rPr lang="en-IN" dirty="0" smtClean="0"/>
              <a:t> get the image metadata.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b="1" dirty="0" smtClean="0"/>
              <a:t>nova-compute</a:t>
            </a:r>
            <a:r>
              <a:rPr lang="en-IN" dirty="0" smtClean="0"/>
              <a:t> does the REST-call by passing auth-token to </a:t>
            </a:r>
            <a:r>
              <a:rPr lang="en-IN" b="1" dirty="0" smtClean="0"/>
              <a:t>Network API</a:t>
            </a:r>
            <a:r>
              <a:rPr lang="en-IN" dirty="0" smtClean="0"/>
              <a:t> to allocate and configure the network such that instance gets the IP address. </a:t>
            </a:r>
            <a:endParaRPr lang="en-IN" b="1" dirty="0" smtClean="0"/>
          </a:p>
          <a:p>
            <a:pPr lvl="0"/>
            <a:r>
              <a:rPr lang="en-IN" b="1" dirty="0" smtClean="0"/>
              <a:t>quantum-server</a:t>
            </a:r>
            <a:r>
              <a:rPr lang="en-IN" dirty="0" smtClean="0"/>
              <a:t> validates the auth-token with</a:t>
            </a:r>
            <a:r>
              <a:rPr lang="en-IN" b="1" dirty="0" smtClean="0"/>
              <a:t> keystone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b="1" dirty="0" smtClean="0"/>
              <a:t>nova-compute</a:t>
            </a:r>
            <a:r>
              <a:rPr lang="en-IN" dirty="0" smtClean="0"/>
              <a:t> get the network info.</a:t>
            </a:r>
            <a:endParaRPr lang="en-US" dirty="0" smtClean="0"/>
          </a:p>
          <a:p>
            <a:pPr lvl="0"/>
            <a:r>
              <a:rPr lang="en-IN" b="1" dirty="0" smtClean="0"/>
              <a:t>nova-compute</a:t>
            </a:r>
            <a:r>
              <a:rPr lang="en-IN" dirty="0" smtClean="0"/>
              <a:t> does the REST call by passing auth-token to </a:t>
            </a:r>
            <a:r>
              <a:rPr lang="en-IN" b="1" dirty="0" smtClean="0"/>
              <a:t>Volume API</a:t>
            </a:r>
            <a:r>
              <a:rPr lang="en-IN" dirty="0" smtClean="0"/>
              <a:t> to attach volumes to instance.</a:t>
            </a:r>
            <a:endParaRPr lang="en-US" dirty="0" smtClean="0"/>
          </a:p>
          <a:p>
            <a:pPr lvl="0"/>
            <a:r>
              <a:rPr lang="en-IN" b="1" dirty="0" smtClean="0"/>
              <a:t>cinder-</a:t>
            </a:r>
            <a:r>
              <a:rPr lang="en-IN" b="1" dirty="0" err="1" smtClean="0"/>
              <a:t>api</a:t>
            </a:r>
            <a:r>
              <a:rPr lang="en-IN" dirty="0" smtClean="0"/>
              <a:t> validates the auth-token with</a:t>
            </a:r>
            <a:r>
              <a:rPr lang="en-IN" b="1" dirty="0" smtClean="0"/>
              <a:t> keystone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b="1" dirty="0" smtClean="0"/>
              <a:t>nova-compute</a:t>
            </a:r>
            <a:r>
              <a:rPr lang="en-IN" dirty="0" smtClean="0"/>
              <a:t> gets the block storage info.</a:t>
            </a:r>
            <a:endParaRPr lang="en-US" dirty="0" smtClean="0"/>
          </a:p>
          <a:p>
            <a:pPr lvl="0"/>
            <a:r>
              <a:rPr lang="en-IN" b="1" dirty="0" smtClean="0"/>
              <a:t>nova-compute</a:t>
            </a:r>
            <a:r>
              <a:rPr lang="en-IN" dirty="0" smtClean="0"/>
              <a:t> generates data for hypervisor driver and executes request on Hypervisor( via </a:t>
            </a:r>
            <a:r>
              <a:rPr lang="en-IN" b="1" dirty="0" err="1" smtClean="0"/>
              <a:t>libvirt</a:t>
            </a:r>
            <a:r>
              <a:rPr lang="en-IN" dirty="0" smtClean="0"/>
              <a:t> or </a:t>
            </a:r>
            <a:r>
              <a:rPr lang="en-IN" b="1" dirty="0" err="1" smtClean="0"/>
              <a:t>api</a:t>
            </a:r>
            <a:r>
              <a:rPr lang="en-IN" dirty="0" smtClean="0"/>
              <a:t>).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http://docs.openstack.org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 You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08720"/>
            <a:ext cx="9144000" cy="5728072"/>
          </a:xfrm>
          <a:prstGeom prst="rect">
            <a:avLst/>
          </a:prstGeom>
        </p:spPr>
      </p:pic>
      <p:sp>
        <p:nvSpPr>
          <p:cNvPr id="5" name="Shape 261"/>
          <p:cNvSpPr txBox="1">
            <a:spLocks/>
          </p:cNvSpPr>
          <p:nvPr/>
        </p:nvSpPr>
        <p:spPr>
          <a:xfrm>
            <a:off x="5220072" y="3789040"/>
            <a:ext cx="27432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40" rIns="91440" anchor="ctr"/>
          <a:lstStyle>
            <a:lvl1pPr marL="342900" indent="-342900" algn="r"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19" indent="-274319">
              <a:spcBef>
                <a:spcPts val="500"/>
              </a:spcBef>
              <a:buSzPct val="100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19200" indent="-304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714500" indent="-342900">
              <a:spcBef>
                <a:spcPts val="500"/>
              </a:spcBef>
              <a:buSzPct val="100000"/>
              <a:buFont typeface="Arial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726757" indent="-226695">
              <a:spcBef>
                <a:spcPts val="500"/>
              </a:spcBef>
              <a:buSzPct val="100000"/>
              <a:buFont typeface="Arial"/>
              <a:buChar char="»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5603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marL="30175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marL="34747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marL="3931920" indent="-27432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smtClean="0">
                <a:solidFill>
                  <a:srgbClr val="000000"/>
                </a:solidFill>
              </a:rPr>
              <a:t>Thank you.</a:t>
            </a:r>
            <a:endParaRPr lang="en-US" sz="2800" b="1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40480" y="5257800"/>
            <a:ext cx="4933641" cy="1207968"/>
            <a:chOff x="3757208" y="5257800"/>
            <a:chExt cx="4933641" cy="120796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757208" y="5257800"/>
              <a:ext cx="164592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Headquarters</a:t>
              </a:r>
              <a:endParaRPr lang="en-US" sz="1000" dirty="0">
                <a:solidFill>
                  <a:srgbClr val="EB8024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303 Twin Dolphin Drive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6th Floor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Redwood City, CA 94065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USA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+1 650 632 4310 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Fax: +1 650 551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9901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448848" y="5257800"/>
              <a:ext cx="173736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APAC HQ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Plot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31, Electronic City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Sector 18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Gurgaon,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Haryana 122015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/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India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+91 124 4095888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Fax: +91 124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2455100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7186208" y="5257800"/>
              <a:ext cx="150464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EB8024"/>
                  </a:solidFill>
                  <a:latin typeface="Arial"/>
                  <a:ea typeface="ＭＳ Ｐゴシック" charset="0"/>
                  <a:cs typeface="Arial"/>
                </a:rPr>
                <a:t>Europe HQ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Intec </a:t>
              </a: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4, Wade Road,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Basingstoke,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Hampshire RG24 8NE,</a:t>
              </a:r>
              <a:b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</a:b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United Kingdom</a:t>
              </a: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Tel: +44 1256 </a:t>
              </a:r>
              <a:r>
                <a:rPr lang="en-US" sz="1000" dirty="0" smtClean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339500</a:t>
              </a:r>
              <a:endParaRPr lang="en-US" sz="1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155014" y="5296217"/>
              <a:ext cx="0" cy="1169551"/>
            </a:xfrm>
            <a:prstGeom prst="line">
              <a:avLst/>
            </a:prstGeom>
            <a:noFill/>
            <a:ln w="6350" cap="flat" cmpd="sng">
              <a:solidFill>
                <a:srgbClr val="EB8024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403128" y="5257800"/>
              <a:ext cx="0" cy="1169551"/>
            </a:xfrm>
            <a:prstGeom prst="line">
              <a:avLst/>
            </a:prstGeom>
            <a:noFill/>
            <a:ln w="6350" cap="flat" cmpd="sng">
              <a:solidFill>
                <a:srgbClr val="EB8024"/>
              </a:solidFill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en-IN" dirty="0" smtClean="0"/>
              <a:t>CLOUD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643050"/>
            <a:ext cx="3214710" cy="421484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sz="1700" dirty="0">
                <a:solidFill>
                  <a:schemeClr val="tx1"/>
                </a:solidFill>
              </a:rPr>
              <a:t>Cloud computing is a general term for anything that involves delivering hosted services over the Internet. </a:t>
            </a:r>
            <a:endParaRPr lang="en-IN" sz="1700" dirty="0" smtClean="0">
              <a:solidFill>
                <a:schemeClr val="tx1"/>
              </a:solidFill>
            </a:endParaRPr>
          </a:p>
          <a:p>
            <a:pPr algn="l"/>
            <a:endParaRPr lang="en-IN" sz="1700" dirty="0" smtClean="0"/>
          </a:p>
          <a:p>
            <a:pPr algn="l"/>
            <a:r>
              <a:rPr lang="en-IN" sz="1700" dirty="0" smtClean="0">
                <a:solidFill>
                  <a:schemeClr val="tx1"/>
                </a:solidFill>
              </a:rPr>
              <a:t>Benefits of Cloud Computing:</a:t>
            </a:r>
          </a:p>
          <a:p>
            <a:pPr algn="l">
              <a:buFont typeface="Arial" pitchFamily="34" charset="0"/>
              <a:buChar char="•"/>
            </a:pPr>
            <a:endParaRPr lang="en-IN" sz="17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700" u="sng" dirty="0" smtClean="0">
                <a:hlinkClick r:id="rId2"/>
              </a:rPr>
              <a:t>Self-service provisioning</a:t>
            </a:r>
            <a:endParaRPr lang="en-US" sz="1700" u="sng" dirty="0" smtClean="0"/>
          </a:p>
          <a:p>
            <a:pPr algn="l">
              <a:buFont typeface="Arial" pitchFamily="34" charset="0"/>
              <a:buChar char="•"/>
            </a:pPr>
            <a:r>
              <a:rPr lang="en-US" sz="1700" dirty="0" smtClean="0"/>
              <a:t> </a:t>
            </a:r>
            <a:r>
              <a:rPr lang="en-US" sz="1700" dirty="0" smtClean="0">
                <a:hlinkClick r:id="rId3"/>
              </a:rPr>
              <a:t>Elasticity</a:t>
            </a:r>
            <a:endParaRPr lang="en-US" sz="1700" dirty="0" smtClean="0"/>
          </a:p>
          <a:p>
            <a:pPr algn="l">
              <a:buFont typeface="Arial" pitchFamily="34" charset="0"/>
              <a:buChar char="•"/>
            </a:pPr>
            <a:r>
              <a:rPr lang="en-US" sz="1700" dirty="0" smtClean="0"/>
              <a:t> </a:t>
            </a:r>
            <a:r>
              <a:rPr lang="en-US" sz="1700" dirty="0" smtClean="0">
                <a:hlinkClick r:id="rId4"/>
              </a:rPr>
              <a:t>Pay per use</a:t>
            </a:r>
            <a:endParaRPr lang="en-US" sz="1700" dirty="0" smtClean="0"/>
          </a:p>
          <a:p>
            <a:pPr algn="l">
              <a:buFont typeface="Arial" pitchFamily="34" charset="0"/>
              <a:buChar char="•"/>
            </a:pPr>
            <a:r>
              <a:rPr lang="en-US" sz="1700" u="sng" dirty="0" smtClean="0">
                <a:solidFill>
                  <a:schemeClr val="tx1"/>
                </a:solidFill>
              </a:rPr>
              <a:t>Sharing of Resources</a:t>
            </a:r>
          </a:p>
          <a:p>
            <a:pPr algn="l">
              <a:buFont typeface="Arial" pitchFamily="34" charset="0"/>
              <a:buChar char="•"/>
            </a:pPr>
            <a:endParaRPr lang="en-US" sz="1700" u="sng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1700" u="sng" dirty="0" smtClean="0">
              <a:solidFill>
                <a:schemeClr val="tx1"/>
              </a:solidFill>
            </a:endParaRPr>
          </a:p>
          <a:p>
            <a:pPr algn="just"/>
            <a:r>
              <a:rPr lang="en-US" sz="1700" dirty="0" smtClean="0">
                <a:solidFill>
                  <a:schemeClr val="tx1"/>
                </a:solidFill>
              </a:rPr>
              <a:t>Cloud computing enables companies to consume compute resources as a utility -- just like electricity -- rather than having to build and maintain computing infrastructures in-house</a:t>
            </a:r>
            <a:r>
              <a:rPr lang="en-US" dirty="0" smtClean="0"/>
              <a:t>.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22530" name="AutoShape 2" descr="https://upload.wikimedia.org/wikipedia/commons/thumb/b/b5/Cloud_computing.svg/160px-Cloud_computing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https://upload.wikimedia.org/wikipedia/commons/thumb/b/b5/Cloud_computing.svg/160px-Cloud_computing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AutoShape 6" descr="https://upload.wikimedia.org/wikipedia/commons/thumb/b/b5/Cloud_computing.svg/400px-Cloud_computing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 cstate="print"/>
          <a:srcRect l="57129" t="34180" r="5517" b="20898"/>
          <a:stretch>
            <a:fillRect/>
          </a:stretch>
        </p:blipFill>
        <p:spPr bwMode="auto">
          <a:xfrm>
            <a:off x="4643438" y="1643050"/>
            <a:ext cx="364333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SERVICE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3286114" y="2571743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028" name="Picture 4" descr="http://www.ibm.com/developerworks/br/websphere/techjournal/1206_dejesus/images/image00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00174"/>
            <a:ext cx="6715172" cy="4819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/>
          <a:lstStyle/>
          <a:p>
            <a:r>
              <a:rPr lang="en-IN" dirty="0" smtClean="0"/>
              <a:t>TYPES OF CLOUDS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8" y="2786057"/>
            <a:ext cx="857256" cy="21431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IN" dirty="0"/>
          </a:p>
        </p:txBody>
      </p:sp>
      <p:pic>
        <p:nvPicPr>
          <p:cNvPr id="1026" name="Picture 2" descr="http://www.appcore.com/wp-content/uploads/types-of-cloud-compu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790" y="1714488"/>
            <a:ext cx="6945358" cy="4500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 l="9521" t="15625" r="12841" b="23828"/>
          <a:stretch>
            <a:fillRect/>
          </a:stretch>
        </p:blipFill>
        <p:spPr bwMode="auto">
          <a:xfrm>
            <a:off x="73710" y="1142984"/>
            <a:ext cx="842738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42852"/>
            <a:ext cx="7772400" cy="1470025"/>
          </a:xfrm>
        </p:spPr>
        <p:txBody>
          <a:bodyPr/>
          <a:lstStyle/>
          <a:p>
            <a:r>
              <a:rPr lang="en-IN" dirty="0" smtClean="0"/>
              <a:t>VIRTUALIZATION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3643338" cy="4429156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Virtualization is the creation of a virtual version of something, such as an operating system, a server, a storage device or network resources. </a:t>
            </a:r>
          </a:p>
          <a:p>
            <a:pPr algn="just"/>
            <a:r>
              <a:rPr lang="en-IN" sz="2000" b="1" dirty="0" smtClean="0">
                <a:solidFill>
                  <a:schemeClr val="tx1"/>
                </a:solidFill>
              </a:rPr>
              <a:t>Benefits: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Up to 80 percent greater utilization of every server.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Reductions in hardware requirements.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Capital and operations expenses cut by half.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Robust, affordable, high availability.</a:t>
            </a:r>
          </a:p>
          <a:p>
            <a:pPr algn="l"/>
            <a:endParaRPr lang="en-IN" sz="2000" dirty="0"/>
          </a:p>
        </p:txBody>
      </p:sp>
      <p:pic>
        <p:nvPicPr>
          <p:cNvPr id="16386" name="Picture 2" descr="http://cdn.arstechnica.net/wp-content/uploads/2011/02/part1-hardware-virtualizatio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428868"/>
            <a:ext cx="3881422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768865"/>
          </a:xfrm>
        </p:spPr>
        <p:txBody>
          <a:bodyPr>
            <a:normAutofit/>
          </a:bodyPr>
          <a:lstStyle/>
          <a:p>
            <a:pPr algn="just"/>
            <a:r>
              <a:rPr lang="en-IN" sz="2000" dirty="0" err="1" smtClean="0"/>
              <a:t>OpenStack</a:t>
            </a:r>
            <a:r>
              <a:rPr lang="en-IN" sz="2000" dirty="0" smtClean="0"/>
              <a:t> is a free and open-source cloud computing software platform.</a:t>
            </a:r>
          </a:p>
          <a:p>
            <a:pPr algn="just"/>
            <a:r>
              <a:rPr lang="en-IN" sz="2000" dirty="0" smtClean="0"/>
              <a:t>Users primarily deploy it as an infrastructure as a service(</a:t>
            </a:r>
            <a:r>
              <a:rPr lang="en-IN" sz="2000" dirty="0" err="1" smtClean="0"/>
              <a:t>IaaS</a:t>
            </a:r>
            <a:r>
              <a:rPr lang="en-IN" sz="2000" dirty="0" smtClean="0"/>
              <a:t>) solution. </a:t>
            </a:r>
          </a:p>
          <a:p>
            <a:pPr algn="just"/>
            <a:r>
              <a:rPr lang="en-IN" sz="2000" dirty="0" err="1" smtClean="0"/>
              <a:t>OpenStack</a:t>
            </a:r>
            <a:r>
              <a:rPr lang="en-IN" sz="2000" dirty="0" smtClean="0"/>
              <a:t> software controls large pools of compute, storage, and networking resources throughout a </a:t>
            </a:r>
            <a:r>
              <a:rPr lang="en-IN" sz="2000" dirty="0" err="1" smtClean="0"/>
              <a:t>datacenter</a:t>
            </a:r>
            <a:r>
              <a:rPr lang="en-IN" sz="2000" dirty="0" smtClean="0"/>
              <a:t>, managed through a dashboard or via the </a:t>
            </a:r>
            <a:r>
              <a:rPr lang="en-IN" sz="2000" dirty="0" err="1" smtClean="0"/>
              <a:t>OpenStack</a:t>
            </a:r>
            <a:r>
              <a:rPr lang="en-IN" sz="2000" u="sng" dirty="0" smtClean="0"/>
              <a:t> </a:t>
            </a:r>
            <a:r>
              <a:rPr lang="en-IN" sz="2000" dirty="0" smtClean="0"/>
              <a:t>API.</a:t>
            </a:r>
            <a:endParaRPr lang="en-IN" sz="2000" dirty="0"/>
          </a:p>
        </p:txBody>
      </p:sp>
      <p:pic>
        <p:nvPicPr>
          <p:cNvPr id="18436" name="Picture 4" descr="http://cdn.ttgtmedia.com/rms/onlineImages/scp_ipv6_fi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501008"/>
            <a:ext cx="6786610" cy="3086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OPENSTACK RELEASES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8" y="2857495"/>
            <a:ext cx="71438" cy="214315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21506" name="Picture 2" descr="http://angelperezpalacios.azurewebsites.net/wp-content/uploads/2014/11/Versions_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452220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ircent">
      <a:dk1>
        <a:srgbClr val="685F57"/>
      </a:dk1>
      <a:lt1>
        <a:srgbClr val="AFA9A6"/>
      </a:lt1>
      <a:dk2>
        <a:srgbClr val="C7C2BA"/>
      </a:dk2>
      <a:lt2>
        <a:srgbClr val="A3A3A3"/>
      </a:lt2>
      <a:accent1>
        <a:srgbClr val="FCB720"/>
      </a:accent1>
      <a:accent2>
        <a:srgbClr val="EB8024"/>
      </a:accent2>
      <a:accent3>
        <a:srgbClr val="C4212C"/>
      </a:accent3>
      <a:accent4>
        <a:srgbClr val="A1C6CF"/>
      </a:accent4>
      <a:accent5>
        <a:srgbClr val="92A2BD"/>
      </a:accent5>
      <a:accent6>
        <a:srgbClr val="44697D"/>
      </a:accent6>
      <a:hlink>
        <a:srgbClr val="685F57"/>
      </a:hlink>
      <a:folHlink>
        <a:srgbClr val="000000"/>
      </a:folHlink>
    </a:clrScheme>
    <a:fontScheme name="Oracl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1343</TotalTime>
  <Words>683</Words>
  <Application>Microsoft Office PowerPoint</Application>
  <PresentationFormat>On-screen Show (4:3)</PresentationFormat>
  <Paragraphs>179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Helvetica</vt:lpstr>
      <vt:lpstr>Wingdings</vt:lpstr>
      <vt:lpstr>Theme1</vt:lpstr>
      <vt:lpstr>Title page</vt:lpstr>
      <vt:lpstr>PowerPoint Presentation</vt:lpstr>
      <vt:lpstr>AGENDA</vt:lpstr>
      <vt:lpstr>CLOUD COMPUTING</vt:lpstr>
      <vt:lpstr>CLOUD SERVICE MODELS</vt:lpstr>
      <vt:lpstr>TYPES OF CLOUDS</vt:lpstr>
      <vt:lpstr>PowerPoint Presentation</vt:lpstr>
      <vt:lpstr>VIRTUALIZATION</vt:lpstr>
      <vt:lpstr>OPENSTACK</vt:lpstr>
      <vt:lpstr>OPENSTACK RELEASES</vt:lpstr>
      <vt:lpstr>COMPONENTS OF OPENSTACK</vt:lpstr>
      <vt:lpstr>ARCHITECTURE</vt:lpstr>
      <vt:lpstr>HORIZON-Dashoard</vt:lpstr>
      <vt:lpstr>NOVA-Compute</vt:lpstr>
      <vt:lpstr>NOVA Architecture</vt:lpstr>
      <vt:lpstr>KEYSTONE-Identity</vt:lpstr>
      <vt:lpstr>GLANCE-Image</vt:lpstr>
      <vt:lpstr>NEUTRON-Netwoking</vt:lpstr>
      <vt:lpstr>SWIFT-Object Storage</vt:lpstr>
      <vt:lpstr>CINDER-Block Storage</vt:lpstr>
      <vt:lpstr>CEILOMETER</vt:lpstr>
      <vt:lpstr>PowerPoint Presentation</vt:lpstr>
      <vt:lpstr>HEAT</vt:lpstr>
      <vt:lpstr>Call Flow for Provisioning an Instance</vt:lpstr>
      <vt:lpstr>The request flow for provisioning an Instance goes like this: 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varsha</dc:creator>
  <cp:lastModifiedBy>Mukul Kumar Bhardwaj</cp:lastModifiedBy>
  <cp:revision>134</cp:revision>
  <dcterms:created xsi:type="dcterms:W3CDTF">2015-06-13T15:32:36Z</dcterms:created>
  <dcterms:modified xsi:type="dcterms:W3CDTF">2015-10-16T11:43:39Z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-1761620497</vt:i4>
  </property>
  <property fmtid="{D5CDD505-2E9C-101B-9397-08002B2CF9AE}" pid="3" name="_NewReviewCycle">
    <vt:lpwstr/>
  </property>
  <property fmtid="{D5CDD505-2E9C-101B-9397-08002B2CF9AE}" pid="4" name="_EmailSubject">
    <vt:lpwstr>updated openstack ppt</vt:lpwstr>
  </property>
  <property fmtid="{D5CDD505-2E9C-101B-9397-08002B2CF9AE}" pid="5" name="_AuthorEmail">
    <vt:lpwstr>varsha.bhardwaj@aricent.com</vt:lpwstr>
  </property>
  <property fmtid="{D5CDD505-2E9C-101B-9397-08002B2CF9AE}" pid="6" name="_AuthorEmailDisplayName">
    <vt:lpwstr>Varsha Bhardwaj</vt:lpwstr>
  </property>
  <property fmtid="{D5CDD505-2E9C-101B-9397-08002B2CF9AE}" pid="7" name="_PreviousAdHocReviewCycleID">
    <vt:i4>-2029108625</vt:i4>
  </property>
</Properties>
</file>