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5"/>
  </p:notesMasterIdLst>
  <p:sldIdLst>
    <p:sldId id="438" r:id="rId3"/>
    <p:sldId id="512" r:id="rId4"/>
    <p:sldId id="521" r:id="rId5"/>
    <p:sldId id="522" r:id="rId6"/>
    <p:sldId id="524" r:id="rId7"/>
    <p:sldId id="525" r:id="rId8"/>
    <p:sldId id="437" r:id="rId9"/>
    <p:sldId id="513" r:id="rId10"/>
    <p:sldId id="566" r:id="rId11"/>
    <p:sldId id="529" r:id="rId12"/>
    <p:sldId id="530" r:id="rId13"/>
    <p:sldId id="531" r:id="rId14"/>
    <p:sldId id="532" r:id="rId15"/>
    <p:sldId id="533" r:id="rId16"/>
    <p:sldId id="534" r:id="rId17"/>
    <p:sldId id="528" r:id="rId18"/>
    <p:sldId id="546" r:id="rId19"/>
    <p:sldId id="560" r:id="rId20"/>
    <p:sldId id="547" r:id="rId21"/>
    <p:sldId id="548" r:id="rId22"/>
    <p:sldId id="561" r:id="rId23"/>
    <p:sldId id="549" r:id="rId24"/>
    <p:sldId id="550" r:id="rId25"/>
    <p:sldId id="562" r:id="rId26"/>
    <p:sldId id="551" r:id="rId27"/>
    <p:sldId id="563" r:id="rId28"/>
    <p:sldId id="552" r:id="rId29"/>
    <p:sldId id="553" r:id="rId30"/>
    <p:sldId id="564" r:id="rId31"/>
    <p:sldId id="554" r:id="rId32"/>
    <p:sldId id="565" r:id="rId33"/>
    <p:sldId id="535" r:id="rId34"/>
    <p:sldId id="555" r:id="rId35"/>
    <p:sldId id="557" r:id="rId36"/>
    <p:sldId id="558" r:id="rId37"/>
    <p:sldId id="520" r:id="rId38"/>
    <p:sldId id="416" r:id="rId39"/>
    <p:sldId id="435" r:id="rId40"/>
    <p:sldId id="567" r:id="rId41"/>
    <p:sldId id="511" r:id="rId42"/>
    <p:sldId id="436" r:id="rId43"/>
    <p:sldId id="4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3120" autoAdjust="0"/>
  </p:normalViewPr>
  <p:slideViewPr>
    <p:cSldViewPr snapToGrid="0">
      <p:cViewPr varScale="1">
        <p:scale>
          <a:sx n="67" d="100"/>
          <a:sy n="67" d="100"/>
        </p:scale>
        <p:origin x="5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E483-06CA-4F4D-ACBD-53C39E51504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FDEA-A312-4CA2-BCFF-296849B7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6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94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75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529411" y="1241945"/>
            <a:ext cx="11662592" cy="2"/>
          </a:xfrm>
          <a:prstGeom prst="line">
            <a:avLst/>
          </a:prstGeom>
          <a:solidFill>
            <a:srgbClr val="66AA44"/>
          </a:solidFill>
          <a:ln>
            <a:solidFill>
              <a:srgbClr val="FF9900"/>
            </a:solidFill>
          </a:ln>
        </p:spPr>
        <p:txBody>
          <a:bodyPr lIns="45718" tIns="45718" rIns="45718" bIns="45718"/>
          <a:lstStyle/>
          <a:p>
            <a:endParaRPr sz="1800"/>
          </a:p>
        </p:txBody>
      </p:sp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xfrm>
            <a:off x="368301" y="0"/>
            <a:ext cx="9046633" cy="134076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5000"/>
              </a:lnSpc>
              <a:defRPr sz="3200" b="1">
                <a:solidFill>
                  <a:srgbClr val="FF99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487185" y="6557354"/>
            <a:ext cx="323819" cy="224446"/>
          </a:xfrm>
          <a:prstGeom prst="rect">
            <a:avLst/>
          </a:prstGeom>
        </p:spPr>
        <p:txBody>
          <a:bodyPr lIns="44450" tIns="44450" rIns="44450" bIns="44450" anchor="b"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2549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 flipH="1">
            <a:off x="3179356" y="0"/>
            <a:ext cx="9012644" cy="6858000"/>
          </a:xfrm>
          <a:custGeom>
            <a:avLst/>
            <a:gdLst>
              <a:gd name="connsiteX0" fmla="*/ 2250659 w 9193366"/>
              <a:gd name="connsiteY0" fmla="*/ 0 h 6994525"/>
              <a:gd name="connsiteX1" fmla="*/ 2249942 w 9193366"/>
              <a:gd name="connsiteY1" fmla="*/ 0 h 6994525"/>
              <a:gd name="connsiteX2" fmla="*/ 0 w 9193366"/>
              <a:gd name="connsiteY2" fmla="*/ 0 h 6994525"/>
              <a:gd name="connsiteX3" fmla="*/ 0 w 9193366"/>
              <a:gd name="connsiteY3" fmla="*/ 6994525 h 6994525"/>
              <a:gd name="connsiteX4" fmla="*/ 2249942 w 9193366"/>
              <a:gd name="connsiteY4" fmla="*/ 6994525 h 6994525"/>
              <a:gd name="connsiteX5" fmla="*/ 2250659 w 9193366"/>
              <a:gd name="connsiteY5" fmla="*/ 6994525 h 6994525"/>
              <a:gd name="connsiteX6" fmla="*/ 9193366 w 9193366"/>
              <a:gd name="connsiteY6" fmla="*/ 6994525 h 6994525"/>
              <a:gd name="connsiteX7" fmla="*/ 2250659 w 9193366"/>
              <a:gd name="connsiteY7" fmla="*/ 723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3366" h="6994525">
                <a:moveTo>
                  <a:pt x="2250659" y="0"/>
                </a:moveTo>
                <a:lnTo>
                  <a:pt x="2249942" y="0"/>
                </a:lnTo>
                <a:lnTo>
                  <a:pt x="0" y="0"/>
                </a:lnTo>
                <a:lnTo>
                  <a:pt x="0" y="6994525"/>
                </a:lnTo>
                <a:lnTo>
                  <a:pt x="2249942" y="6994525"/>
                </a:lnTo>
                <a:lnTo>
                  <a:pt x="2250659" y="6994525"/>
                </a:lnTo>
                <a:lnTo>
                  <a:pt x="9193366" y="6994525"/>
                </a:lnTo>
                <a:lnTo>
                  <a:pt x="2250659" y="723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1" tIns="143408" rIns="179261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8268138" cy="899665"/>
          </a:xfrm>
        </p:spPr>
        <p:txBody>
          <a:bodyPr/>
          <a:lstStyle>
            <a:lvl1pPr algn="l" defTabSz="9142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300" b="0" kern="1200" cap="none" spc="-147" baseline="0" dirty="0">
                <a:ln w="3175">
                  <a:noFill/>
                </a:ln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54299" y="2062221"/>
            <a:ext cx="6846133" cy="275455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765"/>
              </a:spcAft>
              <a:buNone/>
              <a:defRPr sz="2400" spc="-98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765"/>
              </a:spcAft>
              <a:buFontTx/>
              <a:buNone/>
              <a:defRPr sz="2400"/>
            </a:lvl2pPr>
            <a:lvl3pPr marL="224076" indent="0">
              <a:spcBef>
                <a:spcPts val="0"/>
              </a:spcBef>
              <a:spcAft>
                <a:spcPts val="1765"/>
              </a:spcAft>
              <a:buNone/>
              <a:defRPr sz="2400"/>
            </a:lvl3pPr>
            <a:lvl4pPr marL="448151" indent="0">
              <a:spcBef>
                <a:spcPts val="0"/>
              </a:spcBef>
              <a:spcAft>
                <a:spcPts val="1765"/>
              </a:spcAft>
              <a:buNone/>
              <a:defRPr sz="2400"/>
            </a:lvl4pPr>
            <a:lvl5pPr marL="672227" indent="0">
              <a:spcBef>
                <a:spcPts val="0"/>
              </a:spcBef>
              <a:spcAft>
                <a:spcPts val="1765"/>
              </a:spcAft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898640" y="6631769"/>
            <a:ext cx="51685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+mn-lt"/>
              </a:rPr>
              <a:t>Accenture, Avanade, and Microsoft  Confidential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588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8268138" cy="899665"/>
          </a:xfrm>
        </p:spPr>
        <p:txBody>
          <a:bodyPr/>
          <a:lstStyle>
            <a:lvl1pPr algn="l" defTabSz="9142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300" b="0" kern="1200" cap="none" spc="-147" baseline="0" dirty="0">
                <a:ln w="3175">
                  <a:noFill/>
                </a:ln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54299" y="2062221"/>
            <a:ext cx="6846133" cy="275455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765"/>
              </a:spcAft>
              <a:buNone/>
              <a:defRPr sz="2400" spc="-98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765"/>
              </a:spcAft>
              <a:buFontTx/>
              <a:buNone/>
              <a:defRPr sz="2400"/>
            </a:lvl2pPr>
            <a:lvl3pPr marL="224076" indent="0">
              <a:spcBef>
                <a:spcPts val="0"/>
              </a:spcBef>
              <a:spcAft>
                <a:spcPts val="1765"/>
              </a:spcAft>
              <a:buNone/>
              <a:defRPr sz="2400"/>
            </a:lvl3pPr>
            <a:lvl4pPr marL="448151" indent="0">
              <a:spcBef>
                <a:spcPts val="0"/>
              </a:spcBef>
              <a:spcAft>
                <a:spcPts val="1765"/>
              </a:spcAft>
              <a:buNone/>
              <a:defRPr sz="2400"/>
            </a:lvl4pPr>
            <a:lvl5pPr marL="672227" indent="0">
              <a:spcBef>
                <a:spcPts val="0"/>
              </a:spcBef>
              <a:spcAft>
                <a:spcPts val="1765"/>
              </a:spcAft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898640" y="6631769"/>
            <a:ext cx="51685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+mn-lt"/>
              </a:rPr>
              <a:t>Accenture, Avanade, and Microsoft  Confidential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16746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 lIns="0" rIns="0"/>
          <a:lstStyle>
            <a:lvl1pPr algn="l" defTabSz="9142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147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8725" y="6634549"/>
            <a:ext cx="561975" cy="124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F3F26F83-8C1E-4CD5-98C5-EF7B8D5205F0}" type="slidenum">
              <a:rPr lang="en-US" sz="900" smtClean="0">
                <a:solidFill>
                  <a:schemeClr val="bg1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69240" y="6331534"/>
            <a:ext cx="4489450" cy="312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AU" sz="1200" b="0" kern="1200" spc="-98" baseline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r>
              <a:rPr lang="en-US" dirty="0"/>
              <a:t>Source: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89511"/>
            <a:ext cx="89012" cy="8996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69240" y="6631769"/>
            <a:ext cx="51685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+mn-lt"/>
              </a:rPr>
              <a:t>Accenture, Avanade, and Microsoft  Confidential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2007514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972799" y="6577240"/>
            <a:ext cx="988484" cy="269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62BD0-760C-460E-83FD-7A3B8639A8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15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20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1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72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6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8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66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10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4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86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3422" tIns="89639" rIns="143422" bIns="89639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7"/>
            <a:ext cx="11653521" cy="1854820"/>
          </a:xfrm>
          <a:prstGeom prst="rect">
            <a:avLst/>
          </a:prstGeom>
        </p:spPr>
        <p:txBody>
          <a:bodyPr vert="horz" wrap="square" lIns="143422" tIns="89639" rIns="143422" bIns="89639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0" marR="0" lvl="2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0" marR="0" lvl="3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0" marR="0" lvl="4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69240" y="6331534"/>
            <a:ext cx="4489450" cy="312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AU" sz="1200" b="0" kern="1200" spc="-98" baseline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r>
              <a:rPr lang="en-US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496257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00" b="0" kern="1200" cap="none" spc="-98" baseline="0" dirty="0">
          <a:ln w="3175">
            <a:noFill/>
          </a:ln>
          <a:gradFill>
            <a:gsLst>
              <a:gs pos="76768">
                <a:srgbClr val="FFFFFF"/>
              </a:gs>
              <a:gs pos="53000">
                <a:srgbClr val="FFFFFF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lang="en-US" sz="3500" kern="1200" spc="-98" baseline="0" dirty="0" smtClean="0">
          <a:gradFill>
            <a:gsLst>
              <a:gs pos="1250">
                <a:schemeClr val="tx1"/>
              </a:gs>
              <a:gs pos="99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374" y="199598"/>
            <a:ext cx="645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642" y="948690"/>
            <a:ext cx="9051235" cy="25853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Introduction to Cluster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Demonstration on Cluster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A video on the concept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Hands-on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Examples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880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Data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96722"/>
              </p:ext>
            </p:extLst>
          </p:nvPr>
        </p:nvGraphicFramePr>
        <p:xfrm>
          <a:off x="1474305" y="795130"/>
          <a:ext cx="8014253" cy="92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1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8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Video 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9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IMDB </a:t>
                      </a:r>
                      <a:r>
                        <a:rPr lang="en-IN" dirty="0" err="1"/>
                        <a:t>url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94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Data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4305" y="795130"/>
          <a:ext cx="801425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FilmNoir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Musical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33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Data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58164"/>
              </p:ext>
            </p:extLst>
          </p:nvPr>
        </p:nvGraphicFramePr>
        <p:xfrm>
          <a:off x="1474305" y="795130"/>
          <a:ext cx="801425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1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8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Video 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9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IMDB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04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Data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4305" y="795130"/>
          <a:ext cx="801425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FilmNoir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Musical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63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Data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88690"/>
              </p:ext>
            </p:extLst>
          </p:nvPr>
        </p:nvGraphicFramePr>
        <p:xfrm>
          <a:off x="1474305" y="795130"/>
          <a:ext cx="801425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44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Data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68209"/>
              </p:ext>
            </p:extLst>
          </p:nvPr>
        </p:nvGraphicFramePr>
        <p:xfrm>
          <a:off x="1474305" y="795130"/>
          <a:ext cx="801425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FilmNoir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Musical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4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34300"/>
              </p:ext>
            </p:extLst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384203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Toy Story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54897"/>
              </p:ext>
            </p:extLst>
          </p:nvPr>
        </p:nvGraphicFramePr>
        <p:xfrm>
          <a:off x="1474305" y="795130"/>
          <a:ext cx="801425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8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1397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Golden Eye(1/2)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63845"/>
              </p:ext>
            </p:extLst>
          </p:nvPr>
        </p:nvGraphicFramePr>
        <p:xfrm>
          <a:off x="1474305" y="795130"/>
          <a:ext cx="801425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Scenario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812" y="3239294"/>
            <a:ext cx="1209675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78" y="2662806"/>
            <a:ext cx="129540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028" y="2291556"/>
            <a:ext cx="122872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294" y="4167981"/>
            <a:ext cx="1162050" cy="2009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612" y="1976834"/>
            <a:ext cx="126682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0969" y="1896440"/>
            <a:ext cx="12954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9400" y="4577331"/>
            <a:ext cx="1238250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361" y="4933950"/>
            <a:ext cx="1247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0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Golden Eye(2/2)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349157"/>
              </p:ext>
            </p:extLst>
          </p:nvPr>
        </p:nvGraphicFramePr>
        <p:xfrm>
          <a:off x="1474305" y="795130"/>
          <a:ext cx="801425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FilmNoir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Musical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2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155052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Braveheart(1/2)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54377"/>
              </p:ext>
            </p:extLst>
          </p:nvPr>
        </p:nvGraphicFramePr>
        <p:xfrm>
          <a:off x="1474305" y="795130"/>
          <a:ext cx="801425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2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Braveheart(2/2)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46003"/>
              </p:ext>
            </p:extLst>
          </p:nvPr>
        </p:nvGraphicFramePr>
        <p:xfrm>
          <a:off x="1474305" y="795130"/>
          <a:ext cx="801425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FilmNoir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Musical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SciFi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3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153718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Batman Forever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95038"/>
              </p:ext>
            </p:extLst>
          </p:nvPr>
        </p:nvGraphicFramePr>
        <p:xfrm>
          <a:off x="1474305" y="795130"/>
          <a:ext cx="801425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93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356044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Star Wars(1/2)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57973"/>
              </p:ext>
            </p:extLst>
          </p:nvPr>
        </p:nvGraphicFramePr>
        <p:xfrm>
          <a:off x="1474305" y="795130"/>
          <a:ext cx="801425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Adventure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9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Children's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1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6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Documentary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6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Fantasy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4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Star Wars(2/2)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661541"/>
              </p:ext>
            </p:extLst>
          </p:nvPr>
        </p:nvGraphicFramePr>
        <p:xfrm>
          <a:off x="1474305" y="795130"/>
          <a:ext cx="801425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553">
                  <a:extLst>
                    <a:ext uri="{9D8B030D-6E8A-4147-A177-3AD203B41FA5}">
                      <a16:colId xmlns:a16="http://schemas.microsoft.com/office/drawing/2014/main" val="2294320261"/>
                    </a:ext>
                  </a:extLst>
                </a:gridCol>
                <a:gridCol w="6188700">
                  <a:extLst>
                    <a:ext uri="{9D8B030D-6E8A-4147-A177-3AD203B41FA5}">
                      <a16:colId xmlns:a16="http://schemas.microsoft.com/office/drawing/2014/main" val="42854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8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FilmNoir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Musical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Mystery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SciFi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Thriller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9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4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29097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Scenario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9185" y="1690688"/>
            <a:ext cx="1209675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460" y="4374373"/>
            <a:ext cx="129540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94" y="1783954"/>
            <a:ext cx="122872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194" y="4279123"/>
            <a:ext cx="1162050" cy="2009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612" y="1976834"/>
            <a:ext cx="126682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812" y="4089072"/>
            <a:ext cx="12954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66" y="4206081"/>
            <a:ext cx="1238250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2653" y="1502966"/>
            <a:ext cx="1247775" cy="1924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4570" y="6384012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Movies: Amir Khan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6310" y="6428565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Movies: </a:t>
            </a:r>
            <a:r>
              <a:rPr lang="en-IN" b="1" dirty="0" err="1">
                <a:latin typeface="Algerian" panose="04020705040A02060702" pitchFamily="82" charset="0"/>
              </a:rPr>
              <a:t>ShahRukh</a:t>
            </a:r>
            <a:r>
              <a:rPr lang="en-IN" b="1" dirty="0">
                <a:latin typeface="Algerian" panose="04020705040A02060702" pitchFamily="82" charset="0"/>
              </a:rPr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2780746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117471" y="406782"/>
            <a:ext cx="8407779" cy="3739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dirty="0"/>
              <a:t>Identify distance between 2 users using Euclidean Distance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5679" y="1878634"/>
            <a:ext cx="5220530" cy="1159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In a two dimensional space the Euclidean distance between two points is measured by using Pythagoras theorem as depicted in the figure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8110" y="3228884"/>
            <a:ext cx="4770364" cy="1159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6" y="1383731"/>
            <a:ext cx="2558910" cy="2149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110" y="4924077"/>
            <a:ext cx="5353050" cy="5619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98110" y="3735354"/>
            <a:ext cx="5220530" cy="11599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In a N dimensional space the Euclidean distance will be computes in a similar way with the following formula </a:t>
            </a:r>
            <a:r>
              <a:rPr lang="en-US" sz="1200" i="1" dirty="0"/>
              <a:t>(Source Wikipedia)</a:t>
            </a:r>
          </a:p>
        </p:txBody>
      </p:sp>
    </p:spTree>
    <p:extLst>
      <p:ext uri="{BB962C8B-B14F-4D97-AF65-F5344CB8AC3E}">
        <p14:creationId xmlns:p14="http://schemas.microsoft.com/office/powerpoint/2010/main" val="31578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176382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Distance Metric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31259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585612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556564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30137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68189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596687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8893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9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2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0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3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520" y="1825625"/>
          <a:ext cx="1122128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7">
                  <a:extLst>
                    <a:ext uri="{9D8B030D-6E8A-4147-A177-3AD203B41FA5}">
                      <a16:colId xmlns:a16="http://schemas.microsoft.com/office/drawing/2014/main" val="3606815215"/>
                    </a:ext>
                  </a:extLst>
                </a:gridCol>
                <a:gridCol w="234231">
                  <a:extLst>
                    <a:ext uri="{9D8B030D-6E8A-4147-A177-3AD203B41FA5}">
                      <a16:colId xmlns:a16="http://schemas.microsoft.com/office/drawing/2014/main" val="97707606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26913311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541829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3352991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3925342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9513782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4040295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914745969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07008266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131232368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1815068027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734867425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0950223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2046398841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153800546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406673567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474090170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3968208162"/>
                    </a:ext>
                  </a:extLst>
                </a:gridCol>
                <a:gridCol w="561064">
                  <a:extLst>
                    <a:ext uri="{9D8B030D-6E8A-4147-A177-3AD203B41FA5}">
                      <a16:colId xmlns:a16="http://schemas.microsoft.com/office/drawing/2014/main" val="79734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3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61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7426" y="516835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Sample Genre matrix </a:t>
            </a:r>
          </a:p>
        </p:txBody>
      </p:sp>
    </p:spTree>
    <p:extLst>
      <p:ext uri="{BB962C8B-B14F-4D97-AF65-F5344CB8AC3E}">
        <p14:creationId xmlns:p14="http://schemas.microsoft.com/office/powerpoint/2010/main" val="1621316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253318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585612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556564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30137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68189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596687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8893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9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2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02899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397790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Distance Metric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814096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585612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556564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30137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68189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596687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88931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 Wars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Toy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Sqrt(6)=2.449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Sqrt(6)=2.449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Sqrt(5)=2.449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Sqrt(8)=2.82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9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Golden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Sqrt(6)=2.449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2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Braveheart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Sqrt(6)=2.449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Sqrt(5)= 2.23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Batman Forever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Sqrt(5)=2.23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Sqrt(5)=2.23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Sqrt(5)=2.23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Sqrt(8)=2.82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Sqrt(4)=2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Sqrt(5)=2.23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0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77916" cy="775252"/>
          </a:xfrm>
        </p:spPr>
        <p:txBody>
          <a:bodyPr anchor="t"/>
          <a:lstStyle/>
          <a:p>
            <a:pPr algn="ctr"/>
            <a:r>
              <a:rPr lang="en-IN" b="1" dirty="0" err="1">
                <a:latin typeface="Algerian" panose="04020705040A02060702" pitchFamily="82" charset="0"/>
              </a:rPr>
              <a:t>Dendogram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81600" y="3750365"/>
            <a:ext cx="2027583" cy="1921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449" y="1736035"/>
            <a:ext cx="6172200" cy="36253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736035"/>
            <a:ext cx="4580351" cy="4132953"/>
          </a:xfrm>
        </p:spPr>
        <p:txBody>
          <a:bodyPr/>
          <a:lstStyle/>
          <a:p>
            <a:pPr marL="36000" lvl="1" indent="-285750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Decompose data objects into a several levels of nested partitioning (tree of clusters), called a dendrogram</a:t>
            </a:r>
          </a:p>
          <a:p>
            <a:pPr marL="36000" lvl="1" indent="-285750" algn="just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6000" lvl="1" indent="-285750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A clustering of the data objects is obtained by cutting the dendrogram at the desired level, then each connected component forms a cluster</a:t>
            </a:r>
          </a:p>
          <a:p>
            <a:pPr marL="36000" algn="just"/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29739" y="3154017"/>
            <a:ext cx="519485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0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8" y="814388"/>
            <a:ext cx="10772775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lgerian" panose="04020705040A02060702" pitchFamily="82" charset="0"/>
              </a:rPr>
              <a:t>Movie Recommender Demo </a:t>
            </a:r>
          </a:p>
          <a:p>
            <a:pPr algn="ctr"/>
            <a:r>
              <a:rPr lang="en-IN" sz="7200" b="1" dirty="0">
                <a:latin typeface="Algerian" panose="04020705040A02060702" pitchFamily="82" charset="0"/>
              </a:rPr>
              <a:t>Using  </a:t>
            </a:r>
          </a:p>
          <a:p>
            <a:pPr algn="ctr"/>
            <a:r>
              <a:rPr lang="en-IN" sz="7200" b="1" dirty="0">
                <a:latin typeface="Algerian" panose="04020705040A02060702" pitchFamily="82" charset="0"/>
              </a:rPr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409111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704" y="424069"/>
            <a:ext cx="9250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latin typeface="Algerian" panose="04020705040A02060702" pitchFamily="82" charset="0"/>
              </a:rPr>
              <a:t> HANDSON Using R Language</a:t>
            </a:r>
          </a:p>
        </p:txBody>
      </p:sp>
    </p:spTree>
    <p:extLst>
      <p:ext uri="{BB962C8B-B14F-4D97-AF65-F5344CB8AC3E}">
        <p14:creationId xmlns:p14="http://schemas.microsoft.com/office/powerpoint/2010/main" val="154285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77916" cy="775252"/>
          </a:xfrm>
        </p:spPr>
        <p:txBody>
          <a:bodyPr anchor="t"/>
          <a:lstStyle/>
          <a:p>
            <a:pPr algn="ctr"/>
            <a:r>
              <a:rPr lang="en-IN" b="1" dirty="0" err="1">
                <a:latin typeface="Algerian" panose="04020705040A02060702" pitchFamily="82" charset="0"/>
              </a:rPr>
              <a:t>Dendogram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81600" y="3750365"/>
            <a:ext cx="2027583" cy="1921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449" y="1736035"/>
            <a:ext cx="6172200" cy="36253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736035"/>
            <a:ext cx="4580351" cy="4132953"/>
          </a:xfrm>
        </p:spPr>
        <p:txBody>
          <a:bodyPr/>
          <a:lstStyle/>
          <a:p>
            <a:pPr marL="36000" lvl="1" indent="-285750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Decompose data objects into a several levels of nested partitioning (tree of clusters), called a dendrogram</a:t>
            </a:r>
          </a:p>
          <a:p>
            <a:pPr marL="36000" lvl="1" indent="-285750" algn="just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CN" sz="1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6000" lvl="1" indent="-285750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A clustering of the data objects is obtained by cutting the dendrogram at the desired level, then each connected component forms a cluster</a:t>
            </a:r>
          </a:p>
          <a:p>
            <a:pPr marL="36000" algn="just"/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29739" y="3154017"/>
            <a:ext cx="519485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4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Scenario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59" y="2164946"/>
            <a:ext cx="514350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75" y="2988576"/>
            <a:ext cx="609600" cy="1181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98" y="3230113"/>
            <a:ext cx="400050" cy="1162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91" y="2010913"/>
            <a:ext cx="51435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808" y="3172963"/>
            <a:ext cx="47625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0" y="1979211"/>
            <a:ext cx="371475" cy="1152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006" y="4392163"/>
            <a:ext cx="542925" cy="133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375" y="4670946"/>
            <a:ext cx="457200" cy="1247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084" y="4874170"/>
            <a:ext cx="438150" cy="1285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803" y="4902744"/>
            <a:ext cx="457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32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Algerian" panose="04020705040A02060702" pitchFamily="82" charset="0"/>
              </a:rPr>
              <a:t>Cluster Analysis-Applications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7330"/>
            <a:ext cx="10515600" cy="5198027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sz="2400" dirty="0">
                <a:ea typeface="SimSun" panose="02010600030101010101" pitchFamily="2" charset="-122"/>
              </a:rPr>
              <a:t>Marketing: Help marketers discover distinct groups in their customer bases, and then use this knowledge to develop targeted marketing programs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sz="2400" dirty="0">
                <a:ea typeface="SimSun" panose="02010600030101010101" pitchFamily="2" charset="-122"/>
              </a:rPr>
              <a:t>Information retrieval: document clustering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sz="2400" dirty="0">
                <a:ea typeface="SimSun" panose="02010600030101010101" pitchFamily="2" charset="-122"/>
              </a:rPr>
              <a:t>Outlier detection: Outliers are often viewed as those “far away” from any cluster</a:t>
            </a:r>
            <a:endParaRPr lang="en-US" altLang="en-US" sz="2400" dirty="0"/>
          </a:p>
          <a:p>
            <a:pPr marL="0" indent="0">
              <a:buNone/>
            </a:pPr>
            <a:endParaRPr lang="en-US" altLang="zh-CN" sz="2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77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Question mark icon. Help symbol. FAQ sign on  background.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2" y="365760"/>
            <a:ext cx="6414866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94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Shape 1312"/>
          <p:cNvSpPr/>
          <p:nvPr/>
        </p:nvSpPr>
        <p:spPr>
          <a:xfrm>
            <a:off x="5105400" y="3398377"/>
            <a:ext cx="15240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85500"/>
              </a:lnSpc>
              <a:defRPr sz="1800" b="1">
                <a:solidFill>
                  <a:srgbClr val="FF9900"/>
                </a:solidFill>
              </a:defRPr>
            </a:lvl1pPr>
          </a:lstStyle>
          <a:p>
            <a:r>
              <a:rPr lang="en-US" dirty="0"/>
              <a:t>Thanks 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77" y="1750552"/>
            <a:ext cx="1428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70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Scenario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0" y="2591938"/>
            <a:ext cx="514350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492" y="3192013"/>
            <a:ext cx="609600" cy="1181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378" y="2715691"/>
            <a:ext cx="400050" cy="1162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728" y="1690688"/>
            <a:ext cx="51435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28" y="4247215"/>
            <a:ext cx="47625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0918" y="1405423"/>
            <a:ext cx="371475" cy="1152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870" y="2313166"/>
            <a:ext cx="542925" cy="133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5558" y="4818238"/>
            <a:ext cx="457200" cy="1247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6333" y="4095687"/>
            <a:ext cx="438150" cy="1285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803" y="4902744"/>
            <a:ext cx="457200" cy="1228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411" y="6222936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Gender: Male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45788" y="6263066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Gender: </a:t>
            </a:r>
            <a:r>
              <a:rPr lang="en-IN" b="1" dirty="0" err="1">
                <a:latin typeface="Algerian" panose="04020705040A02060702" pitchFamily="82" charset="0"/>
              </a:rPr>
              <a:t>FeMale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1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Scenario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0" y="2591938"/>
            <a:ext cx="514350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6" y="1482813"/>
            <a:ext cx="609600" cy="1181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143" y="3497569"/>
            <a:ext cx="400050" cy="1162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155" y="1948348"/>
            <a:ext cx="51435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509" y="4818238"/>
            <a:ext cx="47625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880" y="2725216"/>
            <a:ext cx="371475" cy="1152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634" y="2277623"/>
            <a:ext cx="542925" cy="133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9917" y="4301403"/>
            <a:ext cx="457200" cy="1247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69172" y="1876019"/>
            <a:ext cx="438150" cy="1285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6905" y="3214934"/>
            <a:ext cx="457200" cy="1228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4411" y="6222936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Age: OLD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6144" y="6222936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Age: Middle 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80288" y="6229738"/>
            <a:ext cx="3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Age: Young</a:t>
            </a:r>
          </a:p>
        </p:txBody>
      </p:sp>
    </p:spTree>
    <p:extLst>
      <p:ext uri="{BB962C8B-B14F-4D97-AF65-F5344CB8AC3E}">
        <p14:creationId xmlns:p14="http://schemas.microsoft.com/office/powerpoint/2010/main" val="177065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Algerian" panose="04020705040A02060702" pitchFamily="82" charset="0"/>
              </a:rPr>
              <a:t>Cluster Analysis</a:t>
            </a:r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967192" y="2102461"/>
            <a:ext cx="7116417" cy="3251417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r>
              <a:rPr lang="en-US" altLang="zh-CN" sz="2400" dirty="0">
                <a:ea typeface="SimSun" panose="02010600030101010101" pitchFamily="2" charset="-122"/>
              </a:rPr>
              <a:t>Finding similarities between data according to the characteristics found in the data and grouping similar data objects into clusters</a:t>
            </a:r>
          </a:p>
        </p:txBody>
      </p:sp>
      <p:pic>
        <p:nvPicPr>
          <p:cNvPr id="7170" name="Picture 2" descr="Image result for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2461"/>
            <a:ext cx="5063319" cy="34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97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Cluster Analysis-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Hierarchical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Partitioning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Density-Based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</a:rPr>
              <a:t>Grid-Based Methods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Case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64696" y="1825625"/>
            <a:ext cx="5963478" cy="4351338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sz="4000" dirty="0"/>
              <a:t>Building an expert system for movie recommendation using clustering.</a:t>
            </a:r>
          </a:p>
        </p:txBody>
      </p:sp>
      <p:pic>
        <p:nvPicPr>
          <p:cNvPr id="7170" name="Picture 2" descr="Image result for netflix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2" y="2022368"/>
            <a:ext cx="4634552" cy="39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WINDOWS 10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1570BC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6 Windows Mobility and Devices for Retail Customer deck_Master_V8_MT Edits" id="{161D8ECD-0F3D-464A-BBC2-53DA0C7E7803}" vid="{BE670B75-AB03-44D9-A36B-567A76EA5C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15493</TotalTime>
  <Words>1892</Words>
  <Application>Microsoft Office PowerPoint</Application>
  <PresentationFormat>Widescreen</PresentationFormat>
  <Paragraphs>1432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SimSun</vt:lpstr>
      <vt:lpstr>Algerian</vt:lpstr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4_WINDOWS 10 COLOR TEMPLATE</vt:lpstr>
      <vt:lpstr>PowerPoint Presentation</vt:lpstr>
      <vt:lpstr>Scenario 1</vt:lpstr>
      <vt:lpstr>Scenario 1</vt:lpstr>
      <vt:lpstr>Scenario 2</vt:lpstr>
      <vt:lpstr>Scenario 2</vt:lpstr>
      <vt:lpstr>Scenario 2</vt:lpstr>
      <vt:lpstr>Cluster Analysis</vt:lpstr>
      <vt:lpstr>Cluster Analysis- Methods</vt:lpstr>
      <vt:lpstr>Case Study</vt:lpstr>
      <vt:lpstr>Data Schema</vt:lpstr>
      <vt:lpstr>Data Schema</vt:lpstr>
      <vt:lpstr>Data Schema</vt:lpstr>
      <vt:lpstr>Data Schema</vt:lpstr>
      <vt:lpstr>Data Schema</vt:lpstr>
      <vt:lpstr>Data Schema</vt:lpstr>
      <vt:lpstr>PowerPoint Presentation</vt:lpstr>
      <vt:lpstr>Toy Story</vt:lpstr>
      <vt:lpstr>PowerPoint Presentation</vt:lpstr>
      <vt:lpstr>Golden Eye(1/2)</vt:lpstr>
      <vt:lpstr>Golden Eye(2/2)</vt:lpstr>
      <vt:lpstr>PowerPoint Presentation</vt:lpstr>
      <vt:lpstr>Braveheart(1/2)</vt:lpstr>
      <vt:lpstr>Braveheart(2/2)</vt:lpstr>
      <vt:lpstr>PowerPoint Presentation</vt:lpstr>
      <vt:lpstr>Batman Forever</vt:lpstr>
      <vt:lpstr>PowerPoint Presentation</vt:lpstr>
      <vt:lpstr>Star Wars(1/2)</vt:lpstr>
      <vt:lpstr>Star Wars(2/2)</vt:lpstr>
      <vt:lpstr>PowerPoint Presentation</vt:lpstr>
      <vt:lpstr>PowerPoint Presentation</vt:lpstr>
      <vt:lpstr>PowerPoint Presentation</vt:lpstr>
      <vt:lpstr>Distance Metric</vt:lpstr>
      <vt:lpstr>PowerPoint Presentation</vt:lpstr>
      <vt:lpstr>Distance Metric</vt:lpstr>
      <vt:lpstr>Distance Metric</vt:lpstr>
      <vt:lpstr>Dendogram</vt:lpstr>
      <vt:lpstr>PowerPoint Presentation</vt:lpstr>
      <vt:lpstr>PowerPoint Presentation</vt:lpstr>
      <vt:lpstr>Dendogram</vt:lpstr>
      <vt:lpstr>Cluster Analysis-Applications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Biswas, Shantanu A.</dc:creator>
  <cp:lastModifiedBy>Rao, Tarun</cp:lastModifiedBy>
  <cp:revision>311</cp:revision>
  <dcterms:created xsi:type="dcterms:W3CDTF">2016-03-26T03:02:54Z</dcterms:created>
  <dcterms:modified xsi:type="dcterms:W3CDTF">2018-12-02T00:29:51Z</dcterms:modified>
</cp:coreProperties>
</file>