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6" r:id="rId5"/>
    <p:sldId id="268" r:id="rId6"/>
    <p:sldId id="267" r:id="rId7"/>
    <p:sldId id="261" r:id="rId8"/>
    <p:sldId id="269" r:id="rId9"/>
    <p:sldId id="270" r:id="rId10"/>
    <p:sldId id="262" r:id="rId11"/>
    <p:sldId id="272" r:id="rId12"/>
    <p:sldId id="273" r:id="rId13"/>
    <p:sldId id="263" r:id="rId14"/>
    <p:sldId id="271" r:id="rId15"/>
    <p:sldId id="280" r:id="rId16"/>
    <p:sldId id="265" r:id="rId17"/>
    <p:sldId id="258" r:id="rId18"/>
    <p:sldId id="274" r:id="rId19"/>
    <p:sldId id="275" r:id="rId20"/>
    <p:sldId id="276" r:id="rId21"/>
    <p:sldId id="277" r:id="rId22"/>
    <p:sldId id="278" r:id="rId23"/>
    <p:sldId id="279" r:id="rId24"/>
    <p:sldId id="281" r:id="rId25"/>
    <p:sldId id="282" r:id="rId26"/>
    <p:sldId id="285" r:id="rId27"/>
    <p:sldId id="286" r:id="rId28"/>
    <p:sldId id="287" r:id="rId29"/>
    <p:sldId id="283" r:id="rId30"/>
    <p:sldId id="288" r:id="rId31"/>
    <p:sldId id="284" r:id="rId32"/>
    <p:sldId id="289" r:id="rId33"/>
    <p:sldId id="290" r:id="rId34"/>
    <p:sldId id="291" r:id="rId35"/>
    <p:sldId id="29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6912" autoAdjust="0"/>
    <p:restoredTop sz="94660"/>
  </p:normalViewPr>
  <p:slideViewPr>
    <p:cSldViewPr>
      <p:cViewPr varScale="1">
        <p:scale>
          <a:sx n="68" d="100"/>
          <a:sy n="68" d="100"/>
        </p:scale>
        <p:origin x="-121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solidFill>
                  <a:srgbClr val="FF0000"/>
                </a:solidFill>
              </a:rPr>
              <a:t>3. Language Fundamentals</a:t>
            </a:r>
            <a:endParaRPr lang="en-US" sz="54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533400" y="322560"/>
            <a:ext cx="6162240" cy="104508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IN" sz="4000" b="1" spc="-1" dirty="0" smtClean="0">
                <a:solidFill>
                  <a:srgbClr val="C00000"/>
                </a:solidFill>
                <a:latin typeface="Tahoma"/>
              </a:rPr>
              <a:t>Garbage Collector</a:t>
            </a:r>
            <a:endParaRPr lang="en-IN" sz="4000" b="0" strike="noStrike" spc="-1" dirty="0">
              <a:solidFill>
                <a:srgbClr val="C00000"/>
              </a:solidFill>
              <a:latin typeface="Arial"/>
            </a:endParaRPr>
          </a:p>
        </p:txBody>
      </p:sp>
      <p:sp>
        <p:nvSpPr>
          <p:cNvPr id="176" name="CustomShape 2"/>
          <p:cNvSpPr/>
          <p:nvPr/>
        </p:nvSpPr>
        <p:spPr>
          <a:xfrm>
            <a:off x="228600" y="1066800"/>
            <a:ext cx="8915400" cy="57912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470520" indent="-457200">
              <a:lnSpc>
                <a:spcPct val="100000"/>
              </a:lnSpc>
              <a:spcBef>
                <a:spcPts val="99"/>
              </a:spcBef>
              <a:buClr>
                <a:srgbClr val="90C225"/>
              </a:buClr>
              <a:buSzPct val="80000"/>
            </a:pPr>
            <a:r>
              <a:rPr lang="en-IN" sz="2400" spc="-1" dirty="0" smtClean="0">
                <a:latin typeface="Arial"/>
              </a:rPr>
              <a:t>1.	A Serial Collector</a:t>
            </a:r>
          </a:p>
          <a:p>
            <a:pPr marL="470520" indent="-457200">
              <a:lnSpc>
                <a:spcPct val="100000"/>
              </a:lnSpc>
              <a:spcBef>
                <a:spcPts val="99"/>
              </a:spcBef>
              <a:buClr>
                <a:srgbClr val="90C225"/>
              </a:buClr>
              <a:buSzPct val="80000"/>
            </a:pPr>
            <a:r>
              <a:rPr lang="en-IN" sz="2400" spc="-1" dirty="0" smtClean="0">
                <a:latin typeface="Arial"/>
              </a:rPr>
              <a:t>		Basic garbage collector that runs in single thread, can be 	used for basic applications. </a:t>
            </a:r>
          </a:p>
          <a:p>
            <a:pPr marL="470520" indent="-457200">
              <a:lnSpc>
                <a:spcPct val="100000"/>
              </a:lnSpc>
              <a:spcBef>
                <a:spcPts val="99"/>
              </a:spcBef>
              <a:buClr>
                <a:srgbClr val="90C225"/>
              </a:buClr>
              <a:buSzPct val="80000"/>
            </a:pPr>
            <a:endParaRPr lang="en-IN" sz="2400" spc="-1" dirty="0" smtClean="0">
              <a:latin typeface="Arial"/>
            </a:endParaRPr>
          </a:p>
          <a:p>
            <a:pPr marL="470520" indent="-457200">
              <a:lnSpc>
                <a:spcPct val="100000"/>
              </a:lnSpc>
              <a:spcBef>
                <a:spcPts val="99"/>
              </a:spcBef>
              <a:buClr>
                <a:srgbClr val="90C225"/>
              </a:buClr>
              <a:buSzPct val="80000"/>
            </a:pPr>
            <a:r>
              <a:rPr lang="en-IN" sz="2400" b="0" strike="noStrike" spc="-1" dirty="0" smtClean="0">
                <a:latin typeface="Arial"/>
              </a:rPr>
              <a:t>2.	A Concurrent Collector</a:t>
            </a:r>
          </a:p>
          <a:p>
            <a:pPr marL="927720" lvl="1" indent="-457200">
              <a:spcBef>
                <a:spcPts val="99"/>
              </a:spcBef>
              <a:buClr>
                <a:srgbClr val="90C225"/>
              </a:buClr>
              <a:buSzPct val="80000"/>
            </a:pPr>
            <a:r>
              <a:rPr lang="en-IN" sz="2400" spc="-1" dirty="0" smtClean="0">
                <a:latin typeface="Arial"/>
              </a:rPr>
              <a:t>	A thread that performs GC along with the application</a:t>
            </a:r>
          </a:p>
          <a:p>
            <a:pPr marL="927720" lvl="1" indent="-457200">
              <a:spcBef>
                <a:spcPts val="99"/>
              </a:spcBef>
              <a:buClr>
                <a:srgbClr val="90C225"/>
              </a:buClr>
              <a:buSzPct val="80000"/>
            </a:pPr>
            <a:r>
              <a:rPr lang="en-IN" sz="2400" spc="-1" dirty="0" smtClean="0">
                <a:latin typeface="Arial"/>
              </a:rPr>
              <a:t>	Execution as the program runs, does not wait for old generation to be full – stops the world only during mark/remark.</a:t>
            </a:r>
          </a:p>
          <a:p>
            <a:pPr marL="927720" lvl="1" indent="-457200">
              <a:spcBef>
                <a:spcPts val="99"/>
              </a:spcBef>
              <a:buClr>
                <a:srgbClr val="90C225"/>
              </a:buClr>
              <a:buSzPct val="80000"/>
            </a:pPr>
            <a:endParaRPr lang="en-IN" sz="2400" spc="-1" dirty="0" smtClean="0">
              <a:latin typeface="Arial"/>
            </a:endParaRPr>
          </a:p>
          <a:p>
            <a:pPr marL="470520" indent="-457200">
              <a:lnSpc>
                <a:spcPct val="100000"/>
              </a:lnSpc>
              <a:spcBef>
                <a:spcPts val="99"/>
              </a:spcBef>
              <a:buClr>
                <a:srgbClr val="90C225"/>
              </a:buClr>
              <a:buSzPct val="80000"/>
            </a:pPr>
            <a:r>
              <a:rPr lang="en-IN" sz="2400" spc="-1" dirty="0" smtClean="0">
                <a:latin typeface="Arial"/>
              </a:rPr>
              <a:t>3.	A Parallel Collector</a:t>
            </a:r>
          </a:p>
          <a:p>
            <a:pPr marL="470520" indent="-457200">
              <a:lnSpc>
                <a:spcPct val="100000"/>
              </a:lnSpc>
              <a:spcBef>
                <a:spcPts val="99"/>
              </a:spcBef>
              <a:buClr>
                <a:srgbClr val="90C225"/>
              </a:buClr>
              <a:buSzPct val="80000"/>
            </a:pPr>
            <a:r>
              <a:rPr lang="en-IN" sz="2400" spc="-1" dirty="0">
                <a:latin typeface="Arial"/>
              </a:rPr>
              <a:t>	</a:t>
            </a:r>
            <a:r>
              <a:rPr lang="en-IN" sz="2400" spc="-1" dirty="0" smtClean="0">
                <a:latin typeface="Arial"/>
              </a:rPr>
              <a:t>	Uses multiple CPUs to perform GC. Multiple threads doing 	mark/sweep etc. Does not kick it until heap is full/near-full. 	Stops the world when it runs.</a:t>
            </a:r>
          </a:p>
          <a:p>
            <a:pPr marL="470520" indent="-457200">
              <a:lnSpc>
                <a:spcPct val="100000"/>
              </a:lnSpc>
              <a:spcBef>
                <a:spcPts val="99"/>
              </a:spcBef>
              <a:buClr>
                <a:srgbClr val="90C225"/>
              </a:buClr>
              <a:buSzPct val="80000"/>
            </a:pPr>
            <a:endParaRPr lang="en-IN" sz="2400" spc="-1" dirty="0" smtClean="0">
              <a:latin typeface="Arial"/>
            </a:endParaRPr>
          </a:p>
          <a:p>
            <a:pPr marL="470520" indent="-457200">
              <a:lnSpc>
                <a:spcPct val="100000"/>
              </a:lnSpc>
              <a:spcBef>
                <a:spcPts val="99"/>
              </a:spcBef>
              <a:buClr>
                <a:srgbClr val="90C225"/>
              </a:buClr>
              <a:buSzPct val="80000"/>
            </a:pPr>
            <a:endParaRPr lang="en-IN" sz="2400" spc="-1" dirty="0" smtClean="0">
              <a:latin typeface="Arial"/>
            </a:endParaRPr>
          </a:p>
          <a:p>
            <a:pPr marL="470520" indent="-457200">
              <a:lnSpc>
                <a:spcPct val="100000"/>
              </a:lnSpc>
              <a:spcBef>
                <a:spcPts val="99"/>
              </a:spcBef>
              <a:buClr>
                <a:srgbClr val="90C225"/>
              </a:buClr>
              <a:buSzPct val="80000"/>
            </a:pPr>
            <a:endParaRPr lang="en-IN" sz="2400" b="0" strike="noStrike" spc="-1" dirty="0" smtClean="0">
              <a:latin typeface="Arial"/>
            </a:endParaRPr>
          </a:p>
          <a:p>
            <a:pPr marL="470520" indent="-457200">
              <a:lnSpc>
                <a:spcPct val="100000"/>
              </a:lnSpc>
              <a:spcBef>
                <a:spcPts val="99"/>
              </a:spcBef>
              <a:buClr>
                <a:srgbClr val="90C225"/>
              </a:buClr>
              <a:buSzPct val="80000"/>
            </a:pPr>
            <a:endParaRPr lang="en-IN" sz="2400" b="0" strike="noStrike" spc="-1" dirty="0" smtClean="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from 2019-05-22 08-51-51.png"/>
          <p:cNvPicPr>
            <a:picLocks noGrp="1" noChangeAspect="1"/>
          </p:cNvPicPr>
          <p:nvPr>
            <p:ph idx="1"/>
          </p:nvPr>
        </p:nvPicPr>
        <p:blipFill>
          <a:blip r:embed="rId2"/>
          <a:stretch>
            <a:fillRect/>
          </a:stretch>
        </p:blipFill>
        <p:spPr>
          <a:xfrm>
            <a:off x="457200" y="966222"/>
            <a:ext cx="8229600" cy="492555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GC: Concurrent vs. Parallel</a:t>
            </a:r>
            <a:endParaRPr lang="en-US" dirty="0">
              <a:solidFill>
                <a:srgbClr val="C00000"/>
              </a:solidFill>
            </a:endParaRPr>
          </a:p>
        </p:txBody>
      </p:sp>
      <p:sp>
        <p:nvSpPr>
          <p:cNvPr id="3" name="Content Placeholder 2"/>
          <p:cNvSpPr>
            <a:spLocks noGrp="1"/>
          </p:cNvSpPr>
          <p:nvPr>
            <p:ph idx="1"/>
          </p:nvPr>
        </p:nvSpPr>
        <p:spPr>
          <a:xfrm>
            <a:off x="457200" y="1295400"/>
            <a:ext cx="8229600" cy="5562600"/>
          </a:xfrm>
        </p:spPr>
        <p:txBody>
          <a:bodyPr>
            <a:normAutofit fontScale="92500" lnSpcReduction="10000"/>
          </a:bodyPr>
          <a:lstStyle/>
          <a:p>
            <a:r>
              <a:rPr lang="en-US" dirty="0" smtClean="0"/>
              <a:t>Use concurrent collector(CMS) when	</a:t>
            </a:r>
          </a:p>
          <a:p>
            <a:pPr lvl="1"/>
            <a:r>
              <a:rPr lang="en-US" dirty="0" smtClean="0"/>
              <a:t>There is more memory</a:t>
            </a:r>
          </a:p>
          <a:p>
            <a:pPr lvl="1"/>
            <a:r>
              <a:rPr lang="en-US" dirty="0" smtClean="0"/>
              <a:t>There are number of CPUs</a:t>
            </a:r>
          </a:p>
          <a:p>
            <a:pPr lvl="1"/>
            <a:r>
              <a:rPr lang="en-US" dirty="0" smtClean="0"/>
              <a:t>And for those applications that demands short pauses.</a:t>
            </a:r>
          </a:p>
          <a:p>
            <a:pPr lvl="1"/>
            <a:r>
              <a:rPr lang="en-US" dirty="0" smtClean="0"/>
              <a:t>Most favored </a:t>
            </a:r>
            <a:r>
              <a:rPr lang="en-US" dirty="0" err="1" smtClean="0"/>
              <a:t>gc</a:t>
            </a:r>
            <a:r>
              <a:rPr lang="en-US" dirty="0" smtClean="0"/>
              <a:t> for most of web applications.</a:t>
            </a:r>
          </a:p>
          <a:p>
            <a:pPr lvl="1">
              <a:buNone/>
            </a:pPr>
            <a:endParaRPr lang="en-US" dirty="0" smtClean="0"/>
          </a:p>
          <a:p>
            <a:r>
              <a:rPr lang="en-US" dirty="0" smtClean="0"/>
              <a:t>Use a parallel collector when</a:t>
            </a:r>
          </a:p>
          <a:p>
            <a:pPr lvl="1"/>
            <a:r>
              <a:rPr lang="en-US" dirty="0" smtClean="0"/>
              <a:t>There is lesser amount of memory.</a:t>
            </a:r>
          </a:p>
          <a:p>
            <a:pPr lvl="1"/>
            <a:r>
              <a:rPr lang="en-US" dirty="0" smtClean="0"/>
              <a:t>There are lesser number of CPUs.</a:t>
            </a:r>
          </a:p>
          <a:p>
            <a:pPr lvl="1"/>
            <a:r>
              <a:rPr lang="en-US" dirty="0" smtClean="0"/>
              <a:t>And for those applications which demand high throughput and can withstand pauses.</a:t>
            </a:r>
          </a:p>
          <a:p>
            <a:endParaRPr lang="en-US" dirty="0" smtClean="0"/>
          </a:p>
          <a:p>
            <a:endParaRPr lang="en-US" dirty="0" smtClean="0"/>
          </a:p>
          <a:p>
            <a:endParaRPr lang="en-US" dirty="0" smtClean="0"/>
          </a:p>
          <a:p>
            <a:endParaRPr lang="en-US" dirty="0" smtClean="0"/>
          </a:p>
          <a:p>
            <a:endParaRPr lang="en-US" dirty="0" smtClean="0"/>
          </a:p>
          <a:p>
            <a:pPr lvl="1">
              <a:buNone/>
            </a:pP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307440" y="360000"/>
            <a:ext cx="5668200" cy="7830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gn="ctr">
              <a:lnSpc>
                <a:spcPct val="100000"/>
              </a:lnSpc>
            </a:pPr>
            <a:r>
              <a:rPr lang="en-IN" sz="3600" b="1" strike="noStrike" spc="-1" dirty="0" smtClean="0">
                <a:solidFill>
                  <a:srgbClr val="C00000"/>
                </a:solidFill>
                <a:latin typeface="Calibri"/>
              </a:rPr>
              <a:t>G1 Garbage Collector</a:t>
            </a:r>
            <a:endParaRPr lang="en-IN" sz="3600" b="0" strike="noStrike" spc="-1" dirty="0">
              <a:solidFill>
                <a:srgbClr val="C00000"/>
              </a:solidFill>
              <a:latin typeface="Arial"/>
            </a:endParaRPr>
          </a:p>
        </p:txBody>
      </p:sp>
      <p:sp>
        <p:nvSpPr>
          <p:cNvPr id="178" name="CustomShape 2"/>
          <p:cNvSpPr/>
          <p:nvPr/>
        </p:nvSpPr>
        <p:spPr>
          <a:xfrm>
            <a:off x="838200" y="1219200"/>
            <a:ext cx="7696200" cy="44196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77840" indent="-164520">
              <a:lnSpc>
                <a:spcPct val="100000"/>
              </a:lnSpc>
              <a:spcBef>
                <a:spcPts val="99"/>
              </a:spcBef>
              <a:buClr>
                <a:srgbClr val="90C225"/>
              </a:buClr>
              <a:buSzPct val="75000"/>
              <a:buFont typeface="Wingdings" charset="2"/>
              <a:buChar char=""/>
            </a:pPr>
            <a:r>
              <a:rPr lang="en-IN" sz="2800" b="0" strike="noStrike" spc="-1" dirty="0" smtClean="0">
                <a:latin typeface="Arial"/>
              </a:rPr>
              <a:t>In Java 7 has new garbage collection strategy by default. It is called G1, which is short for Garbage first.</a:t>
            </a:r>
          </a:p>
          <a:p>
            <a:pPr marL="177840" indent="-164520">
              <a:lnSpc>
                <a:spcPct val="100000"/>
              </a:lnSpc>
              <a:spcBef>
                <a:spcPts val="99"/>
              </a:spcBef>
              <a:buClr>
                <a:srgbClr val="90C225"/>
              </a:buClr>
              <a:buSzPct val="75000"/>
              <a:buFont typeface="Wingdings" charset="2"/>
              <a:buChar char=""/>
            </a:pPr>
            <a:endParaRPr lang="en-IN" sz="2800" spc="-1" dirty="0">
              <a:latin typeface="Arial"/>
            </a:endParaRPr>
          </a:p>
          <a:p>
            <a:pPr marL="177840" indent="-164520">
              <a:lnSpc>
                <a:spcPct val="100000"/>
              </a:lnSpc>
              <a:spcBef>
                <a:spcPts val="99"/>
              </a:spcBef>
              <a:buClr>
                <a:srgbClr val="90C225"/>
              </a:buClr>
              <a:buSzPct val="75000"/>
              <a:buFont typeface="Wingdings" charset="2"/>
              <a:buChar char=""/>
            </a:pPr>
            <a:r>
              <a:rPr lang="en-IN" sz="2800" b="0" strike="noStrike" spc="-1" dirty="0" smtClean="0">
                <a:latin typeface="Arial"/>
              </a:rPr>
              <a:t>It replaces the regular Concurrent Mask and Sweep </a:t>
            </a:r>
            <a:r>
              <a:rPr lang="en-IN" sz="2800" spc="-1" dirty="0" smtClean="0">
                <a:latin typeface="Arial"/>
              </a:rPr>
              <a:t>G</a:t>
            </a:r>
            <a:r>
              <a:rPr lang="en-IN" sz="2800" b="0" strike="noStrike" spc="-1" dirty="0" smtClean="0">
                <a:latin typeface="Arial"/>
              </a:rPr>
              <a:t>arbage Collectors with increased performance. </a:t>
            </a:r>
            <a:endParaRPr lang="en-IN"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solidFill>
                  <a:srgbClr val="C00000"/>
                </a:solidFill>
              </a:rPr>
              <a:t>G1 Garbage Collector</a:t>
            </a:r>
            <a:endParaRPr lang="en-US" dirty="0">
              <a:solidFill>
                <a:srgbClr val="C00000"/>
              </a:solidFill>
            </a:endParaRPr>
          </a:p>
        </p:txBody>
      </p:sp>
      <p:sp>
        <p:nvSpPr>
          <p:cNvPr id="3" name="Content Placeholder 2"/>
          <p:cNvSpPr>
            <a:spLocks noGrp="1"/>
          </p:cNvSpPr>
          <p:nvPr>
            <p:ph idx="1"/>
          </p:nvPr>
        </p:nvSpPr>
        <p:spPr>
          <a:xfrm>
            <a:off x="457200" y="1143000"/>
            <a:ext cx="8229600" cy="5410200"/>
          </a:xfrm>
        </p:spPr>
        <p:txBody>
          <a:bodyPr/>
          <a:lstStyle/>
          <a:p>
            <a:r>
              <a:rPr lang="en-US" dirty="0" smtClean="0"/>
              <a:t>In G1 garbage collector heap is divided into regions and they are garbage collected in parallel fashion depending on whoever has more amount of garbage and again the whole concept of young and old .. And Eden and survivor they all are divided into small regions and all managed.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solidFill>
                  <a:srgbClr val="C00000"/>
                </a:solidFill>
              </a:rPr>
              <a:t>finalize()</a:t>
            </a:r>
            <a:endParaRPr lang="en-US" dirty="0">
              <a:solidFill>
                <a:srgbClr val="C00000"/>
              </a:solidFill>
            </a:endParaRPr>
          </a:p>
        </p:txBody>
      </p:sp>
      <p:sp>
        <p:nvSpPr>
          <p:cNvPr id="3" name="Content Placeholder 2"/>
          <p:cNvSpPr>
            <a:spLocks noGrp="1"/>
          </p:cNvSpPr>
          <p:nvPr>
            <p:ph idx="1"/>
          </p:nvPr>
        </p:nvSpPr>
        <p:spPr>
          <a:xfrm>
            <a:off x="457200" y="838200"/>
            <a:ext cx="8229600" cy="6019800"/>
          </a:xfrm>
        </p:spPr>
        <p:txBody>
          <a:bodyPr>
            <a:noAutofit/>
          </a:bodyPr>
          <a:lstStyle/>
          <a:p>
            <a:r>
              <a:rPr lang="en-US" sz="2400" dirty="0" smtClean="0"/>
              <a:t>Garbage collector reclaims orphaned object spaces.</a:t>
            </a:r>
          </a:p>
          <a:p>
            <a:r>
              <a:rPr lang="en-US" sz="2400" dirty="0" smtClean="0"/>
              <a:t>finalize() can be overridden by a class, executed implicitly when GC is about to run.</a:t>
            </a:r>
          </a:p>
          <a:p>
            <a:r>
              <a:rPr lang="en-US" sz="2400" dirty="0" smtClean="0"/>
              <a:t>Generally overridden to perform termination housekeeping on object just before java garbage collects the object.</a:t>
            </a:r>
          </a:p>
          <a:p>
            <a:r>
              <a:rPr lang="en-US" sz="2400" dirty="0" smtClean="0"/>
              <a:t>finalize() method receives no parameters and return no value.</a:t>
            </a:r>
          </a:p>
          <a:p>
            <a:r>
              <a:rPr lang="en-US" sz="2400" dirty="0" smtClean="0"/>
              <a:t>Using finalize() is imp. When dealing with non-java resources that are too valuable to wait until garbage collection. For example, open files cannot wait until finalize phase has to be reclaimed. There is no guarantee that the object holding the open file will be garbage collected before all the open file resources are used up.</a:t>
            </a:r>
          </a:p>
          <a:p>
            <a:r>
              <a:rPr lang="en-US" sz="2400" dirty="0" smtClean="0"/>
              <a:t>Objects that allocate external  resources should provide a finalize method that cleans them up or class may create a resource leak.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fontScale="47500" lnSpcReduction="20000"/>
          </a:bodyPr>
          <a:lstStyle/>
          <a:p>
            <a:r>
              <a:rPr lang="en-US" sz="4400" dirty="0" smtClean="0"/>
              <a:t>Example : </a:t>
            </a:r>
          </a:p>
          <a:p>
            <a:r>
              <a:rPr lang="en-US" sz="4400" b="1" dirty="0" smtClean="0"/>
              <a:t>public</a:t>
            </a:r>
            <a:r>
              <a:rPr lang="en-US" sz="4400" dirty="0" smtClean="0"/>
              <a:t> </a:t>
            </a:r>
            <a:r>
              <a:rPr lang="en-US" sz="4400" b="1" dirty="0" smtClean="0"/>
              <a:t>class</a:t>
            </a:r>
            <a:r>
              <a:rPr lang="en-US" sz="4400" dirty="0" smtClean="0"/>
              <a:t> JavafinalizeExample1 {  </a:t>
            </a:r>
          </a:p>
          <a:p>
            <a:endParaRPr lang="en-US" sz="4400" dirty="0" smtClean="0"/>
          </a:p>
          <a:p>
            <a:r>
              <a:rPr lang="en-US" sz="4400" dirty="0" smtClean="0"/>
              <a:t>     </a:t>
            </a:r>
            <a:r>
              <a:rPr lang="en-US" sz="4400" b="1" dirty="0" smtClean="0"/>
              <a:t>public</a:t>
            </a:r>
            <a:r>
              <a:rPr lang="en-US" sz="4400" dirty="0" smtClean="0"/>
              <a:t> </a:t>
            </a:r>
            <a:r>
              <a:rPr lang="en-US" sz="4400" b="1" dirty="0" smtClean="0"/>
              <a:t>static</a:t>
            </a:r>
            <a:r>
              <a:rPr lang="en-US" sz="4400" dirty="0" smtClean="0"/>
              <a:t> </a:t>
            </a:r>
            <a:r>
              <a:rPr lang="en-US" sz="4400" b="1" dirty="0" smtClean="0"/>
              <a:t>void</a:t>
            </a:r>
            <a:r>
              <a:rPr lang="en-US" sz="4400" dirty="0" smtClean="0"/>
              <a:t> main(String[] </a:t>
            </a:r>
            <a:r>
              <a:rPr lang="en-US" sz="4400" dirty="0" err="1" smtClean="0"/>
              <a:t>args</a:t>
            </a:r>
            <a:r>
              <a:rPr lang="en-US" sz="4400" dirty="0" smtClean="0"/>
              <a:t>)   </a:t>
            </a:r>
          </a:p>
          <a:p>
            <a:r>
              <a:rPr lang="en-US" sz="4400" dirty="0" smtClean="0"/>
              <a:t>    {   </a:t>
            </a:r>
          </a:p>
          <a:p>
            <a:r>
              <a:rPr lang="en-US" sz="4400" dirty="0" smtClean="0"/>
              <a:t>        JavafinalizeExample1 </a:t>
            </a:r>
            <a:r>
              <a:rPr lang="en-US" sz="4400" dirty="0" err="1" smtClean="0"/>
              <a:t>obj</a:t>
            </a:r>
            <a:r>
              <a:rPr lang="en-US" sz="4400" dirty="0" smtClean="0"/>
              <a:t> = </a:t>
            </a:r>
            <a:r>
              <a:rPr lang="en-US" sz="4400" b="1" dirty="0" smtClean="0"/>
              <a:t>new</a:t>
            </a:r>
            <a:r>
              <a:rPr lang="en-US" sz="4400" dirty="0" smtClean="0"/>
              <a:t> JavafinalizeExample1();   </a:t>
            </a:r>
          </a:p>
          <a:p>
            <a:r>
              <a:rPr lang="en-US" sz="4400" dirty="0" smtClean="0"/>
              <a:t>        </a:t>
            </a:r>
            <a:r>
              <a:rPr lang="en-US" sz="4400" dirty="0" err="1" smtClean="0"/>
              <a:t>System.out.println</a:t>
            </a:r>
            <a:r>
              <a:rPr lang="en-US" sz="4400" dirty="0" smtClean="0"/>
              <a:t>(</a:t>
            </a:r>
            <a:r>
              <a:rPr lang="en-US" sz="4400" dirty="0" err="1" smtClean="0"/>
              <a:t>obj.hashCode</a:t>
            </a:r>
            <a:r>
              <a:rPr lang="en-US" sz="4400" dirty="0" smtClean="0"/>
              <a:t>());   </a:t>
            </a:r>
          </a:p>
          <a:p>
            <a:r>
              <a:rPr lang="en-US" sz="4400" dirty="0" smtClean="0"/>
              <a:t>        </a:t>
            </a:r>
            <a:r>
              <a:rPr lang="en-US" sz="4400" dirty="0" err="1" smtClean="0"/>
              <a:t>obj</a:t>
            </a:r>
            <a:r>
              <a:rPr lang="en-US" sz="4400" dirty="0" smtClean="0"/>
              <a:t> = </a:t>
            </a:r>
            <a:r>
              <a:rPr lang="en-US" sz="4400" b="1" dirty="0" smtClean="0"/>
              <a:t>null</a:t>
            </a:r>
            <a:r>
              <a:rPr lang="en-US" sz="4400" dirty="0" smtClean="0"/>
              <a:t>;   </a:t>
            </a:r>
          </a:p>
          <a:p>
            <a:r>
              <a:rPr lang="en-US" sz="4400" dirty="0" smtClean="0"/>
              <a:t>        // calling garbage collector    </a:t>
            </a:r>
          </a:p>
          <a:p>
            <a:r>
              <a:rPr lang="en-US" sz="4400" dirty="0" smtClean="0"/>
              <a:t>        </a:t>
            </a:r>
            <a:r>
              <a:rPr lang="en-US" sz="4400" dirty="0" err="1" smtClean="0"/>
              <a:t>System.gc</a:t>
            </a:r>
            <a:r>
              <a:rPr lang="en-US" sz="4400" dirty="0" smtClean="0"/>
              <a:t>();   </a:t>
            </a:r>
          </a:p>
          <a:p>
            <a:r>
              <a:rPr lang="en-US" sz="4400" dirty="0" smtClean="0"/>
              <a:t>        </a:t>
            </a:r>
            <a:r>
              <a:rPr lang="en-US" sz="4400" dirty="0" err="1" smtClean="0"/>
              <a:t>System.out.println</a:t>
            </a:r>
            <a:r>
              <a:rPr lang="en-US" sz="4400" dirty="0" smtClean="0"/>
              <a:t>("end of garbage collection");   </a:t>
            </a:r>
          </a:p>
          <a:p>
            <a:r>
              <a:rPr lang="en-US" sz="4400" dirty="0" smtClean="0"/>
              <a:t>  </a:t>
            </a:r>
          </a:p>
          <a:p>
            <a:r>
              <a:rPr lang="en-US" sz="4400" dirty="0" smtClean="0"/>
              <a:t>    }   </a:t>
            </a:r>
          </a:p>
          <a:p>
            <a:endParaRPr lang="en-US" sz="4400" dirty="0" smtClean="0"/>
          </a:p>
          <a:p>
            <a:r>
              <a:rPr lang="en-US" sz="4400" dirty="0" smtClean="0"/>
              <a:t>    @Override  </a:t>
            </a:r>
          </a:p>
          <a:p>
            <a:r>
              <a:rPr lang="en-US" sz="4400" dirty="0" smtClean="0"/>
              <a:t>    </a:t>
            </a:r>
            <a:r>
              <a:rPr lang="en-US" sz="4400" b="1" dirty="0" smtClean="0"/>
              <a:t>protected</a:t>
            </a:r>
            <a:r>
              <a:rPr lang="en-US" sz="4400" dirty="0" smtClean="0"/>
              <a:t> </a:t>
            </a:r>
            <a:r>
              <a:rPr lang="en-US" sz="4400" b="1" dirty="0" smtClean="0"/>
              <a:t>void</a:t>
            </a:r>
            <a:r>
              <a:rPr lang="en-US" sz="4400" dirty="0" smtClean="0"/>
              <a:t> finalize()   </a:t>
            </a:r>
          </a:p>
          <a:p>
            <a:r>
              <a:rPr lang="en-US" sz="4400" dirty="0" smtClean="0"/>
              <a:t>    {   </a:t>
            </a:r>
          </a:p>
          <a:p>
            <a:r>
              <a:rPr lang="en-US" sz="4400" dirty="0" smtClean="0"/>
              <a:t>        </a:t>
            </a:r>
            <a:r>
              <a:rPr lang="en-US" sz="4400" dirty="0" err="1" smtClean="0"/>
              <a:t>System.out.println</a:t>
            </a:r>
            <a:r>
              <a:rPr lang="en-US" sz="4400" dirty="0" smtClean="0"/>
              <a:t>("finalize method called");   </a:t>
            </a:r>
          </a:p>
          <a:p>
            <a:r>
              <a:rPr lang="en-US" sz="4400" dirty="0" smtClean="0"/>
              <a:t>    }   </a:t>
            </a:r>
          </a:p>
          <a:p>
            <a:r>
              <a:rPr lang="en-US" sz="4400" dirty="0" smtClean="0"/>
              <a:t>}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rmAutofit fontScale="90000"/>
          </a:bodyPr>
          <a:lstStyle/>
          <a:p>
            <a:r>
              <a:rPr lang="en-US" dirty="0" smtClean="0">
                <a:solidFill>
                  <a:srgbClr val="C00000"/>
                </a:solidFill>
              </a:rPr>
              <a:t>Parameter passing in java(call by value)</a:t>
            </a:r>
            <a:endParaRPr lang="en-US" dirty="0">
              <a:solidFill>
                <a:srgbClr val="C00000"/>
              </a:solidFill>
            </a:endParaRPr>
          </a:p>
        </p:txBody>
      </p:sp>
      <p:sp>
        <p:nvSpPr>
          <p:cNvPr id="3" name="Content Placeholder 2"/>
          <p:cNvSpPr>
            <a:spLocks noGrp="1"/>
          </p:cNvSpPr>
          <p:nvPr>
            <p:ph idx="1"/>
          </p:nvPr>
        </p:nvSpPr>
        <p:spPr>
          <a:xfrm>
            <a:off x="457200" y="1295400"/>
            <a:ext cx="8229600" cy="5410200"/>
          </a:xfrm>
        </p:spPr>
        <p:txBody>
          <a:bodyPr>
            <a:normAutofit fontScale="92500" lnSpcReduction="10000"/>
          </a:bodyPr>
          <a:lstStyle/>
          <a:p>
            <a:r>
              <a:rPr lang="en-US" dirty="0" smtClean="0"/>
              <a:t>In java parameter passing is done “by value”.</a:t>
            </a:r>
          </a:p>
          <a:p>
            <a:r>
              <a:rPr lang="en-US" dirty="0" smtClean="0"/>
              <a:t> When passing primitive data types a copy of variable is created on the stack.</a:t>
            </a:r>
          </a:p>
          <a:p>
            <a:r>
              <a:rPr lang="en-US" dirty="0" smtClean="0"/>
              <a:t>While passing objects as parameters the references are passed by value(a copy of reference “not the object” is created on the stack).</a:t>
            </a:r>
          </a:p>
          <a:p>
            <a:r>
              <a:rPr lang="en-US" dirty="0" smtClean="0"/>
              <a:t>There is only call by value in java, not call by reference. If we call a method by passing a value, it is known as call by value.</a:t>
            </a:r>
          </a:p>
          <a:p>
            <a:r>
              <a:rPr lang="en-US" dirty="0" smtClean="0"/>
              <a:t>The changes being done is the called method, is not affected in the calling method.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solidFill>
                  <a:srgbClr val="C00000"/>
                </a:solidFill>
              </a:rPr>
              <a:t>Arrays</a:t>
            </a:r>
            <a:endParaRPr lang="en-US" dirty="0">
              <a:solidFill>
                <a:srgbClr val="C00000"/>
              </a:solidFill>
            </a:endParaRPr>
          </a:p>
        </p:txBody>
      </p:sp>
      <p:sp>
        <p:nvSpPr>
          <p:cNvPr id="3" name="Content Placeholder 2"/>
          <p:cNvSpPr>
            <a:spLocks noGrp="1"/>
          </p:cNvSpPr>
          <p:nvPr>
            <p:ph idx="1"/>
          </p:nvPr>
        </p:nvSpPr>
        <p:spPr>
          <a:xfrm>
            <a:off x="457200" y="1066800"/>
            <a:ext cx="8229600" cy="5562600"/>
          </a:xfrm>
        </p:spPr>
        <p:txBody>
          <a:bodyPr/>
          <a:lstStyle/>
          <a:p>
            <a:r>
              <a:rPr lang="en-US" dirty="0" smtClean="0"/>
              <a:t>Normally, array is a collection of similar type of elements are stored in contiguous memory location.</a:t>
            </a:r>
          </a:p>
          <a:p>
            <a:r>
              <a:rPr lang="en-US" dirty="0" smtClean="0"/>
              <a:t>Arrays are first class objects in java.</a:t>
            </a:r>
          </a:p>
          <a:p>
            <a:r>
              <a:rPr lang="en-US" dirty="0" smtClean="0"/>
              <a:t>The actual array is created on heap.</a:t>
            </a:r>
          </a:p>
          <a:p>
            <a:r>
              <a:rPr lang="en-US" dirty="0" smtClean="0"/>
              <a:t>Arrays references are stored on stack.</a:t>
            </a:r>
          </a:p>
          <a:p>
            <a:r>
              <a:rPr lang="en-US" dirty="0" smtClean="0"/>
              <a:t>We store only fixed set of elements in java array.</a:t>
            </a:r>
          </a:p>
          <a:p>
            <a:r>
              <a:rPr lang="en-US" dirty="0" smtClean="0"/>
              <a:t>Array in java is indexed based, first element of array is stored at 0 index.</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Advantages of Java Array:</a:t>
            </a:r>
          </a:p>
          <a:p>
            <a:pPr lvl="1"/>
            <a:r>
              <a:rPr lang="en-US" dirty="0" smtClean="0"/>
              <a:t>Code Optimization:	It makes code optimized, we can retrieve or sort the data easily.</a:t>
            </a:r>
          </a:p>
          <a:p>
            <a:pPr lvl="1"/>
            <a:r>
              <a:rPr lang="en-US" dirty="0" smtClean="0"/>
              <a:t>Random Access: We can get any data located at any index position.</a:t>
            </a:r>
          </a:p>
          <a:p>
            <a:pPr lvl="1">
              <a:buNone/>
            </a:pPr>
            <a:endParaRPr lang="en-US" dirty="0" smtClean="0"/>
          </a:p>
          <a:p>
            <a:r>
              <a:rPr lang="en-US" dirty="0" smtClean="0"/>
              <a:t>Disadvantages of Java Array:</a:t>
            </a:r>
          </a:p>
          <a:p>
            <a:pPr lvl="1"/>
            <a:r>
              <a:rPr lang="en-US" dirty="0" smtClean="0"/>
              <a:t>Size Limit : We can store only fixed size of elements in java array. It doesn’t grow its size at runtime. To solve this problem, collection framework is used in java.</a:t>
            </a:r>
          </a:p>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307440" y="335160"/>
            <a:ext cx="6172200" cy="80784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IN" sz="4400" b="1" spc="-1" dirty="0" smtClean="0">
                <a:solidFill>
                  <a:srgbClr val="C00000"/>
                </a:solidFill>
                <a:latin typeface="Tahoma"/>
              </a:rPr>
              <a:t>Structure of Memory</a:t>
            </a:r>
            <a:endParaRPr lang="en-IN" sz="4400" b="0" strike="noStrike" spc="-1" dirty="0">
              <a:solidFill>
                <a:srgbClr val="C00000"/>
              </a:solidFill>
              <a:latin typeface="Arial"/>
            </a:endParaRPr>
          </a:p>
        </p:txBody>
      </p:sp>
      <p:sp>
        <p:nvSpPr>
          <p:cNvPr id="5" name="Rectangle 4"/>
          <p:cNvSpPr/>
          <p:nvPr/>
        </p:nvSpPr>
        <p:spPr>
          <a:xfrm>
            <a:off x="2895600" y="1447800"/>
            <a:ext cx="1905000" cy="472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276600" y="1524000"/>
            <a:ext cx="1143000" cy="369332"/>
          </a:xfrm>
          <a:prstGeom prst="rect">
            <a:avLst/>
          </a:prstGeom>
          <a:noFill/>
        </p:spPr>
        <p:txBody>
          <a:bodyPr wrap="square" rtlCol="0">
            <a:spAutoFit/>
          </a:bodyPr>
          <a:lstStyle/>
          <a:p>
            <a:r>
              <a:rPr lang="en-US" dirty="0" smtClean="0"/>
              <a:t>Memory</a:t>
            </a:r>
            <a:endParaRPr lang="en-US" dirty="0"/>
          </a:p>
        </p:txBody>
      </p:sp>
      <p:sp>
        <p:nvSpPr>
          <p:cNvPr id="8" name="Rectangle 7"/>
          <p:cNvSpPr/>
          <p:nvPr/>
        </p:nvSpPr>
        <p:spPr>
          <a:xfrm>
            <a:off x="2971800" y="1981200"/>
            <a:ext cx="1752600" cy="3200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971800" y="5334000"/>
            <a:ext cx="17526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Code Segment</a:t>
            </a:r>
            <a:endParaRPr lang="en-US" dirty="0">
              <a:solidFill>
                <a:schemeClr val="tx1"/>
              </a:solidFill>
            </a:endParaRPr>
          </a:p>
        </p:txBody>
      </p:sp>
      <p:graphicFrame>
        <p:nvGraphicFramePr>
          <p:cNvPr id="10" name="Table 9"/>
          <p:cNvGraphicFramePr>
            <a:graphicFrameLocks noGrp="1"/>
          </p:cNvGraphicFramePr>
          <p:nvPr/>
        </p:nvGraphicFramePr>
        <p:xfrm>
          <a:off x="3124200" y="2514600"/>
          <a:ext cx="1447800" cy="2514600"/>
        </p:xfrm>
        <a:graphic>
          <a:graphicData uri="http://schemas.openxmlformats.org/drawingml/2006/table">
            <a:tbl>
              <a:tblPr firstRow="1" bandRow="1">
                <a:tableStyleId>{5C22544A-7EE6-4342-B048-85BDC9FD1C3A}</a:tableStyleId>
              </a:tblPr>
              <a:tblGrid>
                <a:gridCol w="1447800"/>
              </a:tblGrid>
              <a:tr h="838200">
                <a:tc>
                  <a:txBody>
                    <a:bodyPr/>
                    <a:lstStyle/>
                    <a:p>
                      <a:r>
                        <a:rPr lang="en-US" dirty="0" smtClean="0"/>
                        <a:t>Stack</a:t>
                      </a:r>
                      <a:r>
                        <a:rPr lang="en-US" baseline="0" dirty="0" smtClean="0"/>
                        <a:t> Area</a:t>
                      </a:r>
                      <a:endParaRPr lang="en-US" dirty="0"/>
                    </a:p>
                  </a:txBody>
                  <a:tcPr/>
                </a:tc>
              </a:tr>
              <a:tr h="838200">
                <a:tc>
                  <a:txBody>
                    <a:bodyPr/>
                    <a:lstStyle/>
                    <a:p>
                      <a:r>
                        <a:rPr lang="en-US" dirty="0" smtClean="0"/>
                        <a:t>Heap Area</a:t>
                      </a:r>
                      <a:endParaRPr lang="en-US" dirty="0"/>
                    </a:p>
                  </a:txBody>
                  <a:tcPr/>
                </a:tc>
              </a:tr>
              <a:tr h="838200">
                <a:tc>
                  <a:txBody>
                    <a:bodyPr/>
                    <a:lstStyle/>
                    <a:p>
                      <a:r>
                        <a:rPr lang="en-US" dirty="0" smtClean="0"/>
                        <a:t>Data Section</a:t>
                      </a:r>
                      <a:endParaRPr lang="en-US" dirty="0"/>
                    </a:p>
                  </a:txBody>
                  <a:tcPr/>
                </a:tc>
              </a:tr>
            </a:tbl>
          </a:graphicData>
        </a:graphic>
      </p:graphicFrame>
      <p:sp>
        <p:nvSpPr>
          <p:cNvPr id="11" name="TextBox 10"/>
          <p:cNvSpPr txBox="1"/>
          <p:nvPr/>
        </p:nvSpPr>
        <p:spPr>
          <a:xfrm>
            <a:off x="3124200" y="2057400"/>
            <a:ext cx="1447800" cy="323165"/>
          </a:xfrm>
          <a:prstGeom prst="rect">
            <a:avLst/>
          </a:prstGeom>
          <a:noFill/>
        </p:spPr>
        <p:txBody>
          <a:bodyPr wrap="square" rtlCol="0">
            <a:spAutoFit/>
          </a:bodyPr>
          <a:lstStyle/>
          <a:p>
            <a:r>
              <a:rPr lang="en-US" sz="1500" dirty="0" smtClean="0"/>
              <a:t>Data Segment</a:t>
            </a:r>
            <a:endParaRPr lang="en-US" sz="1500" dirty="0"/>
          </a:p>
        </p:txBody>
      </p:sp>
      <p:cxnSp>
        <p:nvCxnSpPr>
          <p:cNvPr id="13" name="Straight Arrow Connector 12"/>
          <p:cNvCxnSpPr/>
          <p:nvPr/>
        </p:nvCxnSpPr>
        <p:spPr>
          <a:xfrm flipV="1">
            <a:off x="2286000" y="32766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286000" y="41910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4572000" y="29718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a:off x="4572000" y="36576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a:off x="4572000" y="45720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371600" y="3352800"/>
            <a:ext cx="950901" cy="523220"/>
          </a:xfrm>
          <a:prstGeom prst="rect">
            <a:avLst/>
          </a:prstGeom>
          <a:noFill/>
        </p:spPr>
        <p:txBody>
          <a:bodyPr wrap="none" rtlCol="0">
            <a:spAutoFit/>
          </a:bodyPr>
          <a:lstStyle/>
          <a:p>
            <a:r>
              <a:rPr lang="en-US" sz="1400" dirty="0" smtClean="0"/>
              <a:t>Movable</a:t>
            </a:r>
          </a:p>
          <a:p>
            <a:r>
              <a:rPr lang="en-US" sz="1400" dirty="0" smtClean="0"/>
              <a:t>Boundary</a:t>
            </a:r>
            <a:endParaRPr lang="en-US" sz="1400" dirty="0"/>
          </a:p>
        </p:txBody>
      </p:sp>
      <p:sp>
        <p:nvSpPr>
          <p:cNvPr id="23" name="TextBox 22"/>
          <p:cNvSpPr txBox="1"/>
          <p:nvPr/>
        </p:nvSpPr>
        <p:spPr>
          <a:xfrm>
            <a:off x="1371600" y="4267200"/>
            <a:ext cx="1066800" cy="553998"/>
          </a:xfrm>
          <a:prstGeom prst="rect">
            <a:avLst/>
          </a:prstGeom>
          <a:noFill/>
        </p:spPr>
        <p:txBody>
          <a:bodyPr wrap="square" rtlCol="0">
            <a:spAutoFit/>
          </a:bodyPr>
          <a:lstStyle/>
          <a:p>
            <a:r>
              <a:rPr lang="en-US" sz="1500" dirty="0" smtClean="0"/>
              <a:t>Fixed</a:t>
            </a:r>
          </a:p>
          <a:p>
            <a:r>
              <a:rPr lang="en-US" sz="1500" dirty="0" smtClean="0"/>
              <a:t>Boundary</a:t>
            </a:r>
            <a:endParaRPr lang="en-US" sz="1500" dirty="0"/>
          </a:p>
        </p:txBody>
      </p:sp>
      <p:sp>
        <p:nvSpPr>
          <p:cNvPr id="24" name="TextBox 23"/>
          <p:cNvSpPr txBox="1"/>
          <p:nvPr/>
        </p:nvSpPr>
        <p:spPr>
          <a:xfrm>
            <a:off x="5105400" y="2819400"/>
            <a:ext cx="1489639" cy="323165"/>
          </a:xfrm>
          <a:prstGeom prst="rect">
            <a:avLst/>
          </a:prstGeom>
          <a:noFill/>
        </p:spPr>
        <p:txBody>
          <a:bodyPr wrap="none" rtlCol="0">
            <a:spAutoFit/>
          </a:bodyPr>
          <a:lstStyle/>
          <a:p>
            <a:r>
              <a:rPr lang="en-US" sz="1500" dirty="0" smtClean="0"/>
              <a:t>Local Variables</a:t>
            </a:r>
            <a:endParaRPr lang="en-US" sz="1500" dirty="0"/>
          </a:p>
        </p:txBody>
      </p:sp>
      <p:sp>
        <p:nvSpPr>
          <p:cNvPr id="25" name="TextBox 24"/>
          <p:cNvSpPr txBox="1"/>
          <p:nvPr/>
        </p:nvSpPr>
        <p:spPr>
          <a:xfrm>
            <a:off x="5105400" y="3486835"/>
            <a:ext cx="2113656" cy="553998"/>
          </a:xfrm>
          <a:prstGeom prst="rect">
            <a:avLst/>
          </a:prstGeom>
          <a:noFill/>
        </p:spPr>
        <p:txBody>
          <a:bodyPr wrap="none" rtlCol="0">
            <a:spAutoFit/>
          </a:bodyPr>
          <a:lstStyle/>
          <a:p>
            <a:r>
              <a:rPr lang="en-US" sz="1500" dirty="0" smtClean="0"/>
              <a:t>Dynamically Allocated </a:t>
            </a:r>
          </a:p>
          <a:p>
            <a:r>
              <a:rPr lang="en-US" sz="1500" dirty="0" smtClean="0"/>
              <a:t>Variables</a:t>
            </a:r>
            <a:endParaRPr lang="en-US" sz="1500" dirty="0"/>
          </a:p>
        </p:txBody>
      </p:sp>
      <p:sp>
        <p:nvSpPr>
          <p:cNvPr id="26" name="TextBox 25"/>
          <p:cNvSpPr txBox="1"/>
          <p:nvPr/>
        </p:nvSpPr>
        <p:spPr>
          <a:xfrm>
            <a:off x="5105400" y="4419600"/>
            <a:ext cx="1651414" cy="553998"/>
          </a:xfrm>
          <a:prstGeom prst="rect">
            <a:avLst/>
          </a:prstGeom>
          <a:noFill/>
        </p:spPr>
        <p:txBody>
          <a:bodyPr wrap="none" rtlCol="0">
            <a:spAutoFit/>
          </a:bodyPr>
          <a:lstStyle/>
          <a:p>
            <a:r>
              <a:rPr lang="en-US" sz="1500" dirty="0" smtClean="0"/>
              <a:t>Global and Static</a:t>
            </a:r>
          </a:p>
          <a:p>
            <a:r>
              <a:rPr lang="en-US" sz="1500" dirty="0" smtClean="0"/>
              <a:t>Variables</a:t>
            </a:r>
            <a:endParaRPr lang="en-US" sz="15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Types of Array in java:</a:t>
            </a:r>
          </a:p>
          <a:p>
            <a:pPr marL="971550" lvl="1" indent="-514350">
              <a:buAutoNum type="arabicPeriod"/>
            </a:pPr>
            <a:r>
              <a:rPr lang="en-US" dirty="0" smtClean="0"/>
              <a:t>One dimensional array</a:t>
            </a:r>
          </a:p>
          <a:p>
            <a:pPr marL="1371600" lvl="2" indent="-514350">
              <a:buNone/>
            </a:pPr>
            <a:r>
              <a:rPr lang="en-US" dirty="0" smtClean="0"/>
              <a:t>	</a:t>
            </a:r>
            <a:r>
              <a:rPr lang="en-US" dirty="0" err="1" smtClean="0"/>
              <a:t>int</a:t>
            </a:r>
            <a:r>
              <a:rPr lang="en-US" dirty="0" smtClean="0"/>
              <a:t> </a:t>
            </a:r>
            <a:r>
              <a:rPr lang="en-US" dirty="0" err="1" smtClean="0"/>
              <a:t>arr</a:t>
            </a:r>
            <a:r>
              <a:rPr lang="en-US" dirty="0" smtClean="0"/>
              <a:t>[];</a:t>
            </a:r>
          </a:p>
          <a:p>
            <a:pPr marL="1371600" lvl="2" indent="-514350">
              <a:buNone/>
            </a:pPr>
            <a:r>
              <a:rPr lang="en-US" dirty="0" smtClean="0"/>
              <a:t>	</a:t>
            </a:r>
            <a:r>
              <a:rPr lang="en-US" dirty="0" err="1" smtClean="0"/>
              <a:t>arr</a:t>
            </a:r>
            <a:r>
              <a:rPr lang="en-US" dirty="0" smtClean="0"/>
              <a:t>  = new </a:t>
            </a:r>
            <a:r>
              <a:rPr lang="en-US" dirty="0" err="1" smtClean="0"/>
              <a:t>int</a:t>
            </a:r>
            <a:r>
              <a:rPr lang="en-US" dirty="0" smtClean="0"/>
              <a:t>[4];</a:t>
            </a:r>
          </a:p>
          <a:p>
            <a:pPr marL="1371600" lvl="2" indent="-514350">
              <a:buNone/>
            </a:pPr>
            <a:r>
              <a:rPr lang="en-US" dirty="0" smtClean="0"/>
              <a:t>	</a:t>
            </a:r>
            <a:r>
              <a:rPr lang="en-US" dirty="0" err="1" smtClean="0"/>
              <a:t>int</a:t>
            </a:r>
            <a:r>
              <a:rPr lang="en-US" dirty="0" smtClean="0"/>
              <a:t> </a:t>
            </a:r>
            <a:r>
              <a:rPr lang="en-US" dirty="0" err="1" smtClean="0"/>
              <a:t>arr</a:t>
            </a:r>
            <a:r>
              <a:rPr lang="en-US" dirty="0" smtClean="0"/>
              <a:t>[] = {10,20,30,40,50};</a:t>
            </a:r>
          </a:p>
          <a:p>
            <a:pPr marL="1371600" lvl="2" indent="-514350">
              <a:buNone/>
            </a:pPr>
            <a:r>
              <a:rPr lang="en-US" dirty="0" smtClean="0"/>
              <a:t>	</a:t>
            </a:r>
            <a:r>
              <a:rPr lang="en-US" dirty="0" err="1" smtClean="0"/>
              <a:t>MyDate</a:t>
            </a:r>
            <a:r>
              <a:rPr lang="en-US" dirty="0" smtClean="0"/>
              <a:t>[] </a:t>
            </a:r>
            <a:r>
              <a:rPr lang="en-US" dirty="0" err="1" smtClean="0"/>
              <a:t>md</a:t>
            </a:r>
            <a:r>
              <a:rPr lang="en-US" dirty="0" smtClean="0"/>
              <a:t>;</a:t>
            </a:r>
          </a:p>
          <a:p>
            <a:pPr marL="1371600" lvl="2" indent="-514350">
              <a:buNone/>
            </a:pPr>
            <a:r>
              <a:rPr lang="en-US" dirty="0" smtClean="0"/>
              <a:t>	</a:t>
            </a:r>
            <a:r>
              <a:rPr lang="en-US" dirty="0" err="1" smtClean="0"/>
              <a:t>md</a:t>
            </a:r>
            <a:r>
              <a:rPr lang="en-US" dirty="0" smtClean="0"/>
              <a:t> = new </a:t>
            </a:r>
            <a:r>
              <a:rPr lang="en-US" dirty="0" err="1" smtClean="0"/>
              <a:t>MyDate</a:t>
            </a:r>
            <a:r>
              <a:rPr lang="en-US" dirty="0" smtClean="0"/>
              <a:t>[2];</a:t>
            </a:r>
          </a:p>
          <a:p>
            <a:pPr marL="1371600" lvl="2" indent="-514350">
              <a:buNone/>
            </a:pPr>
            <a:endParaRPr lang="en-US" dirty="0" smtClean="0"/>
          </a:p>
          <a:p>
            <a:pPr marL="971550" lvl="1" indent="-514350">
              <a:buAutoNum type="arabicPeriod"/>
            </a:pPr>
            <a:r>
              <a:rPr lang="en-US" dirty="0" smtClean="0"/>
              <a:t>Multidimensional array</a:t>
            </a:r>
          </a:p>
          <a:p>
            <a:pPr marL="1371600" lvl="2" indent="-514350">
              <a:buNone/>
            </a:pPr>
            <a:r>
              <a:rPr lang="en-US" dirty="0" smtClean="0"/>
              <a:t>	</a:t>
            </a:r>
            <a:r>
              <a:rPr lang="en-US" dirty="0" err="1" smtClean="0"/>
              <a:t>int</a:t>
            </a:r>
            <a:r>
              <a:rPr lang="en-US" dirty="0" smtClean="0"/>
              <a:t>[][] a = new </a:t>
            </a:r>
            <a:r>
              <a:rPr lang="en-US" dirty="0" err="1" smtClean="0"/>
              <a:t>int</a:t>
            </a:r>
            <a:r>
              <a:rPr lang="en-US" dirty="0" smtClean="0"/>
              <a:t>[2][4];//two rows and three columns</a:t>
            </a:r>
          </a:p>
          <a:p>
            <a:pPr marL="1371600" lvl="2" indent="-514350">
              <a:buNone/>
            </a:pPr>
            <a:r>
              <a:rPr lang="en-US" dirty="0" smtClean="0"/>
              <a:t>	</a:t>
            </a:r>
            <a:r>
              <a:rPr lang="en-US" dirty="0" err="1" smtClean="0"/>
              <a:t>int</a:t>
            </a:r>
            <a:r>
              <a:rPr lang="en-US" dirty="0" smtClean="0"/>
              <a:t> [][]n = new </a:t>
            </a:r>
            <a:r>
              <a:rPr lang="en-US" dirty="0" err="1" smtClean="0"/>
              <a:t>int</a:t>
            </a:r>
            <a:r>
              <a:rPr lang="en-US" dirty="0" smtClean="0"/>
              <a:t>[][]{{1,2},{3,4},{5,6}};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Enhanced For Loop(for each)</a:t>
            </a:r>
            <a:endParaRPr lang="en-US" dirty="0">
              <a:solidFill>
                <a:srgbClr val="C00000"/>
              </a:solidFill>
            </a:endParaRPr>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smtClean="0"/>
              <a:t>for each loop is designed to cycle through a collections of objects, such as an array, in strictly sequential manner, from start to end.</a:t>
            </a:r>
          </a:p>
          <a:p>
            <a:r>
              <a:rPr lang="en-US" dirty="0" smtClean="0"/>
              <a:t>Traditional looping structure will work as follows:	</a:t>
            </a:r>
          </a:p>
          <a:p>
            <a:pPr lvl="1">
              <a:buNone/>
            </a:pPr>
            <a:r>
              <a:rPr lang="en-US" dirty="0" err="1" smtClean="0"/>
              <a:t>int</a:t>
            </a:r>
            <a:r>
              <a:rPr lang="en-US" dirty="0" smtClean="0"/>
              <a:t> num[] ={1,2,3,4,5};</a:t>
            </a:r>
          </a:p>
          <a:p>
            <a:pPr lvl="1">
              <a:buNone/>
            </a:pPr>
            <a:r>
              <a:rPr lang="en-US" dirty="0" err="1" smtClean="0"/>
              <a:t>int</a:t>
            </a:r>
            <a:r>
              <a:rPr lang="en-US" dirty="0" smtClean="0"/>
              <a:t> sum = 0;</a:t>
            </a:r>
          </a:p>
          <a:p>
            <a:pPr lvl="1">
              <a:buNone/>
            </a:pPr>
            <a:r>
              <a:rPr lang="en-US" dirty="0" smtClean="0"/>
              <a:t>for(</a:t>
            </a:r>
            <a:r>
              <a:rPr lang="en-US" dirty="0" err="1" smtClean="0"/>
              <a:t>int</a:t>
            </a:r>
            <a:r>
              <a:rPr lang="en-US" dirty="0" smtClean="0"/>
              <a:t> </a:t>
            </a:r>
            <a:r>
              <a:rPr lang="en-US" dirty="0" err="1" smtClean="0"/>
              <a:t>i</a:t>
            </a:r>
            <a:r>
              <a:rPr lang="en-US" dirty="0" smtClean="0"/>
              <a:t>=0;i&lt;</a:t>
            </a:r>
            <a:r>
              <a:rPr lang="en-US" dirty="0" err="1" smtClean="0"/>
              <a:t>num.length;i</a:t>
            </a:r>
            <a:r>
              <a:rPr lang="en-US" dirty="0" smtClean="0"/>
              <a:t>++)</a:t>
            </a:r>
          </a:p>
          <a:p>
            <a:pPr lvl="1">
              <a:buNone/>
            </a:pPr>
            <a:r>
              <a:rPr lang="en-US" dirty="0" smtClean="0"/>
              <a:t>{</a:t>
            </a:r>
          </a:p>
          <a:p>
            <a:pPr lvl="1">
              <a:buNone/>
            </a:pPr>
            <a:r>
              <a:rPr lang="en-US" dirty="0" smtClean="0"/>
              <a:t>	sum+=num[</a:t>
            </a:r>
            <a:r>
              <a:rPr lang="en-US" dirty="0" err="1" smtClean="0"/>
              <a:t>i</a:t>
            </a:r>
            <a:r>
              <a:rPr lang="en-US" dirty="0" smtClean="0"/>
              <a:t>];</a:t>
            </a:r>
          </a:p>
          <a:p>
            <a:pPr lvl="1">
              <a:buNone/>
            </a:pPr>
            <a:r>
              <a:rPr lang="en-US" dirty="0" smtClean="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fontScale="92500" lnSpcReduction="10000"/>
          </a:bodyPr>
          <a:lstStyle/>
          <a:p>
            <a:r>
              <a:rPr lang="en-US" dirty="0" smtClean="0"/>
              <a:t>for each loop automates preceding loop. It eliminates loop counter, starting and ending value and manually indexing of array.</a:t>
            </a:r>
          </a:p>
          <a:p>
            <a:r>
              <a:rPr lang="en-US" dirty="0" smtClean="0"/>
              <a:t>When a program has to iterate over Arrays or Collection then there is one form of for statement called enhanced for loop which is introduced in Java 5.</a:t>
            </a:r>
          </a:p>
          <a:p>
            <a:r>
              <a:rPr lang="en-US" dirty="0" smtClean="0"/>
              <a:t>Cannot remove elements from collection.</a:t>
            </a:r>
          </a:p>
          <a:p>
            <a:r>
              <a:rPr lang="en-US" dirty="0" smtClean="0"/>
              <a:t>Gives read-only data and hides the </a:t>
            </a:r>
            <a:r>
              <a:rPr lang="en-US" dirty="0" err="1" smtClean="0"/>
              <a:t>iterator</a:t>
            </a:r>
            <a:r>
              <a:rPr lang="en-US" dirty="0" smtClean="0"/>
              <a:t>.</a:t>
            </a:r>
          </a:p>
          <a:p>
            <a:r>
              <a:rPr lang="en-US" dirty="0" smtClean="0"/>
              <a:t>Used to traverse over collection in forward direction.</a:t>
            </a:r>
          </a:p>
          <a:p>
            <a:r>
              <a:rPr lang="en-US" dirty="0" smtClean="0"/>
              <a:t>Syntax:</a:t>
            </a:r>
          </a:p>
          <a:p>
            <a:pPr lvl="1"/>
            <a:r>
              <a:rPr lang="en-US" dirty="0" smtClean="0"/>
              <a:t>for(type </a:t>
            </a:r>
            <a:r>
              <a:rPr lang="en-US" dirty="0" err="1" smtClean="0"/>
              <a:t>var:collection</a:t>
            </a:r>
            <a:r>
              <a:rPr lang="en-US" dirty="0" smtClean="0"/>
              <a:t>/array)</a:t>
            </a:r>
          </a:p>
          <a:p>
            <a:pPr lvl="1"/>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Example:</a:t>
            </a:r>
          </a:p>
          <a:p>
            <a:pPr lvl="1">
              <a:buNone/>
            </a:pPr>
            <a:r>
              <a:rPr lang="en-US" dirty="0" err="1" smtClean="0"/>
              <a:t>int</a:t>
            </a:r>
            <a:r>
              <a:rPr lang="en-US" dirty="0" smtClean="0"/>
              <a:t> []num = {1,2,3,4,4,5,6};</a:t>
            </a:r>
          </a:p>
          <a:p>
            <a:pPr lvl="1">
              <a:buNone/>
            </a:pPr>
            <a:r>
              <a:rPr lang="en-US" dirty="0" smtClean="0"/>
              <a:t>for(</a:t>
            </a:r>
            <a:r>
              <a:rPr lang="en-US" dirty="0" err="1" smtClean="0"/>
              <a:t>int</a:t>
            </a:r>
            <a:r>
              <a:rPr lang="en-US" dirty="0" smtClean="0"/>
              <a:t> i:num)</a:t>
            </a:r>
          </a:p>
          <a:p>
            <a:pPr lvl="1">
              <a:buNone/>
            </a:pPr>
            <a:r>
              <a:rPr lang="en-US" dirty="0" smtClean="0"/>
              <a:t>{</a:t>
            </a:r>
          </a:p>
          <a:p>
            <a:pPr lvl="1">
              <a:buNone/>
            </a:pPr>
            <a:r>
              <a:rPr lang="en-US" dirty="0" smtClean="0"/>
              <a:t>	</a:t>
            </a:r>
            <a:r>
              <a:rPr lang="en-US" dirty="0" err="1" smtClean="0"/>
              <a:t>sysout</a:t>
            </a:r>
            <a:r>
              <a:rPr lang="en-US" dirty="0" smtClean="0"/>
              <a:t>(“Count is: ”+</a:t>
            </a:r>
            <a:r>
              <a:rPr lang="en-US" dirty="0" err="1" smtClean="0"/>
              <a:t>i</a:t>
            </a:r>
            <a:r>
              <a:rPr lang="en-US" dirty="0" smtClean="0"/>
              <a:t>);</a:t>
            </a:r>
          </a:p>
          <a:p>
            <a:pPr lvl="1">
              <a:buNone/>
            </a:pPr>
            <a:r>
              <a:rPr lang="en-US" dirty="0" smtClean="0"/>
              <a:t>}</a:t>
            </a:r>
          </a:p>
          <a:p>
            <a:pPr lvl="1">
              <a:buNone/>
            </a:pPr>
            <a:endParaRPr lang="en-US" dirty="0" smtClean="0"/>
          </a:p>
          <a:p>
            <a:pPr lvl="1">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458200" cy="6705600"/>
          </a:xfrm>
        </p:spPr>
        <p:txBody>
          <a:bodyPr>
            <a:normAutofit fontScale="77500" lnSpcReduction="20000"/>
          </a:bodyPr>
          <a:lstStyle/>
          <a:p>
            <a:pPr>
              <a:buNone/>
            </a:pPr>
            <a:r>
              <a:rPr lang="en-US" b="1" dirty="0" smtClean="0"/>
              <a:t>Example :</a:t>
            </a:r>
          </a:p>
          <a:p>
            <a:pPr>
              <a:buNone/>
            </a:pPr>
            <a:r>
              <a:rPr lang="en-US" b="1" dirty="0" smtClean="0"/>
              <a:t>public class Demo1 {</a:t>
            </a:r>
          </a:p>
          <a:p>
            <a:endParaRPr lang="en-US" dirty="0" smtClean="0"/>
          </a:p>
          <a:p>
            <a:pPr>
              <a:buNone/>
            </a:pPr>
            <a:r>
              <a:rPr lang="en-US" b="1" dirty="0" smtClean="0"/>
              <a:t>public static void main(String[] </a:t>
            </a:r>
            <a:r>
              <a:rPr lang="en-US" b="1" dirty="0" err="1" smtClean="0"/>
              <a:t>args</a:t>
            </a:r>
            <a:r>
              <a:rPr lang="en-US" b="1" dirty="0" smtClean="0"/>
              <a:t>) {</a:t>
            </a:r>
          </a:p>
          <a:p>
            <a:pPr>
              <a:buNone/>
            </a:pPr>
            <a:endParaRPr lang="en-US" b="1" dirty="0" smtClean="0"/>
          </a:p>
          <a:p>
            <a:pPr>
              <a:buNone/>
            </a:pPr>
            <a:r>
              <a:rPr lang="en-US" b="1" dirty="0" err="1" smtClean="0"/>
              <a:t>int</a:t>
            </a:r>
            <a:r>
              <a:rPr lang="en-US" b="1" dirty="0" smtClean="0"/>
              <a:t> [][]</a:t>
            </a:r>
            <a:r>
              <a:rPr lang="en-US" b="1" dirty="0" err="1" smtClean="0"/>
              <a:t>arr</a:t>
            </a:r>
            <a:r>
              <a:rPr lang="en-US" b="1" dirty="0" smtClean="0"/>
              <a:t> = {{1,2,3},{4,5,6},{7,8,9}};</a:t>
            </a:r>
          </a:p>
          <a:p>
            <a:endParaRPr lang="en-US" dirty="0" smtClean="0"/>
          </a:p>
          <a:p>
            <a:pPr>
              <a:buNone/>
            </a:pPr>
            <a:r>
              <a:rPr lang="en-US" b="1" dirty="0" smtClean="0"/>
              <a:t>for(</a:t>
            </a:r>
            <a:r>
              <a:rPr lang="en-US" b="1" dirty="0" err="1" smtClean="0"/>
              <a:t>int</a:t>
            </a:r>
            <a:r>
              <a:rPr lang="en-US" b="1" dirty="0" smtClean="0"/>
              <a:t> </a:t>
            </a:r>
            <a:r>
              <a:rPr lang="en-US" b="1" dirty="0" err="1" smtClean="0"/>
              <a:t>i</a:t>
            </a:r>
            <a:r>
              <a:rPr lang="en-US" b="1" dirty="0" smtClean="0"/>
              <a:t>[]:</a:t>
            </a:r>
            <a:r>
              <a:rPr lang="en-US" b="1" dirty="0" err="1" smtClean="0"/>
              <a:t>arr</a:t>
            </a:r>
            <a:r>
              <a:rPr lang="en-US" b="1" dirty="0" smtClean="0"/>
              <a:t>)</a:t>
            </a:r>
          </a:p>
          <a:p>
            <a:pPr>
              <a:buNone/>
            </a:pPr>
            <a:r>
              <a:rPr lang="en-US" dirty="0" smtClean="0"/>
              <a:t>{</a:t>
            </a:r>
          </a:p>
          <a:p>
            <a:pPr>
              <a:buNone/>
            </a:pPr>
            <a:r>
              <a:rPr lang="en-US" b="1" dirty="0" smtClean="0"/>
              <a:t>for(</a:t>
            </a:r>
            <a:r>
              <a:rPr lang="en-US" b="1" dirty="0" err="1" smtClean="0"/>
              <a:t>int</a:t>
            </a:r>
            <a:r>
              <a:rPr lang="en-US" b="1" dirty="0" smtClean="0"/>
              <a:t> j:i)</a:t>
            </a:r>
          </a:p>
          <a:p>
            <a:pPr>
              <a:buNone/>
            </a:pPr>
            <a:r>
              <a:rPr lang="en-US" dirty="0" smtClean="0"/>
              <a:t>{</a:t>
            </a:r>
          </a:p>
          <a:p>
            <a:pPr>
              <a:buNone/>
            </a:pPr>
            <a:r>
              <a:rPr lang="en-US" dirty="0" err="1" smtClean="0"/>
              <a:t>System.</a:t>
            </a:r>
            <a:r>
              <a:rPr lang="en-US" b="1" i="1" dirty="0" err="1" smtClean="0"/>
              <a:t>out.print</a:t>
            </a:r>
            <a:r>
              <a:rPr lang="en-US" b="1" i="1" dirty="0" smtClean="0"/>
              <a:t>(j+"\t");</a:t>
            </a:r>
          </a:p>
          <a:p>
            <a:pPr>
              <a:buNone/>
            </a:pPr>
            <a:r>
              <a:rPr lang="en-US" dirty="0" smtClean="0"/>
              <a:t>}</a:t>
            </a:r>
          </a:p>
          <a:p>
            <a:pPr>
              <a:buNone/>
            </a:pPr>
            <a:r>
              <a:rPr lang="en-US" dirty="0" err="1" smtClean="0"/>
              <a:t>System.</a:t>
            </a:r>
            <a:r>
              <a:rPr lang="en-US" b="1" i="1" dirty="0" err="1" smtClean="0"/>
              <a:t>out.println</a:t>
            </a:r>
            <a:r>
              <a:rPr lang="en-US" b="1" i="1" dirty="0" smtClean="0"/>
              <a:t>();</a:t>
            </a:r>
          </a:p>
          <a:p>
            <a:pPr>
              <a:buNone/>
            </a:pPr>
            <a:r>
              <a:rPr lang="en-US" dirty="0" smtClean="0"/>
              <a:t>}</a:t>
            </a:r>
          </a:p>
          <a:p>
            <a:endParaRPr lang="en-US" dirty="0" smtClean="0"/>
          </a:p>
          <a:p>
            <a:pPr>
              <a:buNone/>
            </a:pPr>
            <a:r>
              <a:rPr lang="en-US" dirty="0" smtClean="0"/>
              <a: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Containment</a:t>
            </a:r>
            <a:endParaRPr lang="en-US" dirty="0">
              <a:solidFill>
                <a:srgbClr val="C00000"/>
              </a:solidFill>
            </a:endParaRPr>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dirty="0" smtClean="0"/>
              <a:t>One Object may contain another as a part of its attribute.</a:t>
            </a:r>
          </a:p>
          <a:p>
            <a:pPr>
              <a:buNone/>
            </a:pPr>
            <a:r>
              <a:rPr lang="en-US" dirty="0" smtClean="0"/>
              <a:t>	ex.  Document contains sentences which contain words.</a:t>
            </a:r>
          </a:p>
          <a:p>
            <a:r>
              <a:rPr lang="en-US" dirty="0" smtClean="0"/>
              <a:t>The containment need not be physical</a:t>
            </a:r>
          </a:p>
          <a:p>
            <a:pPr>
              <a:buNone/>
            </a:pPr>
            <a:r>
              <a:rPr lang="en-US" dirty="0" smtClean="0"/>
              <a:t>	ex.	Computer system has a warranty.</a:t>
            </a:r>
          </a:p>
          <a:p>
            <a:pPr>
              <a:buNone/>
            </a:pPr>
            <a:r>
              <a:rPr lang="en-US" dirty="0" smtClean="0"/>
              <a:t>	</a:t>
            </a:r>
            <a:endParaRPr lang="en-US" dirty="0" smtClean="0"/>
          </a:p>
          <a:p>
            <a:r>
              <a:rPr lang="en-US" dirty="0" smtClean="0"/>
              <a:t>Containment types:</a:t>
            </a:r>
          </a:p>
          <a:p>
            <a:pPr lvl="1"/>
            <a:r>
              <a:rPr lang="en-US" dirty="0" smtClean="0"/>
              <a:t>Composition</a:t>
            </a:r>
          </a:p>
          <a:p>
            <a:pPr lvl="1"/>
            <a:r>
              <a:rPr lang="en-US" dirty="0" smtClean="0"/>
              <a:t>Aggregation</a:t>
            </a:r>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Composition(tightly coupled):</a:t>
            </a:r>
          </a:p>
          <a:p>
            <a:pPr lvl="1">
              <a:buNone/>
            </a:pPr>
            <a:r>
              <a:rPr lang="en-US" dirty="0" smtClean="0"/>
              <a:t>	is </a:t>
            </a:r>
            <a:r>
              <a:rPr lang="en-US" dirty="0" smtClean="0"/>
              <a:t>usually implemented such that an object </a:t>
            </a:r>
            <a:r>
              <a:rPr lang="en-US" dirty="0" smtClean="0"/>
              <a:t>contains another </a:t>
            </a:r>
            <a:r>
              <a:rPr lang="en-US" dirty="0" smtClean="0"/>
              <a:t>object</a:t>
            </a:r>
            <a:r>
              <a:rPr lang="en-US" dirty="0" smtClean="0"/>
              <a:t>.</a:t>
            </a:r>
          </a:p>
          <a:p>
            <a:endParaRPr lang="en-US" dirty="0" smtClean="0"/>
          </a:p>
          <a:p>
            <a:r>
              <a:rPr lang="en-US" dirty="0" smtClean="0"/>
              <a:t>Aggregation(loosely coupled):</a:t>
            </a:r>
          </a:p>
          <a:p>
            <a:pPr lvl="1">
              <a:buNone/>
            </a:pPr>
            <a:r>
              <a:rPr lang="en-US" dirty="0" smtClean="0"/>
              <a:t>	</a:t>
            </a:r>
            <a:r>
              <a:rPr lang="en-US" dirty="0" smtClean="0"/>
              <a:t>The object may only contain a reference or pointer to the object and not have lifetime responsibility for it.</a:t>
            </a:r>
          </a:p>
          <a:p>
            <a:pPr lvl="1">
              <a:buNone/>
            </a:pPr>
            <a:r>
              <a:rPr lang="en-US" dirty="0" smtClean="0"/>
              <a:t>	</a:t>
            </a:r>
          </a:p>
          <a:p>
            <a:pPr lvl="1">
              <a:buNone/>
            </a:pPr>
            <a:endParaRPr 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410200"/>
          </a:xfrm>
        </p:spPr>
        <p:txBody>
          <a:bodyPr>
            <a:noAutofit/>
          </a:bodyPr>
          <a:lstStyle/>
          <a:p>
            <a:r>
              <a:rPr lang="en-US" sz="2400" dirty="0" smtClean="0"/>
              <a:t>Composition is more restrictive. When there is composition between two objects, the composed object cannot exist without the other object.</a:t>
            </a:r>
          </a:p>
          <a:p>
            <a:r>
              <a:rPr lang="en-US" sz="2400" dirty="0" smtClean="0"/>
              <a:t>This restriction is not there in aggregation. Though one object can contain other object, there is no condition that the composed object must exist. The existence of composed object is entirely optional. </a:t>
            </a:r>
          </a:p>
          <a:p>
            <a:r>
              <a:rPr lang="en-US" sz="2400" dirty="0" smtClean="0"/>
              <a:t>Example:</a:t>
            </a:r>
          </a:p>
          <a:p>
            <a:pPr lvl="1"/>
            <a:r>
              <a:rPr lang="en-US" sz="2400" dirty="0" smtClean="0"/>
              <a:t>A library contains student and books. Relationship between library and student is aggregation. </a:t>
            </a:r>
          </a:p>
          <a:p>
            <a:pPr lvl="1">
              <a:buNone/>
            </a:pPr>
            <a:r>
              <a:rPr lang="en-US" sz="2400" dirty="0" smtClean="0"/>
              <a:t>	</a:t>
            </a:r>
            <a:r>
              <a:rPr lang="en-US" sz="2400" dirty="0" smtClean="0"/>
              <a:t>Relationship between library and book is composition. A student can exist without a library and therefore is a aggregation.</a:t>
            </a:r>
          </a:p>
          <a:p>
            <a:pPr lvl="1">
              <a:buNone/>
            </a:pPr>
            <a:r>
              <a:rPr lang="en-US" sz="2400" dirty="0" smtClean="0"/>
              <a:t>	</a:t>
            </a:r>
            <a:r>
              <a:rPr lang="en-US" sz="2400" dirty="0" smtClean="0"/>
              <a:t>A book cannot exist without a library and therefore is a composition.</a:t>
            </a: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Containment and </a:t>
            </a:r>
            <a:r>
              <a:rPr lang="en-US" dirty="0" err="1" smtClean="0"/>
              <a:t>Inhertiance</a:t>
            </a:r>
            <a:endParaRPr lang="en-US" dirty="0"/>
          </a:p>
        </p:txBody>
      </p:sp>
      <p:graphicFrame>
        <p:nvGraphicFramePr>
          <p:cNvPr id="4" name="Content Placeholder 3"/>
          <p:cNvGraphicFramePr>
            <a:graphicFrameLocks noGrp="1"/>
          </p:cNvGraphicFramePr>
          <p:nvPr>
            <p:ph idx="1"/>
          </p:nvPr>
        </p:nvGraphicFramePr>
        <p:xfrm>
          <a:off x="457200" y="1600200"/>
          <a:ext cx="8229600" cy="4203761"/>
        </p:xfrm>
        <a:graphic>
          <a:graphicData uri="http://schemas.openxmlformats.org/drawingml/2006/table">
            <a:tbl>
              <a:tblPr firstRow="1" bandRow="1">
                <a:tableStyleId>{5C22544A-7EE6-4342-B048-85BDC9FD1C3A}</a:tableStyleId>
              </a:tblPr>
              <a:tblGrid>
                <a:gridCol w="4114800"/>
                <a:gridCol w="4114800"/>
              </a:tblGrid>
              <a:tr h="1094801">
                <a:tc>
                  <a:txBody>
                    <a:bodyPr/>
                    <a:lstStyle/>
                    <a:p>
                      <a:pPr algn="ctr"/>
                      <a:r>
                        <a:rPr lang="en-US" sz="2400" dirty="0" smtClean="0"/>
                        <a:t>Containment(has-a relationship)</a:t>
                      </a:r>
                      <a:endParaRPr lang="en-US" sz="2400" dirty="0"/>
                    </a:p>
                  </a:txBody>
                  <a:tcPr/>
                </a:tc>
                <a:tc>
                  <a:txBody>
                    <a:bodyPr/>
                    <a:lstStyle/>
                    <a:p>
                      <a:pPr algn="ctr"/>
                      <a:r>
                        <a:rPr lang="en-US" sz="2400" dirty="0" smtClean="0"/>
                        <a:t>Inheritance(is-a relationship)</a:t>
                      </a:r>
                      <a:endParaRPr lang="en-US" sz="2400" dirty="0"/>
                    </a:p>
                  </a:txBody>
                  <a:tcPr/>
                </a:tc>
              </a:tr>
              <a:tr h="1239398">
                <a:tc>
                  <a:txBody>
                    <a:bodyPr/>
                    <a:lstStyle/>
                    <a:p>
                      <a:pPr algn="ctr"/>
                      <a:r>
                        <a:rPr lang="en-US" sz="2400" dirty="0" smtClean="0"/>
                        <a:t>Is  used when the features of an existing class are wanted inside</a:t>
                      </a:r>
                      <a:r>
                        <a:rPr lang="en-US" sz="2400" baseline="0" dirty="0" smtClean="0"/>
                        <a:t> your new class, but not its interface.</a:t>
                      </a:r>
                      <a:endParaRPr lang="en-US" sz="2400" dirty="0"/>
                    </a:p>
                  </a:txBody>
                  <a:tcPr/>
                </a:tc>
                <a:tc>
                  <a:txBody>
                    <a:bodyPr/>
                    <a:lstStyle/>
                    <a:p>
                      <a:pPr algn="ctr"/>
                      <a:r>
                        <a:rPr lang="en-US" sz="2400" dirty="0" smtClean="0"/>
                        <a:t>Is used when you want to force</a:t>
                      </a:r>
                      <a:r>
                        <a:rPr lang="en-US" sz="2400" baseline="0" dirty="0" smtClean="0"/>
                        <a:t> the new type to be the same type as the base class.</a:t>
                      </a:r>
                      <a:endParaRPr lang="en-US" sz="2400" dirty="0"/>
                    </a:p>
                  </a:txBody>
                  <a:tcPr/>
                </a:tc>
              </a:tr>
              <a:tr h="1094801">
                <a:tc>
                  <a:txBody>
                    <a:bodyPr/>
                    <a:lstStyle/>
                    <a:p>
                      <a:pPr algn="ctr"/>
                      <a:r>
                        <a:rPr lang="en-US" sz="2400" dirty="0" smtClean="0"/>
                        <a:t>Ex: 1.  Computer has</a:t>
                      </a:r>
                      <a:r>
                        <a:rPr lang="en-US" sz="2400" baseline="0" dirty="0" smtClean="0"/>
                        <a:t> a hard-disk</a:t>
                      </a:r>
                    </a:p>
                    <a:p>
                      <a:pPr algn="ctr"/>
                      <a:r>
                        <a:rPr lang="en-US" sz="2400" dirty="0" smtClean="0"/>
                        <a:t>2. Car has an</a:t>
                      </a:r>
                      <a:r>
                        <a:rPr lang="en-US" sz="2400" baseline="0" dirty="0" smtClean="0"/>
                        <a:t> engine, steering wheel</a:t>
                      </a:r>
                      <a:endParaRPr lang="en-US" sz="2400" dirty="0"/>
                    </a:p>
                  </a:txBody>
                  <a:tcPr/>
                </a:tc>
                <a:tc>
                  <a:txBody>
                    <a:bodyPr/>
                    <a:lstStyle/>
                    <a:p>
                      <a:pPr algn="ctr"/>
                      <a:r>
                        <a:rPr lang="en-US" sz="2400" dirty="0" smtClean="0"/>
                        <a:t>Ex:</a:t>
                      </a:r>
                      <a:r>
                        <a:rPr lang="en-US" sz="2400" baseline="0" dirty="0" smtClean="0"/>
                        <a:t>  1. Computer is an electronic device</a:t>
                      </a:r>
                    </a:p>
                    <a:p>
                      <a:pPr algn="ctr"/>
                      <a:r>
                        <a:rPr lang="en-US" sz="2400" baseline="0" dirty="0" smtClean="0"/>
                        <a:t>2. Car is a vehicle</a:t>
                      </a:r>
                      <a:endParaRPr lang="en-US" sz="2400" dirty="0"/>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Final Variable</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Final variable specifies that a variable is not modifiable; any attempt to do so flags an error.</a:t>
            </a:r>
          </a:p>
          <a:p>
            <a:r>
              <a:rPr lang="en-US" dirty="0" smtClean="0"/>
              <a:t>If a final variable is a reference to object, it is the reference that must stay the same, not the object.</a:t>
            </a:r>
          </a:p>
          <a:p>
            <a:r>
              <a:rPr lang="en-US" dirty="0" smtClean="0"/>
              <a:t>Final variable must be initialized.</a:t>
            </a:r>
          </a:p>
          <a:p>
            <a:pPr lvl="1"/>
            <a:r>
              <a:rPr lang="en-US" dirty="0" smtClean="0"/>
              <a:t>e</a:t>
            </a:r>
            <a:r>
              <a:rPr lang="en-US" dirty="0" smtClean="0"/>
              <a:t>.g. private final float PI = 3.14f;</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2"/>
          <p:cNvSpPr/>
          <p:nvPr/>
        </p:nvSpPr>
        <p:spPr>
          <a:xfrm>
            <a:off x="536400" y="228600"/>
            <a:ext cx="5727240" cy="132264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gn="ctr">
              <a:lnSpc>
                <a:spcPct val="100000"/>
              </a:lnSpc>
            </a:pPr>
            <a:r>
              <a:rPr lang="en-IN" sz="3600" b="1" strike="noStrike" spc="-1" dirty="0" smtClean="0">
                <a:solidFill>
                  <a:srgbClr val="C00000"/>
                </a:solidFill>
                <a:latin typeface="Arial"/>
              </a:rPr>
              <a:t>Memory Management</a:t>
            </a:r>
            <a:endParaRPr lang="en-IN" sz="3600" b="1" strike="noStrike" spc="-1" dirty="0">
              <a:solidFill>
                <a:srgbClr val="C00000"/>
              </a:solidFill>
              <a:latin typeface="Arial"/>
            </a:endParaRPr>
          </a:p>
        </p:txBody>
      </p:sp>
      <p:sp>
        <p:nvSpPr>
          <p:cNvPr id="5" name="TextBox 4"/>
          <p:cNvSpPr txBox="1"/>
          <p:nvPr/>
        </p:nvSpPr>
        <p:spPr>
          <a:xfrm>
            <a:off x="533400" y="914400"/>
            <a:ext cx="6934200" cy="4401205"/>
          </a:xfrm>
          <a:prstGeom prst="rect">
            <a:avLst/>
          </a:prstGeom>
          <a:noFill/>
        </p:spPr>
        <p:txBody>
          <a:bodyPr wrap="square" rtlCol="0">
            <a:spAutoFit/>
          </a:bodyPr>
          <a:lstStyle/>
          <a:p>
            <a:pPr>
              <a:buFont typeface="Arial" pitchFamily="34" charset="0"/>
              <a:buChar char="•"/>
            </a:pPr>
            <a:r>
              <a:rPr lang="en-US" sz="2800" dirty="0" smtClean="0"/>
              <a:t>   Automatic memory allocation and de-allocation</a:t>
            </a:r>
          </a:p>
          <a:p>
            <a:pPr>
              <a:buFont typeface="Arial" pitchFamily="34" charset="0"/>
              <a:buChar char="•"/>
            </a:pPr>
            <a:r>
              <a:rPr lang="en-US" sz="2800" dirty="0" smtClean="0"/>
              <a:t>   A garbage collector is responsible for</a:t>
            </a:r>
          </a:p>
          <a:p>
            <a:pPr lvl="1">
              <a:buFont typeface="Arial" pitchFamily="34" charset="0"/>
              <a:buChar char="•"/>
            </a:pPr>
            <a:r>
              <a:rPr lang="en-US" sz="2800" dirty="0" smtClean="0"/>
              <a:t>De-allocating memory</a:t>
            </a:r>
          </a:p>
          <a:p>
            <a:pPr lvl="1">
              <a:buFont typeface="Arial" pitchFamily="34" charset="0"/>
              <a:buChar char="•"/>
            </a:pPr>
            <a:r>
              <a:rPr lang="en-US" sz="2800" dirty="0" smtClean="0"/>
              <a:t>Recovering memory used by objects that are no longer reachable from references in executing code.</a:t>
            </a:r>
          </a:p>
          <a:p>
            <a:pPr lvl="1"/>
            <a:r>
              <a:rPr lang="en-US" sz="2800" dirty="0" smtClean="0"/>
              <a:t/>
            </a:r>
            <a:br>
              <a:rPr lang="en-US" sz="2800" dirty="0" smtClean="0"/>
            </a:br>
            <a:endParaRPr lang="en-US" sz="2800" dirty="0" smtClean="0"/>
          </a:p>
          <a:p>
            <a:pPr lvl="1"/>
            <a:endParaRPr lang="en-US" sz="2800" dirty="0" smtClean="0"/>
          </a:p>
        </p:txBody>
      </p:sp>
      <p:sp>
        <p:nvSpPr>
          <p:cNvPr id="6" name="TextBox 5"/>
          <p:cNvSpPr txBox="1"/>
          <p:nvPr/>
        </p:nvSpPr>
        <p:spPr>
          <a:xfrm>
            <a:off x="609600" y="3886200"/>
            <a:ext cx="6858000" cy="2677656"/>
          </a:xfrm>
          <a:prstGeom prst="rect">
            <a:avLst/>
          </a:prstGeom>
          <a:noFill/>
        </p:spPr>
        <p:txBody>
          <a:bodyPr wrap="square" rtlCol="0">
            <a:spAutoFit/>
          </a:bodyPr>
          <a:lstStyle/>
          <a:p>
            <a:pPr>
              <a:buFont typeface="Arial" pitchFamily="34" charset="0"/>
              <a:buChar char="•"/>
            </a:pPr>
            <a:r>
              <a:rPr lang="en-US" sz="2800" dirty="0" smtClean="0"/>
              <a:t>   Java doesn’t allow memory leakage.</a:t>
            </a:r>
          </a:p>
          <a:p>
            <a:pPr>
              <a:buFont typeface="Arial" pitchFamily="34" charset="0"/>
              <a:buChar char="•"/>
            </a:pPr>
            <a:r>
              <a:rPr lang="en-US" sz="2800" dirty="0" smtClean="0"/>
              <a:t>   Garbage Collector(referred as GC) automatically de-allocates memory.</a:t>
            </a:r>
          </a:p>
          <a:p>
            <a:pPr>
              <a:buFont typeface="Arial" pitchFamily="34" charset="0"/>
              <a:buChar char="•"/>
            </a:pPr>
            <a:r>
              <a:rPr lang="en-US" sz="2800" dirty="0" smtClean="0"/>
              <a:t>   It de-allocates memory of objects that no longer has any references i.e., reference count is zero.     </a:t>
            </a:r>
            <a:endParaRPr lang="en-US" sz="28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lnSpcReduction="10000"/>
          </a:bodyPr>
          <a:lstStyle/>
          <a:p>
            <a:r>
              <a:rPr lang="en-US" dirty="0" smtClean="0"/>
              <a:t>Example:</a:t>
            </a:r>
          </a:p>
          <a:p>
            <a:pPr lvl="1">
              <a:buNone/>
            </a:pPr>
            <a:r>
              <a:rPr lang="en-US" dirty="0" smtClean="0"/>
              <a:t>final </a:t>
            </a:r>
            <a:r>
              <a:rPr lang="en-US" dirty="0" err="1" smtClean="0"/>
              <a:t>MyDate</a:t>
            </a:r>
            <a:r>
              <a:rPr lang="en-US" dirty="0" smtClean="0"/>
              <a:t> </a:t>
            </a:r>
            <a:r>
              <a:rPr lang="en-US" dirty="0" err="1" smtClean="0"/>
              <a:t>bdate</a:t>
            </a:r>
            <a:r>
              <a:rPr lang="en-US" dirty="0" smtClean="0"/>
              <a:t> = new </a:t>
            </a:r>
            <a:r>
              <a:rPr lang="en-US" dirty="0" err="1" smtClean="0"/>
              <a:t>Mydate</a:t>
            </a:r>
            <a:r>
              <a:rPr lang="en-US" dirty="0" smtClean="0"/>
              <a:t>(1,1,18);//Assume that 1/1/18 is </a:t>
            </a:r>
            <a:r>
              <a:rPr lang="en-US" dirty="0" err="1" smtClean="0"/>
              <a:t>birthdate</a:t>
            </a:r>
            <a:endParaRPr lang="en-US" dirty="0" smtClean="0"/>
          </a:p>
          <a:p>
            <a:pPr lvl="1">
              <a:buNone/>
            </a:pPr>
            <a:r>
              <a:rPr lang="en-US" dirty="0" err="1" smtClean="0"/>
              <a:t>b</a:t>
            </a:r>
            <a:r>
              <a:rPr lang="en-US" dirty="0" err="1" smtClean="0"/>
              <a:t>date</a:t>
            </a:r>
            <a:r>
              <a:rPr lang="en-US" dirty="0" smtClean="0"/>
              <a:t> = new </a:t>
            </a:r>
            <a:r>
              <a:rPr lang="en-US" dirty="0" err="1" smtClean="0"/>
              <a:t>MyDate</a:t>
            </a:r>
            <a:r>
              <a:rPr lang="en-US" dirty="0" smtClean="0"/>
              <a:t>(1,2,80);//illegal, since ‘</a:t>
            </a:r>
            <a:r>
              <a:rPr lang="en-US" dirty="0" err="1" smtClean="0"/>
              <a:t>bdate</a:t>
            </a:r>
            <a:r>
              <a:rPr lang="en-US" dirty="0" smtClean="0"/>
              <a:t>’ tries to change</a:t>
            </a:r>
          </a:p>
          <a:p>
            <a:pPr lvl="1">
              <a:buNone/>
            </a:pPr>
            <a:r>
              <a:rPr lang="en-US" dirty="0" smtClean="0"/>
              <a:t>//Whereas,</a:t>
            </a:r>
          </a:p>
          <a:p>
            <a:pPr lvl="1">
              <a:buNone/>
            </a:pPr>
            <a:r>
              <a:rPr lang="en-US" dirty="0" smtClean="0"/>
              <a:t>//final variables must be initialized.</a:t>
            </a:r>
          </a:p>
          <a:p>
            <a:pPr lvl="1">
              <a:buNone/>
            </a:pPr>
            <a:r>
              <a:rPr lang="en-US" dirty="0" smtClean="0"/>
              <a:t>e.g.</a:t>
            </a:r>
          </a:p>
          <a:p>
            <a:pPr lvl="1">
              <a:buNone/>
            </a:pPr>
            <a:r>
              <a:rPr lang="en-US" dirty="0" smtClean="0"/>
              <a:t>private final float PI = 3.14f;</a:t>
            </a:r>
          </a:p>
          <a:p>
            <a:pPr lvl="1">
              <a:buNone/>
            </a:pPr>
            <a:endParaRPr lang="en-US" dirty="0" smtClean="0"/>
          </a:p>
          <a:p>
            <a:pPr lvl="1">
              <a:buNone/>
            </a:pPr>
            <a:r>
              <a:rPr lang="en-US" dirty="0" smtClean="0"/>
              <a:t>final variables are same as const in C++ and #defined constants in C.</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C00000"/>
                </a:solidFill>
              </a:rPr>
              <a:t>Enums</a:t>
            </a:r>
            <a:endParaRPr lang="en-US"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A </a:t>
            </a:r>
            <a:r>
              <a:rPr lang="en-US" dirty="0" err="1" smtClean="0"/>
              <a:t>enum</a:t>
            </a:r>
            <a:r>
              <a:rPr lang="en-US" dirty="0" smtClean="0"/>
              <a:t> type is a type whose fields consists of a fixed set of constants.</a:t>
            </a:r>
          </a:p>
          <a:p>
            <a:r>
              <a:rPr lang="en-US" dirty="0" smtClean="0"/>
              <a:t>Created using keyword </a:t>
            </a:r>
            <a:r>
              <a:rPr lang="en-US" dirty="0" err="1" smtClean="0"/>
              <a:t>enum</a:t>
            </a:r>
            <a:endParaRPr lang="en-US" dirty="0" smtClean="0"/>
          </a:p>
          <a:p>
            <a:r>
              <a:rPr lang="en-US" dirty="0" smtClean="0"/>
              <a:t>It is a kind of class definition</a:t>
            </a:r>
          </a:p>
          <a:p>
            <a:r>
              <a:rPr lang="en-US" dirty="0" smtClean="0"/>
              <a:t>The possible values are listed in curly braces, separated by commas. By convention the value names are in upper case.</a:t>
            </a:r>
          </a:p>
          <a:p>
            <a:r>
              <a:rPr lang="en-US" dirty="0" err="1" smtClean="0"/>
              <a:t>Java.lang.Enum</a:t>
            </a:r>
            <a:r>
              <a:rPr lang="en-US" dirty="0" smtClean="0"/>
              <a:t> class is an abstract class.</a:t>
            </a:r>
          </a:p>
          <a:p>
            <a:r>
              <a:rPr lang="en-US" dirty="0" smtClean="0"/>
              <a:t>By default, the </a:t>
            </a:r>
            <a:r>
              <a:rPr lang="en-US" dirty="0" err="1" smtClean="0"/>
              <a:t>contants</a:t>
            </a:r>
            <a:r>
              <a:rPr lang="en-US" dirty="0" smtClean="0"/>
              <a:t> in the enumeration list are assigned the integer values 0,1,2, and so on.</a:t>
            </a:r>
            <a:endParaRPr lang="en-US" dirty="0" smtClean="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dirty="0" smtClean="0"/>
              <a:t>Enumerations are used to create a set of symbolic names that map to numerical values. By using the </a:t>
            </a:r>
            <a:r>
              <a:rPr lang="en-US" dirty="0" err="1" smtClean="0"/>
              <a:t>enum</a:t>
            </a:r>
            <a:r>
              <a:rPr lang="en-US" dirty="0" smtClean="0"/>
              <a:t> keyword a new “type” can be created. In general, enumerations may be defined as</a:t>
            </a:r>
          </a:p>
          <a:p>
            <a:pPr>
              <a:buNone/>
            </a:pPr>
            <a:r>
              <a:rPr lang="en-US" dirty="0" smtClean="0"/>
              <a:t>	</a:t>
            </a:r>
            <a:r>
              <a:rPr lang="en-US" b="1" dirty="0" err="1" smtClean="0"/>
              <a:t>enum</a:t>
            </a:r>
            <a:r>
              <a:rPr lang="en-US" b="1" dirty="0" smtClean="0"/>
              <a:t> tag{member1, member2, .., member n};</a:t>
            </a:r>
          </a:p>
          <a:p>
            <a:pPr>
              <a:buNone/>
            </a:pPr>
            <a:endParaRPr lang="en-US" dirty="0" smtClean="0"/>
          </a:p>
          <a:p>
            <a:pPr>
              <a:buNone/>
            </a:pPr>
            <a:r>
              <a:rPr lang="en-US" dirty="0" smtClean="0"/>
              <a:t>	Once an enumeration is defined, variables of that type may be defined.</a:t>
            </a:r>
          </a:p>
          <a:p>
            <a:pPr>
              <a:buNone/>
            </a:pPr>
            <a:r>
              <a:rPr lang="en-US" dirty="0" smtClean="0"/>
              <a:t>	</a:t>
            </a:r>
            <a:r>
              <a:rPr lang="en-US" b="1" dirty="0" smtClean="0"/>
              <a:t>tag var1,var2,….</a:t>
            </a:r>
            <a:r>
              <a:rPr lang="en-US" b="1" dirty="0" err="1" smtClean="0"/>
              <a:t>var</a:t>
            </a:r>
            <a:r>
              <a:rPr lang="en-US" b="1" dirty="0" smtClean="0"/>
              <a:t> n; </a:t>
            </a:r>
            <a:endParaRPr lang="en-US"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u="sng" dirty="0" smtClean="0"/>
              <a:t>Example </a:t>
            </a:r>
            <a:r>
              <a:rPr lang="en-US" u="sng" dirty="0" smtClean="0"/>
              <a:t>1:</a:t>
            </a:r>
          </a:p>
          <a:p>
            <a:pPr lvl="1">
              <a:buNone/>
            </a:pPr>
            <a:r>
              <a:rPr lang="en-US" dirty="0" err="1" smtClean="0"/>
              <a:t>enum</a:t>
            </a:r>
            <a:r>
              <a:rPr lang="en-US" dirty="0" smtClean="0"/>
              <a:t> </a:t>
            </a:r>
            <a:r>
              <a:rPr lang="en-US" dirty="0" smtClean="0"/>
              <a:t>Month { JAN,FEB,MAR, ... DEC</a:t>
            </a:r>
            <a:r>
              <a:rPr lang="en-US" dirty="0" smtClean="0"/>
              <a:t>;}</a:t>
            </a:r>
          </a:p>
          <a:p>
            <a:pPr lvl="1">
              <a:buNone/>
            </a:pPr>
            <a:r>
              <a:rPr lang="en-US" dirty="0" smtClean="0"/>
              <a:t>//; --&gt;</a:t>
            </a:r>
            <a:r>
              <a:rPr lang="en-US" dirty="0" smtClean="0"/>
              <a:t>optional</a:t>
            </a:r>
          </a:p>
          <a:p>
            <a:pPr lvl="1">
              <a:buNone/>
            </a:pPr>
            <a:endParaRPr lang="en-US" dirty="0" smtClean="0"/>
          </a:p>
          <a:p>
            <a:pPr lvl="1">
              <a:buNone/>
            </a:pPr>
            <a:r>
              <a:rPr lang="en-US" b="1" u="sng" dirty="0" smtClean="0"/>
              <a:t>Internal implementation of </a:t>
            </a:r>
            <a:r>
              <a:rPr lang="en-US" b="1" u="sng" dirty="0" err="1" smtClean="0"/>
              <a:t>enum</a:t>
            </a:r>
            <a:r>
              <a:rPr lang="en-US" b="1" u="sng" dirty="0" smtClean="0"/>
              <a:t>:</a:t>
            </a:r>
            <a:endParaRPr lang="en-US" b="1" dirty="0" smtClean="0"/>
          </a:p>
          <a:p>
            <a:pPr lvl="1">
              <a:buNone/>
            </a:pPr>
            <a:r>
              <a:rPr lang="en-US" dirty="0" smtClean="0"/>
              <a:t>	Internally </a:t>
            </a:r>
            <a:r>
              <a:rPr lang="en-US" dirty="0" err="1" smtClean="0"/>
              <a:t>enum's</a:t>
            </a:r>
            <a:r>
              <a:rPr lang="en-US" dirty="0" smtClean="0"/>
              <a:t> are implemented by using class concept.</a:t>
            </a:r>
            <a:br>
              <a:rPr lang="en-US" dirty="0" smtClean="0"/>
            </a:br>
            <a:r>
              <a:rPr lang="en-US" dirty="0" smtClean="0"/>
              <a:t>Every </a:t>
            </a:r>
            <a:r>
              <a:rPr lang="en-US" dirty="0" err="1" smtClean="0"/>
              <a:t>enum</a:t>
            </a:r>
            <a:r>
              <a:rPr lang="en-US" dirty="0" smtClean="0"/>
              <a:t> constant is a reference variable to that </a:t>
            </a:r>
            <a:r>
              <a:rPr lang="en-US" dirty="0" err="1" smtClean="0"/>
              <a:t>enum</a:t>
            </a:r>
            <a:r>
              <a:rPr lang="en-US" dirty="0" smtClean="0"/>
              <a:t> type object. </a:t>
            </a:r>
            <a:br>
              <a:rPr lang="en-US" dirty="0" smtClean="0"/>
            </a:br>
            <a:r>
              <a:rPr lang="en-US" dirty="0" smtClean="0"/>
              <a:t>Every </a:t>
            </a:r>
            <a:r>
              <a:rPr lang="en-US" dirty="0" err="1" smtClean="0"/>
              <a:t>enum</a:t>
            </a:r>
            <a:r>
              <a:rPr lang="en-US" dirty="0" smtClean="0"/>
              <a:t> constant is implicitly</a:t>
            </a:r>
            <a:r>
              <a:rPr lang="en-US" b="1" dirty="0" smtClean="0"/>
              <a:t> public static final</a:t>
            </a:r>
            <a:r>
              <a:rPr lang="en-US" dirty="0" smtClean="0"/>
              <a:t> always.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smtClean="0"/>
              <a:t>	</a:t>
            </a:r>
          </a:p>
          <a:p>
            <a:pPr>
              <a:buNone/>
            </a:pPr>
            <a:r>
              <a:rPr lang="en-US" dirty="0" smtClean="0"/>
              <a:t>	</a:t>
            </a:r>
            <a:r>
              <a:rPr lang="en-US" dirty="0" smtClean="0"/>
              <a:t>final class Month extends </a:t>
            </a:r>
            <a:r>
              <a:rPr lang="en-US" dirty="0" err="1" smtClean="0"/>
              <a:t>java.lang.Enum</a:t>
            </a:r>
            <a:endParaRPr lang="en-US" dirty="0" smtClean="0"/>
          </a:p>
          <a:p>
            <a:pPr>
              <a:buNone/>
            </a:pPr>
            <a:r>
              <a:rPr lang="en-US" dirty="0" smtClean="0"/>
              <a:t>	{</a:t>
            </a:r>
          </a:p>
          <a:p>
            <a:pPr>
              <a:buNone/>
            </a:pPr>
            <a:r>
              <a:rPr lang="en-US" dirty="0" smtClean="0"/>
              <a:t>	</a:t>
            </a:r>
            <a:r>
              <a:rPr lang="en-US" dirty="0" smtClean="0"/>
              <a:t>public static final Month JAN = new Month();</a:t>
            </a:r>
            <a:r>
              <a:rPr lang="en-US" dirty="0" smtClean="0"/>
              <a:t> public static final Month </a:t>
            </a:r>
            <a:r>
              <a:rPr lang="en-US" dirty="0" smtClean="0"/>
              <a:t>FEB </a:t>
            </a:r>
            <a:r>
              <a:rPr lang="en-US" dirty="0" smtClean="0"/>
              <a:t>= new </a:t>
            </a:r>
            <a:r>
              <a:rPr lang="en-US" dirty="0" smtClean="0"/>
              <a:t>Month();					</a:t>
            </a:r>
          </a:p>
          <a:p>
            <a:pPr>
              <a:buNone/>
            </a:pPr>
            <a:r>
              <a:rPr lang="en-US" dirty="0" smtClean="0"/>
              <a:t>	</a:t>
            </a:r>
            <a:r>
              <a:rPr lang="en-US" dirty="0" smtClean="0"/>
              <a:t>}</a:t>
            </a:r>
          </a:p>
          <a:p>
            <a:pPr>
              <a:buNone/>
            </a:pPr>
            <a:endParaRPr lang="en-US" dirty="0" smtClean="0"/>
          </a:p>
          <a:p>
            <a:pPr>
              <a:buNone/>
            </a:pPr>
            <a:r>
              <a:rPr lang="en-US" dirty="0" smtClean="0"/>
              <a:t>	JAN </a:t>
            </a:r>
            <a:endParaRPr lang="en-US" dirty="0"/>
          </a:p>
        </p:txBody>
      </p:sp>
      <p:cxnSp>
        <p:nvCxnSpPr>
          <p:cNvPr id="5" name="Straight Arrow Connector 4"/>
          <p:cNvCxnSpPr/>
          <p:nvPr/>
        </p:nvCxnSpPr>
        <p:spPr>
          <a:xfrm>
            <a:off x="1676400" y="5256212"/>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2667000" y="48768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r>
              <a:rPr lang="en-US" dirty="0" smtClean="0"/>
              <a:t>Following are the rules to write </a:t>
            </a:r>
            <a:r>
              <a:rPr lang="en-US" dirty="0" err="1" smtClean="0"/>
              <a:t>enums</a:t>
            </a:r>
            <a:r>
              <a:rPr lang="en-US" dirty="0" smtClean="0"/>
              <a:t>:</a:t>
            </a:r>
          </a:p>
          <a:p>
            <a:pPr lvl="1"/>
            <a:r>
              <a:rPr lang="en-US" dirty="0" smtClean="0"/>
              <a:t>They can be declared inside or outside class but not within any method</a:t>
            </a:r>
          </a:p>
          <a:p>
            <a:pPr lvl="1"/>
            <a:r>
              <a:rPr lang="en-US" dirty="0" smtClean="0"/>
              <a:t>They are by default final</a:t>
            </a:r>
          </a:p>
          <a:p>
            <a:pPr lvl="1"/>
            <a:r>
              <a:rPr lang="en-US" dirty="0" smtClean="0"/>
              <a:t>If declared inside class they are static</a:t>
            </a:r>
          </a:p>
          <a:p>
            <a:pPr lvl="1"/>
            <a:r>
              <a:rPr lang="en-US" dirty="0" smtClean="0"/>
              <a:t>Their objects cannot be created explicitly as new keyword is not available </a:t>
            </a:r>
          </a:p>
          <a:p>
            <a:pPr lvl="1"/>
            <a:r>
              <a:rPr lang="en-US" dirty="0" smtClean="0"/>
              <a:t>Their constructor has to be private</a:t>
            </a:r>
          </a:p>
          <a:p>
            <a:pPr lvl="1"/>
            <a:r>
              <a:rPr lang="en-US" dirty="0" err="1" smtClean="0"/>
              <a:t>Enums</a:t>
            </a:r>
            <a:r>
              <a:rPr lang="en-US" dirty="0" smtClean="0"/>
              <a:t> cannot be private, protected, static and abstract.</a:t>
            </a:r>
          </a:p>
          <a:p>
            <a:pPr lvl="1"/>
            <a:r>
              <a:rPr lang="en-US" dirty="0" err="1" smtClean="0"/>
              <a:t>Enums</a:t>
            </a:r>
            <a:r>
              <a:rPr lang="en-US" dirty="0" smtClean="0"/>
              <a:t> constants are implicitly public, static and final</a:t>
            </a:r>
          </a:p>
          <a:p>
            <a:pPr lvl="1"/>
            <a:r>
              <a:rPr lang="en-US" dirty="0" smtClean="0"/>
              <a:t>The order of appearance of </a:t>
            </a:r>
            <a:r>
              <a:rPr lang="en-US" dirty="0" err="1" smtClean="0"/>
              <a:t>enum</a:t>
            </a:r>
            <a:r>
              <a:rPr lang="en-US" dirty="0" smtClean="0"/>
              <a:t> constants is called their NATURAL ORDER.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smtClean="0">
                <a:solidFill>
                  <a:srgbClr val="C00000"/>
                </a:solidFill>
              </a:rPr>
              <a:t>Garbage Collection</a:t>
            </a:r>
            <a:endParaRPr lang="en-US" dirty="0">
              <a:solidFill>
                <a:srgbClr val="C00000"/>
              </a:solidFill>
            </a:endParaRPr>
          </a:p>
        </p:txBody>
      </p:sp>
      <p:sp>
        <p:nvSpPr>
          <p:cNvPr id="3" name="Content Placeholder 2"/>
          <p:cNvSpPr>
            <a:spLocks noGrp="1"/>
          </p:cNvSpPr>
          <p:nvPr>
            <p:ph idx="1"/>
          </p:nvPr>
        </p:nvSpPr>
        <p:spPr>
          <a:xfrm>
            <a:off x="457200" y="990600"/>
            <a:ext cx="8229600" cy="5867400"/>
          </a:xfrm>
        </p:spPr>
        <p:txBody>
          <a:bodyPr>
            <a:normAutofit lnSpcReduction="10000"/>
          </a:bodyPr>
          <a:lstStyle/>
          <a:p>
            <a:r>
              <a:rPr lang="en-US" dirty="0" smtClean="0"/>
              <a:t>Java provides automatic memory management through a program called Garbage Collector.</a:t>
            </a:r>
          </a:p>
          <a:p>
            <a:r>
              <a:rPr lang="en-US" dirty="0" smtClean="0"/>
              <a:t>Remove objects that are not used anymore.</a:t>
            </a:r>
          </a:p>
          <a:p>
            <a:pPr lvl="1"/>
            <a:r>
              <a:rPr lang="en-US" dirty="0" smtClean="0"/>
              <a:t>Live Object: reachable(referenced by someone else)</a:t>
            </a:r>
          </a:p>
          <a:p>
            <a:pPr lvl="1"/>
            <a:r>
              <a:rPr lang="en-US" dirty="0" smtClean="0"/>
              <a:t>Dead Object: unreachable(not referenced from anywhere)</a:t>
            </a:r>
          </a:p>
          <a:p>
            <a:r>
              <a:rPr lang="en-US" dirty="0" smtClean="0"/>
              <a:t>Based on following hypothesis:</a:t>
            </a:r>
          </a:p>
          <a:p>
            <a:pPr lvl="1"/>
            <a:r>
              <a:rPr lang="en-US" dirty="0" smtClean="0"/>
              <a:t>Most Objects soon become unreachable</a:t>
            </a:r>
          </a:p>
          <a:p>
            <a:pPr lvl="1"/>
            <a:r>
              <a:rPr lang="en-US" dirty="0" smtClean="0"/>
              <a:t>i.e., references from “old” objects to “young” objects only exists in small number.</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Unreachable – out of scope(objects are out of scope as soon as method execution is complete or the if block is over) and those can be garbage collected.</a:t>
            </a:r>
          </a:p>
          <a:p>
            <a:r>
              <a:rPr lang="en-US" dirty="0" smtClean="0"/>
              <a:t>Objects which is being survived for long time – old objects</a:t>
            </a:r>
          </a:p>
          <a:p>
            <a:r>
              <a:rPr lang="en-US" dirty="0" err="1" smtClean="0"/>
              <a:t>System.gc</a:t>
            </a:r>
            <a:r>
              <a:rPr lang="en-US" dirty="0" smtClean="0"/>
              <a:t>() or </a:t>
            </a:r>
            <a:r>
              <a:rPr lang="en-US" dirty="0" err="1" smtClean="0"/>
              <a:t>Runtime.getRuntime.gc</a:t>
            </a:r>
            <a:r>
              <a:rPr lang="en-US" dirty="0" smtClean="0"/>
              <a:t>() these method run garbage collector.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from 2019-05-21 20-21-55.png"/>
          <p:cNvPicPr>
            <a:picLocks noGrp="1" noChangeAspect="1"/>
          </p:cNvPicPr>
          <p:nvPr>
            <p:ph idx="1"/>
          </p:nvPr>
        </p:nvPicPr>
        <p:blipFill>
          <a:blip r:embed="rId2"/>
          <a:stretch>
            <a:fillRect/>
          </a:stretch>
        </p:blipFill>
        <p:spPr>
          <a:xfrm>
            <a:off x="457200" y="1111704"/>
            <a:ext cx="8229600" cy="4450895"/>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307440" y="258840"/>
            <a:ext cx="6028200" cy="135324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IN" sz="3600" b="1" spc="-1" dirty="0" smtClean="0">
                <a:solidFill>
                  <a:srgbClr val="C00000"/>
                </a:solidFill>
                <a:latin typeface="Tahoma"/>
              </a:rPr>
              <a:t>Garbage Collection Phases</a:t>
            </a:r>
            <a:endParaRPr lang="en-IN" sz="3600" b="0" strike="noStrike" spc="-1" dirty="0">
              <a:solidFill>
                <a:srgbClr val="C00000"/>
              </a:solidFill>
              <a:latin typeface="Arial"/>
            </a:endParaRPr>
          </a:p>
        </p:txBody>
      </p:sp>
      <p:sp>
        <p:nvSpPr>
          <p:cNvPr id="173" name="CustomShape 2"/>
          <p:cNvSpPr/>
          <p:nvPr/>
        </p:nvSpPr>
        <p:spPr>
          <a:xfrm>
            <a:off x="383400" y="1524000"/>
            <a:ext cx="6519600" cy="44958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355680" indent="-342360">
              <a:lnSpc>
                <a:spcPct val="100000"/>
              </a:lnSpc>
              <a:spcBef>
                <a:spcPts val="99"/>
              </a:spcBef>
              <a:buClr>
                <a:srgbClr val="90C225"/>
              </a:buClr>
              <a:buSzPct val="80000"/>
              <a:buFont typeface="Wingdings" charset="2"/>
              <a:buChar char=""/>
            </a:pPr>
            <a:r>
              <a:rPr lang="en-IN" sz="2000" spc="1" dirty="0" smtClean="0">
                <a:solidFill>
                  <a:srgbClr val="000000"/>
                </a:solidFill>
                <a:latin typeface="Arial"/>
              </a:rPr>
              <a:t>Phase 1: Mark</a:t>
            </a:r>
          </a:p>
          <a:p>
            <a:pPr marL="355680" indent="-342360">
              <a:lnSpc>
                <a:spcPct val="100000"/>
              </a:lnSpc>
              <a:spcBef>
                <a:spcPts val="99"/>
              </a:spcBef>
              <a:buClr>
                <a:srgbClr val="90C225"/>
              </a:buClr>
              <a:buSzPct val="80000"/>
            </a:pPr>
            <a:r>
              <a:rPr lang="en-IN" sz="2000" spc="1" dirty="0">
                <a:solidFill>
                  <a:srgbClr val="000000"/>
                </a:solidFill>
                <a:latin typeface="Arial"/>
              </a:rPr>
              <a:t>	</a:t>
            </a:r>
            <a:r>
              <a:rPr lang="en-IN" sz="2000" spc="1" dirty="0" smtClean="0">
                <a:solidFill>
                  <a:srgbClr val="000000"/>
                </a:solidFill>
                <a:latin typeface="Arial"/>
              </a:rPr>
              <a:t>Identifies live object references or application roots and builds their graph.</a:t>
            </a:r>
          </a:p>
          <a:p>
            <a:pPr marL="355680" indent="-342360">
              <a:lnSpc>
                <a:spcPct val="100000"/>
              </a:lnSpc>
              <a:spcBef>
                <a:spcPts val="99"/>
              </a:spcBef>
              <a:buClr>
                <a:srgbClr val="90C225"/>
              </a:buClr>
              <a:buSzPct val="80000"/>
            </a:pPr>
            <a:r>
              <a:rPr lang="en-IN" sz="2000" spc="1" dirty="0">
                <a:solidFill>
                  <a:srgbClr val="000000"/>
                </a:solidFill>
                <a:latin typeface="Arial"/>
              </a:rPr>
              <a:t>	</a:t>
            </a:r>
            <a:r>
              <a:rPr lang="en-IN" sz="2000" spc="1" dirty="0" smtClean="0">
                <a:solidFill>
                  <a:srgbClr val="000000"/>
                </a:solidFill>
                <a:latin typeface="Arial"/>
              </a:rPr>
              <a:t>Objects not in the graph are not accessible by application and hence considered garbage.</a:t>
            </a:r>
          </a:p>
          <a:p>
            <a:pPr marL="355680" indent="-342360">
              <a:lnSpc>
                <a:spcPct val="100000"/>
              </a:lnSpc>
              <a:spcBef>
                <a:spcPts val="99"/>
              </a:spcBef>
              <a:buClr>
                <a:srgbClr val="90C225"/>
              </a:buClr>
              <a:buSzPct val="80000"/>
            </a:pPr>
            <a:r>
              <a:rPr lang="en-IN" sz="2000" spc="1" dirty="0">
                <a:solidFill>
                  <a:srgbClr val="000000"/>
                </a:solidFill>
                <a:latin typeface="Arial"/>
              </a:rPr>
              <a:t>	</a:t>
            </a:r>
            <a:r>
              <a:rPr lang="en-IN" sz="2000" spc="1" dirty="0" smtClean="0">
                <a:solidFill>
                  <a:srgbClr val="000000"/>
                </a:solidFill>
                <a:latin typeface="Arial"/>
              </a:rPr>
              <a:t>Finds the memory that can be reclaimed.</a:t>
            </a:r>
          </a:p>
          <a:p>
            <a:pPr marL="355680" indent="-342360">
              <a:lnSpc>
                <a:spcPct val="100000"/>
              </a:lnSpc>
              <a:spcBef>
                <a:spcPts val="99"/>
              </a:spcBef>
              <a:buClr>
                <a:srgbClr val="90C225"/>
              </a:buClr>
              <a:buSzPct val="80000"/>
            </a:pPr>
            <a:endParaRPr lang="en-IN" sz="2000" spc="1" dirty="0" smtClean="0">
              <a:solidFill>
                <a:srgbClr val="000000"/>
              </a:solidFill>
              <a:latin typeface="Arial"/>
            </a:endParaRPr>
          </a:p>
          <a:p>
            <a:pPr marL="355680" indent="-342360">
              <a:lnSpc>
                <a:spcPct val="100000"/>
              </a:lnSpc>
              <a:spcBef>
                <a:spcPts val="99"/>
              </a:spcBef>
              <a:buClr>
                <a:srgbClr val="90C225"/>
              </a:buClr>
              <a:buSzPct val="80000"/>
              <a:buFont typeface="Wingdings" charset="2"/>
              <a:buChar char=""/>
            </a:pPr>
            <a:r>
              <a:rPr lang="en-IN" sz="2000" b="0" strike="noStrike" spc="-1" dirty="0" smtClean="0">
                <a:latin typeface="Arial"/>
              </a:rPr>
              <a:t>Phase 2: Compact</a:t>
            </a:r>
          </a:p>
          <a:p>
            <a:pPr marL="355680" indent="-342360">
              <a:lnSpc>
                <a:spcPct val="100000"/>
              </a:lnSpc>
              <a:spcBef>
                <a:spcPts val="99"/>
              </a:spcBef>
              <a:buClr>
                <a:srgbClr val="90C225"/>
              </a:buClr>
              <a:buSzPct val="80000"/>
            </a:pPr>
            <a:r>
              <a:rPr lang="en-IN" sz="2000" spc="-1" dirty="0">
                <a:latin typeface="Arial"/>
              </a:rPr>
              <a:t>	</a:t>
            </a:r>
            <a:r>
              <a:rPr lang="en-IN" sz="2000" spc="-1" dirty="0" smtClean="0">
                <a:latin typeface="Arial"/>
              </a:rPr>
              <a:t>Moves all the live objects to the bottom of the heap, leaving free space at the top.</a:t>
            </a:r>
          </a:p>
          <a:p>
            <a:pPr marL="355680" indent="-342360">
              <a:lnSpc>
                <a:spcPct val="100000"/>
              </a:lnSpc>
              <a:spcBef>
                <a:spcPts val="99"/>
              </a:spcBef>
              <a:buClr>
                <a:srgbClr val="90C225"/>
              </a:buClr>
              <a:buSzPct val="80000"/>
            </a:pPr>
            <a:r>
              <a:rPr lang="en-IN" sz="2000" b="0" strike="noStrike" spc="-1" dirty="0">
                <a:latin typeface="Arial"/>
              </a:rPr>
              <a:t>	</a:t>
            </a:r>
            <a:r>
              <a:rPr lang="en-IN" sz="2000" b="0" strike="noStrike" spc="-1" dirty="0" smtClean="0">
                <a:latin typeface="Arial"/>
              </a:rPr>
              <a:t>Looks for contiguous blocks of garbage objects and shifts the non-garbage down in the memory.</a:t>
            </a:r>
          </a:p>
          <a:p>
            <a:pPr marL="355680" indent="-342360">
              <a:lnSpc>
                <a:spcPct val="100000"/>
              </a:lnSpc>
              <a:spcBef>
                <a:spcPts val="99"/>
              </a:spcBef>
              <a:buClr>
                <a:srgbClr val="90C225"/>
              </a:buClr>
              <a:buSzPct val="80000"/>
            </a:pPr>
            <a:r>
              <a:rPr lang="en-IN" sz="2000" spc="-1" dirty="0">
                <a:latin typeface="Arial"/>
              </a:rPr>
              <a:t>	</a:t>
            </a:r>
            <a:r>
              <a:rPr lang="en-IN" sz="2000" spc="-1" dirty="0" smtClean="0">
                <a:latin typeface="Arial"/>
              </a:rPr>
              <a:t>Updates pointers to point new locations.</a:t>
            </a:r>
            <a:endParaRPr lang="en-IN" sz="2000" b="0" strike="noStrike" spc="-1" dirty="0" smtClean="0">
              <a:latin typeface="Arial"/>
            </a:endParaRPr>
          </a:p>
          <a:p>
            <a:pPr>
              <a:lnSpc>
                <a:spcPct val="100000"/>
              </a:lnSpc>
            </a:pPr>
            <a:endParaRPr lang="en-IN" sz="2000" b="0" strike="noStrike" spc="-1" dirty="0" smtClean="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Performance</a:t>
            </a:r>
            <a:endParaRPr lang="en-US" dirty="0">
              <a:solidFill>
                <a:srgbClr val="C00000"/>
              </a:solidFill>
            </a:endParaRPr>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pPr marL="514350" indent="-514350">
              <a:buFont typeface="+mj-lt"/>
              <a:buAutoNum type="arabicPeriod"/>
            </a:pPr>
            <a:r>
              <a:rPr lang="en-US" dirty="0" smtClean="0"/>
              <a:t>Responsiveness/Latency-</a:t>
            </a:r>
          </a:p>
          <a:p>
            <a:pPr lvl="1">
              <a:buNone/>
            </a:pPr>
            <a:r>
              <a:rPr lang="en-US" dirty="0" smtClean="0"/>
              <a:t>How quickly an application response with a requested piece if data.</a:t>
            </a:r>
          </a:p>
          <a:p>
            <a:pPr lvl="1">
              <a:buNone/>
            </a:pPr>
            <a:r>
              <a:rPr lang="en-US" dirty="0" smtClean="0"/>
              <a:t>Ex. </a:t>
            </a:r>
          </a:p>
          <a:p>
            <a:pPr lvl="1">
              <a:buNone/>
            </a:pPr>
            <a:r>
              <a:rPr lang="en-US" dirty="0" smtClean="0"/>
              <a:t>How quickly a desktop UI responds to an event.</a:t>
            </a:r>
          </a:p>
          <a:p>
            <a:pPr lvl="1">
              <a:buNone/>
            </a:pPr>
            <a:r>
              <a:rPr lang="en-US" dirty="0" smtClean="0"/>
              <a:t>How fast a website returns a page.</a:t>
            </a:r>
          </a:p>
          <a:p>
            <a:pPr lvl="1">
              <a:buNone/>
            </a:pPr>
            <a:r>
              <a:rPr lang="en-US" dirty="0" smtClean="0"/>
              <a:t>How fast a database query is returned.</a:t>
            </a:r>
          </a:p>
          <a:p>
            <a:pPr lvl="1">
              <a:buNone/>
            </a:pPr>
            <a:endParaRPr lang="en-US" dirty="0" smtClean="0"/>
          </a:p>
          <a:p>
            <a:pPr lvl="1">
              <a:buNone/>
            </a:pPr>
            <a:r>
              <a:rPr lang="en-US" dirty="0" smtClean="0"/>
              <a:t>For applications that focus on responsiveness, large pause times are not acceptable. The focus is on responding in short periods of time.</a:t>
            </a:r>
          </a:p>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400800"/>
          </a:xfrm>
        </p:spPr>
        <p:txBody>
          <a:bodyPr>
            <a:normAutofit fontScale="92500" lnSpcReduction="10000"/>
          </a:bodyPr>
          <a:lstStyle/>
          <a:p>
            <a:pPr marL="514350" indent="-514350">
              <a:buAutoNum type="arabicPeriod" startAt="2"/>
            </a:pPr>
            <a:r>
              <a:rPr lang="en-US" dirty="0" smtClean="0"/>
              <a:t>Throughput-</a:t>
            </a:r>
          </a:p>
          <a:p>
            <a:pPr marL="514350" indent="-514350">
              <a:buNone/>
            </a:pPr>
            <a:r>
              <a:rPr lang="en-US" dirty="0" smtClean="0"/>
              <a:t>	Throughput focuses on maximizing the amount of work by an application in a specific period of time.</a:t>
            </a:r>
          </a:p>
          <a:p>
            <a:pPr marL="514350" indent="-514350">
              <a:buNone/>
            </a:pPr>
            <a:r>
              <a:rPr lang="en-US" dirty="0" smtClean="0"/>
              <a:t>	Ex.</a:t>
            </a:r>
          </a:p>
          <a:p>
            <a:pPr marL="514350" indent="-514350">
              <a:buNone/>
            </a:pPr>
            <a:r>
              <a:rPr lang="en-US" dirty="0" smtClean="0"/>
              <a:t>	The no. of transactions completed in a given time.</a:t>
            </a:r>
          </a:p>
          <a:p>
            <a:pPr marL="514350" indent="-514350">
              <a:buNone/>
            </a:pPr>
            <a:r>
              <a:rPr lang="en-US" dirty="0" smtClean="0"/>
              <a:t>	The no. of database queries that can be completed in an hour.</a:t>
            </a:r>
          </a:p>
          <a:p>
            <a:pPr marL="514350" indent="-514350">
              <a:buNone/>
            </a:pPr>
            <a:endParaRPr lang="en-US" dirty="0" smtClean="0"/>
          </a:p>
          <a:p>
            <a:pPr marL="514350" indent="-514350">
              <a:buNone/>
            </a:pPr>
            <a:r>
              <a:rPr lang="en-US" dirty="0" smtClean="0"/>
              <a:t>High pause times are acceptable for applications that focus on throughput. Here quick response time is not a consideration.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1431</Words>
  <Application>Microsoft Office PowerPoint</Application>
  <PresentationFormat>On-screen Show (4:3)</PresentationFormat>
  <Paragraphs>276</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3. Language Fundamentals</vt:lpstr>
      <vt:lpstr>Slide 2</vt:lpstr>
      <vt:lpstr>Slide 3</vt:lpstr>
      <vt:lpstr>Garbage Collection</vt:lpstr>
      <vt:lpstr>Slide 5</vt:lpstr>
      <vt:lpstr>Slide 6</vt:lpstr>
      <vt:lpstr>Slide 7</vt:lpstr>
      <vt:lpstr>Performance</vt:lpstr>
      <vt:lpstr>Slide 9</vt:lpstr>
      <vt:lpstr>Slide 10</vt:lpstr>
      <vt:lpstr>Slide 11</vt:lpstr>
      <vt:lpstr>GC: Concurrent vs. Parallel</vt:lpstr>
      <vt:lpstr>Slide 13</vt:lpstr>
      <vt:lpstr>G1 Garbage Collector</vt:lpstr>
      <vt:lpstr>finalize()</vt:lpstr>
      <vt:lpstr>Slide 16</vt:lpstr>
      <vt:lpstr>Parameter passing in java(call by value)</vt:lpstr>
      <vt:lpstr>Arrays</vt:lpstr>
      <vt:lpstr>Slide 19</vt:lpstr>
      <vt:lpstr>Slide 20</vt:lpstr>
      <vt:lpstr>Enhanced For Loop(for each)</vt:lpstr>
      <vt:lpstr>Slide 22</vt:lpstr>
      <vt:lpstr>Slide 23</vt:lpstr>
      <vt:lpstr>Slide 24</vt:lpstr>
      <vt:lpstr>Containment</vt:lpstr>
      <vt:lpstr>Slide 26</vt:lpstr>
      <vt:lpstr>Slide 27</vt:lpstr>
      <vt:lpstr>Difference between Containment and Inhertiance</vt:lpstr>
      <vt:lpstr>Final Variable</vt:lpstr>
      <vt:lpstr>Slide 30</vt:lpstr>
      <vt:lpstr>Enums</vt:lpstr>
      <vt:lpstr>Slide 32</vt:lpstr>
      <vt:lpstr>Slide 33</vt:lpstr>
      <vt:lpstr>Slide 34</vt:lpstr>
      <vt:lpstr>Slide 35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bytecodesoft_04</cp:lastModifiedBy>
  <cp:revision>126</cp:revision>
  <dcterms:created xsi:type="dcterms:W3CDTF">2006-08-16T00:00:00Z</dcterms:created>
  <dcterms:modified xsi:type="dcterms:W3CDTF">2019-08-15T09:56:44Z</dcterms:modified>
</cp:coreProperties>
</file>