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Extra Condensed"/>
      <p:regular r:id="rId23"/>
      <p:bold r:id="rId24"/>
      <p:italic r:id="rId25"/>
      <p:boldItalic r:id="rId26"/>
    </p:embeddedFont>
    <p:embeddedFont>
      <p:font typeface="Fira Sans Extra Condensed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ExtraCondensed-bold.fntdata"/><Relationship Id="rId23" Type="http://schemas.openxmlformats.org/officeDocument/2006/relationships/font" Target="fonts/FiraSansExtraCondense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boldItalic.fntdata"/><Relationship Id="rId25" Type="http://schemas.openxmlformats.org/officeDocument/2006/relationships/font" Target="fonts/FiraSansExtraCondensed-italic.fntdata"/><Relationship Id="rId28" Type="http://schemas.openxmlformats.org/officeDocument/2006/relationships/font" Target="fonts/FiraSansExtraCondensedSemiBold-bold.fntdata"/><Relationship Id="rId27" Type="http://schemas.openxmlformats.org/officeDocument/2006/relationships/font" Target="fonts/FiraSansExtraCondensed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FiraSansExtraCondensedSemiBol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a3fb9f80e_0_3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a3fb9f80e_0_3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fsgjhgf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9d6a3ff3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9d6a3ff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9d6a3ff3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9d6a3ff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2f63cd2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2f63cd2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9d6a3ff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9d6a3ff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2f63cd24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2f63cd2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2f63cd2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2f63cd2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9d6a3ff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9d6a3ff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2f63cd2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2f63cd2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ee260f9a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ee260f9a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04825" y="1477575"/>
            <a:ext cx="5199300" cy="18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04825" y="3325425"/>
            <a:ext cx="39054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4750" y="342900"/>
            <a:ext cx="8134500" cy="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 rot="899960">
            <a:off x="5812043" y="178811"/>
            <a:ext cx="2344022" cy="4785879"/>
            <a:chOff x="5812139" y="178733"/>
            <a:chExt cx="2344092" cy="4786022"/>
          </a:xfrm>
        </p:grpSpPr>
        <p:sp>
          <p:nvSpPr>
            <p:cNvPr id="52" name="Google Shape;52;p13"/>
            <p:cNvSpPr/>
            <p:nvPr/>
          </p:nvSpPr>
          <p:spPr>
            <a:xfrm>
              <a:off x="5837742" y="178745"/>
              <a:ext cx="2294353" cy="4786010"/>
            </a:xfrm>
            <a:custGeom>
              <a:rect b="b" l="l" r="r" t="t"/>
              <a:pathLst>
                <a:path extrusionOk="0" h="16452" w="7886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5903203" y="255835"/>
              <a:ext cx="2161684" cy="4631829"/>
            </a:xfrm>
            <a:custGeom>
              <a:rect b="b" l="l" r="r" t="t"/>
              <a:pathLst>
                <a:path extrusionOk="0" h="15922" w="7430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lnTo>
                    <a:pt x="1" y="15133"/>
                  </a:lnTo>
                  <a:cubicBezTo>
                    <a:pt x="1" y="15569"/>
                    <a:pt x="353" y="15922"/>
                    <a:pt x="789" y="15922"/>
                  </a:cubicBezTo>
                  <a:lnTo>
                    <a:pt x="6641" y="15922"/>
                  </a:lnTo>
                  <a:cubicBezTo>
                    <a:pt x="7077" y="15922"/>
                    <a:pt x="7430" y="15569"/>
                    <a:pt x="7430" y="15133"/>
                  </a:cubicBezTo>
                  <a:lnTo>
                    <a:pt x="7430" y="789"/>
                  </a:lnTo>
                  <a:cubicBezTo>
                    <a:pt x="7430" y="353"/>
                    <a:pt x="7077" y="0"/>
                    <a:pt x="6641" y="0"/>
                  </a:cubicBezTo>
                  <a:lnTo>
                    <a:pt x="5721" y="0"/>
                  </a:lnTo>
                  <a:lnTo>
                    <a:pt x="5721" y="265"/>
                  </a:lnTo>
                  <a:cubicBezTo>
                    <a:pt x="5721" y="485"/>
                    <a:pt x="5544" y="666"/>
                    <a:pt x="5324" y="666"/>
                  </a:cubicBezTo>
                  <a:lnTo>
                    <a:pt x="2111" y="666"/>
                  </a:lnTo>
                  <a:cubicBezTo>
                    <a:pt x="1891" y="666"/>
                    <a:pt x="1710" y="485"/>
                    <a:pt x="1710" y="265"/>
                  </a:cubicBezTo>
                  <a:lnTo>
                    <a:pt x="1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6395153" y="178733"/>
              <a:ext cx="1177783" cy="271144"/>
            </a:xfrm>
            <a:custGeom>
              <a:rect b="b" l="l" r="r" t="t"/>
              <a:pathLst>
                <a:path extrusionOk="0" h="932" w="4012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854616" y="197363"/>
              <a:ext cx="2260313" cy="4748774"/>
            </a:xfrm>
            <a:custGeom>
              <a:rect b="b" l="l" r="r" t="t"/>
              <a:pathLst>
                <a:path extrusionOk="0" h="16324" w="7769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228085" y="312853"/>
              <a:ext cx="51496" cy="50036"/>
            </a:xfrm>
            <a:custGeom>
              <a:rect b="b" l="l" r="r" t="t"/>
              <a:pathLst>
                <a:path extrusionOk="0" h="172" w="177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rgbClr val="7C242A"/>
            </a:solidFill>
            <a:ln cap="flat" cmpd="sng" w="9525">
              <a:solidFill>
                <a:srgbClr val="7C24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6816459" y="315471"/>
              <a:ext cx="335163" cy="44509"/>
            </a:xfrm>
            <a:custGeom>
              <a:rect b="b" l="l" r="r" t="t"/>
              <a:pathLst>
                <a:path extrusionOk="0" h="153" w="1152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rgbClr val="7C242A"/>
            </a:solidFill>
            <a:ln cap="flat" cmpd="sng" w="9525">
              <a:solidFill>
                <a:srgbClr val="7C24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934871" y="664559"/>
              <a:ext cx="98629" cy="121599"/>
            </a:xfrm>
            <a:custGeom>
              <a:rect b="b" l="l" r="r" t="t"/>
              <a:pathLst>
                <a:path extrusionOk="0" h="418" w="339">
                  <a:moveTo>
                    <a:pt x="172" y="65"/>
                  </a:moveTo>
                  <a:cubicBezTo>
                    <a:pt x="230" y="65"/>
                    <a:pt x="279" y="114"/>
                    <a:pt x="279" y="172"/>
                  </a:cubicBezTo>
                  <a:lnTo>
                    <a:pt x="279" y="353"/>
                  </a:lnTo>
                  <a:lnTo>
                    <a:pt x="64" y="353"/>
                  </a:lnTo>
                  <a:lnTo>
                    <a:pt x="64" y="172"/>
                  </a:lnTo>
                  <a:cubicBezTo>
                    <a:pt x="64" y="114"/>
                    <a:pt x="113" y="65"/>
                    <a:pt x="172" y="65"/>
                  </a:cubicBezTo>
                  <a:close/>
                  <a:moveTo>
                    <a:pt x="172" y="1"/>
                  </a:moveTo>
                  <a:cubicBezTo>
                    <a:pt x="79" y="1"/>
                    <a:pt x="0" y="79"/>
                    <a:pt x="0" y="172"/>
                  </a:cubicBezTo>
                  <a:lnTo>
                    <a:pt x="0" y="417"/>
                  </a:lnTo>
                  <a:lnTo>
                    <a:pt x="338" y="417"/>
                  </a:lnTo>
                  <a:lnTo>
                    <a:pt x="338" y="172"/>
                  </a:lnTo>
                  <a:cubicBezTo>
                    <a:pt x="338" y="79"/>
                    <a:pt x="26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914796" y="735831"/>
              <a:ext cx="138487" cy="81454"/>
            </a:xfrm>
            <a:custGeom>
              <a:rect b="b" l="l" r="r" t="t"/>
              <a:pathLst>
                <a:path extrusionOk="0" h="280" w="476">
                  <a:moveTo>
                    <a:pt x="50" y="1"/>
                  </a:moveTo>
                  <a:cubicBezTo>
                    <a:pt x="20" y="1"/>
                    <a:pt x="1" y="25"/>
                    <a:pt x="1" y="50"/>
                  </a:cubicBezTo>
                  <a:lnTo>
                    <a:pt x="1" y="231"/>
                  </a:lnTo>
                  <a:cubicBezTo>
                    <a:pt x="1" y="260"/>
                    <a:pt x="20" y="280"/>
                    <a:pt x="50" y="280"/>
                  </a:cubicBezTo>
                  <a:lnTo>
                    <a:pt x="427" y="280"/>
                  </a:lnTo>
                  <a:cubicBezTo>
                    <a:pt x="456" y="280"/>
                    <a:pt x="476" y="260"/>
                    <a:pt x="476" y="231"/>
                  </a:cubicBezTo>
                  <a:lnTo>
                    <a:pt x="476" y="50"/>
                  </a:lnTo>
                  <a:cubicBezTo>
                    <a:pt x="476" y="25"/>
                    <a:pt x="456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712841" y="334089"/>
              <a:ext cx="88446" cy="68654"/>
            </a:xfrm>
            <a:custGeom>
              <a:rect b="b" l="l" r="r" t="t"/>
              <a:pathLst>
                <a:path extrusionOk="0" h="236" w="304">
                  <a:moveTo>
                    <a:pt x="152" y="1"/>
                  </a:moveTo>
                  <a:cubicBezTo>
                    <a:pt x="93" y="1"/>
                    <a:pt x="39" y="25"/>
                    <a:pt x="0" y="59"/>
                  </a:cubicBezTo>
                  <a:lnTo>
                    <a:pt x="25" y="84"/>
                  </a:lnTo>
                  <a:cubicBezTo>
                    <a:pt x="54" y="50"/>
                    <a:pt x="103" y="30"/>
                    <a:pt x="152" y="30"/>
                  </a:cubicBezTo>
                  <a:cubicBezTo>
                    <a:pt x="201" y="30"/>
                    <a:pt x="245" y="50"/>
                    <a:pt x="279" y="84"/>
                  </a:cubicBezTo>
                  <a:lnTo>
                    <a:pt x="304" y="59"/>
                  </a:lnTo>
                  <a:cubicBezTo>
                    <a:pt x="265" y="25"/>
                    <a:pt x="211" y="1"/>
                    <a:pt x="152" y="1"/>
                  </a:cubicBezTo>
                  <a:close/>
                  <a:moveTo>
                    <a:pt x="152" y="59"/>
                  </a:moveTo>
                  <a:cubicBezTo>
                    <a:pt x="108" y="59"/>
                    <a:pt x="74" y="79"/>
                    <a:pt x="44" y="104"/>
                  </a:cubicBezTo>
                  <a:lnTo>
                    <a:pt x="69" y="128"/>
                  </a:lnTo>
                  <a:cubicBezTo>
                    <a:pt x="88" y="104"/>
                    <a:pt x="118" y="94"/>
                    <a:pt x="152" y="94"/>
                  </a:cubicBezTo>
                  <a:cubicBezTo>
                    <a:pt x="186" y="94"/>
                    <a:pt x="216" y="104"/>
                    <a:pt x="235" y="128"/>
                  </a:cubicBezTo>
                  <a:lnTo>
                    <a:pt x="260" y="104"/>
                  </a:lnTo>
                  <a:cubicBezTo>
                    <a:pt x="230" y="79"/>
                    <a:pt x="191" y="59"/>
                    <a:pt x="152" y="59"/>
                  </a:cubicBezTo>
                  <a:close/>
                  <a:moveTo>
                    <a:pt x="152" y="128"/>
                  </a:moveTo>
                  <a:cubicBezTo>
                    <a:pt x="128" y="128"/>
                    <a:pt x="108" y="138"/>
                    <a:pt x="93" y="152"/>
                  </a:cubicBezTo>
                  <a:lnTo>
                    <a:pt x="118" y="177"/>
                  </a:lnTo>
                  <a:cubicBezTo>
                    <a:pt x="123" y="167"/>
                    <a:pt x="137" y="162"/>
                    <a:pt x="152" y="162"/>
                  </a:cubicBezTo>
                  <a:cubicBezTo>
                    <a:pt x="167" y="162"/>
                    <a:pt x="177" y="167"/>
                    <a:pt x="186" y="177"/>
                  </a:cubicBezTo>
                  <a:lnTo>
                    <a:pt x="211" y="152"/>
                  </a:lnTo>
                  <a:cubicBezTo>
                    <a:pt x="196" y="138"/>
                    <a:pt x="172" y="128"/>
                    <a:pt x="152" y="128"/>
                  </a:cubicBezTo>
                  <a:close/>
                  <a:moveTo>
                    <a:pt x="152" y="187"/>
                  </a:moveTo>
                  <a:cubicBezTo>
                    <a:pt x="137" y="187"/>
                    <a:pt x="128" y="197"/>
                    <a:pt x="128" y="211"/>
                  </a:cubicBezTo>
                  <a:cubicBezTo>
                    <a:pt x="128" y="226"/>
                    <a:pt x="137" y="236"/>
                    <a:pt x="152" y="236"/>
                  </a:cubicBezTo>
                  <a:cubicBezTo>
                    <a:pt x="167" y="236"/>
                    <a:pt x="177" y="226"/>
                    <a:pt x="177" y="211"/>
                  </a:cubicBezTo>
                  <a:cubicBezTo>
                    <a:pt x="177" y="197"/>
                    <a:pt x="167" y="187"/>
                    <a:pt x="152" y="1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614503" y="343980"/>
              <a:ext cx="77099" cy="57309"/>
            </a:xfrm>
            <a:custGeom>
              <a:rect b="b" l="l" r="r" t="t"/>
              <a:pathLst>
                <a:path extrusionOk="0" h="197" w="265">
                  <a:moveTo>
                    <a:pt x="0" y="143"/>
                  </a:moveTo>
                  <a:lnTo>
                    <a:pt x="0" y="192"/>
                  </a:lnTo>
                  <a:lnTo>
                    <a:pt x="30" y="192"/>
                  </a:lnTo>
                  <a:lnTo>
                    <a:pt x="30" y="143"/>
                  </a:lnTo>
                  <a:close/>
                  <a:moveTo>
                    <a:pt x="59" y="109"/>
                  </a:moveTo>
                  <a:lnTo>
                    <a:pt x="59" y="192"/>
                  </a:lnTo>
                  <a:lnTo>
                    <a:pt x="88" y="192"/>
                  </a:lnTo>
                  <a:lnTo>
                    <a:pt x="88" y="109"/>
                  </a:lnTo>
                  <a:close/>
                  <a:moveTo>
                    <a:pt x="118" y="70"/>
                  </a:moveTo>
                  <a:lnTo>
                    <a:pt x="118" y="192"/>
                  </a:lnTo>
                  <a:lnTo>
                    <a:pt x="147" y="192"/>
                  </a:lnTo>
                  <a:lnTo>
                    <a:pt x="147" y="70"/>
                  </a:lnTo>
                  <a:close/>
                  <a:moveTo>
                    <a:pt x="177" y="35"/>
                  </a:moveTo>
                  <a:lnTo>
                    <a:pt x="177" y="192"/>
                  </a:lnTo>
                  <a:lnTo>
                    <a:pt x="206" y="192"/>
                  </a:lnTo>
                  <a:lnTo>
                    <a:pt x="206" y="35"/>
                  </a:lnTo>
                  <a:close/>
                  <a:moveTo>
                    <a:pt x="235" y="1"/>
                  </a:moveTo>
                  <a:lnTo>
                    <a:pt x="235" y="197"/>
                  </a:lnTo>
                  <a:lnTo>
                    <a:pt x="265" y="19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823979" y="345434"/>
              <a:ext cx="115503" cy="55854"/>
            </a:xfrm>
            <a:custGeom>
              <a:rect b="b" l="l" r="r" t="t"/>
              <a:pathLst>
                <a:path extrusionOk="0" h="192" w="397">
                  <a:moveTo>
                    <a:pt x="44" y="20"/>
                  </a:moveTo>
                  <a:cubicBezTo>
                    <a:pt x="30" y="20"/>
                    <a:pt x="20" y="35"/>
                    <a:pt x="20" y="50"/>
                  </a:cubicBezTo>
                  <a:lnTo>
                    <a:pt x="20" y="148"/>
                  </a:lnTo>
                  <a:cubicBezTo>
                    <a:pt x="20" y="162"/>
                    <a:pt x="30" y="172"/>
                    <a:pt x="44" y="172"/>
                  </a:cubicBezTo>
                  <a:lnTo>
                    <a:pt x="274" y="172"/>
                  </a:lnTo>
                  <a:lnTo>
                    <a:pt x="274" y="20"/>
                  </a:lnTo>
                  <a:close/>
                  <a:moveTo>
                    <a:pt x="338" y="11"/>
                  </a:moveTo>
                  <a:cubicBezTo>
                    <a:pt x="358" y="11"/>
                    <a:pt x="372" y="25"/>
                    <a:pt x="372" y="45"/>
                  </a:cubicBezTo>
                  <a:lnTo>
                    <a:pt x="372" y="153"/>
                  </a:lnTo>
                  <a:cubicBezTo>
                    <a:pt x="372" y="172"/>
                    <a:pt x="358" y="187"/>
                    <a:pt x="338" y="187"/>
                  </a:cubicBezTo>
                  <a:lnTo>
                    <a:pt x="39" y="187"/>
                  </a:lnTo>
                  <a:cubicBezTo>
                    <a:pt x="25" y="187"/>
                    <a:pt x="5" y="172"/>
                    <a:pt x="5" y="153"/>
                  </a:cubicBezTo>
                  <a:lnTo>
                    <a:pt x="5" y="45"/>
                  </a:lnTo>
                  <a:cubicBezTo>
                    <a:pt x="5" y="25"/>
                    <a:pt x="25" y="11"/>
                    <a:pt x="39" y="11"/>
                  </a:cubicBezTo>
                  <a:close/>
                  <a:moveTo>
                    <a:pt x="39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153"/>
                  </a:lnTo>
                  <a:cubicBezTo>
                    <a:pt x="0" y="172"/>
                    <a:pt x="20" y="192"/>
                    <a:pt x="39" y="192"/>
                  </a:cubicBezTo>
                  <a:lnTo>
                    <a:pt x="338" y="192"/>
                  </a:lnTo>
                  <a:cubicBezTo>
                    <a:pt x="363" y="192"/>
                    <a:pt x="377" y="172"/>
                    <a:pt x="377" y="153"/>
                  </a:cubicBezTo>
                  <a:lnTo>
                    <a:pt x="377" y="123"/>
                  </a:lnTo>
                  <a:lnTo>
                    <a:pt x="397" y="123"/>
                  </a:lnTo>
                  <a:lnTo>
                    <a:pt x="397" y="74"/>
                  </a:lnTo>
                  <a:lnTo>
                    <a:pt x="377" y="74"/>
                  </a:lnTo>
                  <a:lnTo>
                    <a:pt x="377" y="45"/>
                  </a:lnTo>
                  <a:cubicBezTo>
                    <a:pt x="377" y="20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064585" y="611905"/>
              <a:ext cx="67498" cy="33163"/>
            </a:xfrm>
            <a:custGeom>
              <a:rect b="b" l="l" r="r" t="t"/>
              <a:pathLst>
                <a:path extrusionOk="0" h="114" w="232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837742" y="611905"/>
              <a:ext cx="65752" cy="33163"/>
            </a:xfrm>
            <a:custGeom>
              <a:rect b="b" l="l" r="r" t="t"/>
              <a:pathLst>
                <a:path extrusionOk="0" h="114" w="226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131792" y="1301644"/>
              <a:ext cx="24439" cy="354907"/>
            </a:xfrm>
            <a:custGeom>
              <a:rect b="b" l="l" r="r" t="t"/>
              <a:pathLst>
                <a:path extrusionOk="0" h="1220" w="84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812139" y="1620769"/>
              <a:ext cx="25894" cy="356362"/>
            </a:xfrm>
            <a:custGeom>
              <a:rect b="b" l="l" r="r" t="t"/>
              <a:pathLst>
                <a:path extrusionOk="0" h="1225" w="89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12139" y="1177427"/>
              <a:ext cx="25894" cy="356653"/>
            </a:xfrm>
            <a:custGeom>
              <a:rect b="b" l="l" r="r" t="t"/>
              <a:pathLst>
                <a:path extrusionOk="0" h="1226" w="89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812139" y="859757"/>
              <a:ext cx="25894" cy="111418"/>
            </a:xfrm>
            <a:custGeom>
              <a:rect b="b" l="l" r="r" t="t"/>
              <a:pathLst>
                <a:path extrusionOk="0" h="383" w="89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064585" y="4496962"/>
              <a:ext cx="67498" cy="34618"/>
            </a:xfrm>
            <a:custGeom>
              <a:rect b="b" l="l" r="r" t="t"/>
              <a:pathLst>
                <a:path extrusionOk="0" h="119" w="232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837742" y="4496962"/>
              <a:ext cx="65752" cy="34618"/>
            </a:xfrm>
            <a:custGeom>
              <a:rect b="b" l="l" r="r" t="t"/>
              <a:pathLst>
                <a:path extrusionOk="0" h="119" w="226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649976" y="3637490"/>
              <a:ext cx="4598" cy="4470"/>
            </a:xfrm>
            <a:custGeom>
              <a:rect b="b" l="l" r="r" t="t"/>
              <a:pathLst>
                <a:path extrusionOk="0" h="35" w="36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3"/>
          <p:cNvSpPr/>
          <p:nvPr/>
        </p:nvSpPr>
        <p:spPr>
          <a:xfrm rot="900028">
            <a:off x="6362726" y="1038589"/>
            <a:ext cx="1651683" cy="164797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rot="900033">
            <a:off x="6819408" y="1568658"/>
            <a:ext cx="4598" cy="4470"/>
          </a:xfrm>
          <a:custGeom>
            <a:rect b="b" l="l" r="r" t="t"/>
            <a:pathLst>
              <a:path extrusionOk="0" h="35" w="36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504825" y="594225"/>
            <a:ext cx="51993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latin typeface="Arial"/>
                <a:ea typeface="Arial"/>
                <a:cs typeface="Arial"/>
                <a:sym typeface="Arial"/>
              </a:rPr>
              <a:t>Mess Registration Reminder System</a:t>
            </a:r>
            <a:endParaRPr b="1" sz="7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" name="Google Shape;75;p13"/>
          <p:cNvSpPr/>
          <p:nvPr/>
        </p:nvSpPr>
        <p:spPr>
          <a:xfrm rot="900064">
            <a:off x="6544845" y="1218776"/>
            <a:ext cx="1287683" cy="1287683"/>
          </a:xfrm>
          <a:prstGeom prst="pie">
            <a:avLst>
              <a:gd fmla="val 14382776" name="adj1"/>
              <a:gd fmla="val 21460693" name="adj2"/>
            </a:avLst>
          </a:prstGeom>
          <a:solidFill>
            <a:schemeClr val="accent6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900064">
            <a:off x="6544845" y="1218776"/>
            <a:ext cx="1287683" cy="1287683"/>
          </a:xfrm>
          <a:prstGeom prst="pie">
            <a:avLst>
              <a:gd fmla="val 21249271" name="adj1"/>
              <a:gd fmla="val 7379660" name="adj2"/>
            </a:avLst>
          </a:pr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rot="900064">
            <a:off x="6544845" y="1218776"/>
            <a:ext cx="1287683" cy="1287683"/>
          </a:xfrm>
          <a:prstGeom prst="pie">
            <a:avLst>
              <a:gd fmla="val 7348780" name="adj1"/>
              <a:gd fmla="val 15975568" name="adj2"/>
            </a:avLst>
          </a:prstGeom>
          <a:solidFill>
            <a:schemeClr val="accent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rot="900028">
            <a:off x="5889398" y="2805074"/>
            <a:ext cx="1651683" cy="164797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3"/>
          <p:cNvGrpSpPr/>
          <p:nvPr/>
        </p:nvGrpSpPr>
        <p:grpSpPr>
          <a:xfrm rot="899960">
            <a:off x="6093481" y="2981459"/>
            <a:ext cx="1216764" cy="1287562"/>
            <a:chOff x="4210050" y="3676650"/>
            <a:chExt cx="1216800" cy="1287600"/>
          </a:xfrm>
        </p:grpSpPr>
        <p:sp>
          <p:nvSpPr>
            <p:cNvPr id="80" name="Google Shape;80;p13"/>
            <p:cNvSpPr/>
            <p:nvPr/>
          </p:nvSpPr>
          <p:spPr>
            <a:xfrm>
              <a:off x="4210050" y="3676650"/>
              <a:ext cx="340500" cy="12876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648200" y="4019550"/>
              <a:ext cx="340500" cy="9447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086350" y="4362450"/>
              <a:ext cx="340500" cy="6018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3"/>
          <p:cNvSpPr txBox="1"/>
          <p:nvPr/>
        </p:nvSpPr>
        <p:spPr>
          <a:xfrm>
            <a:off x="763725" y="2649775"/>
            <a:ext cx="288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Tarun  2020102056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IIIT Hyderabad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ctrTitle"/>
          </p:nvPr>
        </p:nvSpPr>
        <p:spPr>
          <a:xfrm>
            <a:off x="3304925" y="1312850"/>
            <a:ext cx="5199300" cy="18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1563625" y="742125"/>
            <a:ext cx="5915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1" sz="35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947950" y="1928825"/>
            <a:ext cx="7561800" cy="3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Harness your creativity to craft a unique product by leveraging the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capabilities of Plivo APIs.</a:t>
            </a:r>
            <a:endParaRPr i="1"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1563625" y="188100"/>
            <a:ext cx="5915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35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940450" y="1090300"/>
            <a:ext cx="7561800" cy="4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project, I've addressed the common issue of students forgetting their mess registrations in a college with multiple dining options. I've created a portal for students to easily select their breakfast, lunch, snacks, and dinner preferences. The system sends timely reminders </a:t>
            </a:r>
            <a:r>
              <a:rPr b="1" lang="en">
                <a:solidFill>
                  <a:schemeClr val="dk1"/>
                </a:solidFill>
              </a:rPr>
              <a:t>30 minutes</a:t>
            </a:r>
            <a:r>
              <a:rPr lang="en">
                <a:solidFill>
                  <a:schemeClr val="dk1"/>
                </a:solidFill>
              </a:rPr>
              <a:t> before mealtime, including mess details and the menu.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Additionally, there's a morning alert for students who haven't chosen a mess, ensuring no one misses meals. I've also provided a client-side interface for mess administrators to </a:t>
            </a:r>
            <a:r>
              <a:rPr b="1" lang="en">
                <a:solidFill>
                  <a:schemeClr val="dk1"/>
                </a:solidFill>
              </a:rPr>
              <a:t>send important messages</a:t>
            </a:r>
            <a:r>
              <a:rPr lang="en">
                <a:solidFill>
                  <a:schemeClr val="dk1"/>
                </a:solidFill>
              </a:rPr>
              <a:t>, such as delays or special menu items.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1563625" y="188100"/>
            <a:ext cx="591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Potential Impact of the Solution</a:t>
            </a:r>
            <a:endParaRPr b="1" sz="3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95525" y="1561975"/>
            <a:ext cx="7561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AutoNum type="arabicPeriod"/>
            </a:pPr>
            <a:r>
              <a:rPr b="1"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Minimized Meal Skipping: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AutoNum type="arabicPeriod"/>
            </a:pPr>
            <a:r>
              <a:rPr b="1"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Streamlined Meal Management: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AutoNum type="arabicPeriod"/>
            </a:pPr>
            <a:r>
              <a:rPr b="1"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Targeted Communication: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AutoNum type="arabicPeriod"/>
            </a:pPr>
            <a:r>
              <a:rPr b="1"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Efficient Meal Alternatives:</a:t>
            </a:r>
            <a:endParaRPr b="1"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1614300" y="56500"/>
            <a:ext cx="5915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Flow Diagram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9800"/>
            <a:ext cx="8839200" cy="15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97557"/>
            <a:ext cx="8839201" cy="2127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1614300" y="1881575"/>
            <a:ext cx="591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Prototype and Demo</a:t>
            </a:r>
            <a:endParaRPr b="1" sz="4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950" y="62550"/>
            <a:ext cx="225638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200" y="3012000"/>
            <a:ext cx="2214150" cy="7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5255775" y="2343425"/>
            <a:ext cx="2097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793600" y="1669600"/>
            <a:ext cx="30771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Sample </a:t>
            </a:r>
            <a:r>
              <a:rPr b="1" lang="en" sz="2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Messages</a:t>
            </a:r>
            <a:endParaRPr b="1" sz="29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1584350" y="380775"/>
            <a:ext cx="5915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Challenges Faced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155150" y="1471250"/>
            <a:ext cx="7173600" cy="24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Choosing the Database.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Testing the functionality as the SMS were scheduled for a fixed timings.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1614300" y="62625"/>
            <a:ext cx="5915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Roboto"/>
                <a:ea typeface="Roboto"/>
                <a:cs typeface="Roboto"/>
                <a:sym typeface="Roboto"/>
              </a:rPr>
              <a:t>Potential Future Features</a:t>
            </a:r>
            <a:endParaRPr b="1" sz="3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805500" y="666325"/>
            <a:ext cx="7173600" cy="5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★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Admin Portal Enhancements: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Allow admins to send images of special dishes in today's menu.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★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Parental SMS Alerts (For School Messes):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Introduce an option for admins to send SMS alerts to parents if a student misses a meal.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★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Reminder by Call: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 a calling feature for students who prefer to receive meal reminders via phone call.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★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Student Feedback Feature: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Implement a feature for students to send a return message if they don't wish to avail the meal.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one Interface Infographics by Slidesgo">
  <a:themeElements>
    <a:clrScheme name="Simple Light">
      <a:dk1>
        <a:srgbClr val="000000"/>
      </a:dk1>
      <a:lt1>
        <a:srgbClr val="FDFDFD"/>
      </a:lt1>
      <a:dk2>
        <a:srgbClr val="B3B3B3"/>
      </a:dk2>
      <a:lt2>
        <a:srgbClr val="E4E4E4"/>
      </a:lt2>
      <a:accent1>
        <a:srgbClr val="E2555F"/>
      </a:accent1>
      <a:accent2>
        <a:srgbClr val="2F6CC0"/>
      </a:accent2>
      <a:accent3>
        <a:srgbClr val="A74868"/>
      </a:accent3>
      <a:accent4>
        <a:srgbClr val="1C3F6F"/>
      </a:accent4>
      <a:accent5>
        <a:srgbClr val="C7C3B8"/>
      </a:accent5>
      <a:accent6>
        <a:srgbClr val="FAF7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