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72" r:id="rId9"/>
    <p:sldId id="263" r:id="rId10"/>
    <p:sldId id="265" r:id="rId11"/>
    <p:sldId id="269" r:id="rId12"/>
    <p:sldId id="271" r:id="rId13"/>
    <p:sldId id="270" r:id="rId14"/>
    <p:sldId id="273" r:id="rId15"/>
    <p:sldId id="267" r:id="rId16"/>
    <p:sldId id="268" r:id="rId17"/>
    <p:sldId id="274" r:id="rId18"/>
    <p:sldId id="275" r:id="rId19"/>
    <p:sldId id="276" r:id="rId20"/>
    <p:sldId id="266" r:id="rId21"/>
    <p:sldId id="277" r:id="rId22"/>
    <p:sldId id="264" r:id="rId23"/>
  </p:sldIdLst>
  <p:sldSz cx="9144000" cy="5143500" type="screen16x9"/>
  <p:notesSz cx="6858000" cy="9144000"/>
  <p:embeddedFontLst>
    <p:embeddedFont>
      <p:font typeface="Aptos Narrow" panose="020B0004020202020204" pitchFamily="34" charset="0"/>
      <p:regular r:id="rId25"/>
    </p:embeddedFont>
    <p:embeddedFont>
      <p:font typeface="Playfair Display" panose="00000500000000000000" pitchFamily="2"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614"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a163f7416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a163f7416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a163f741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a163f741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a163f7416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a163f7416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a163f7416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a163f741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a163f741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a163f741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aa163f7416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aa163f7416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aa163f7416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aa163f7416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aa163f741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aa163f741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458575"/>
            <a:ext cx="8222100" cy="1411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Clean energy,Clear skies: </a:t>
            </a:r>
            <a:r>
              <a:rPr lang="en" i="1" dirty="0"/>
              <a:t>A Green India Resolution</a:t>
            </a:r>
            <a:endParaRPr i="1" dirty="0"/>
          </a:p>
        </p:txBody>
      </p:sp>
      <p:sp>
        <p:nvSpPr>
          <p:cNvPr id="86" name="Google Shape;86;p13"/>
          <p:cNvSpPr txBox="1">
            <a:spLocks noGrp="1"/>
          </p:cNvSpPr>
          <p:nvPr>
            <p:ph type="subTitle" idx="1"/>
          </p:nvPr>
        </p:nvSpPr>
        <p:spPr>
          <a:xfrm>
            <a:off x="4692595" y="4710600"/>
            <a:ext cx="44514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-TARUN ADITYA TR (2021SC04328)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7979-3739-D7A4-2FFB-A734A5225A42}"/>
              </a:ext>
            </a:extLst>
          </p:cNvPr>
          <p:cNvSpPr>
            <a:spLocks noGrp="1"/>
          </p:cNvSpPr>
          <p:nvPr>
            <p:ph type="title"/>
          </p:nvPr>
        </p:nvSpPr>
        <p:spPr/>
        <p:txBody>
          <a:bodyPr>
            <a:normAutofit fontScale="90000"/>
          </a:bodyPr>
          <a:lstStyle/>
          <a:p>
            <a:r>
              <a:rPr lang="en-US" dirty="0"/>
              <a:t>Unsupervised learning – K-means clustering</a:t>
            </a:r>
            <a:endParaRPr lang="en-IN" dirty="0"/>
          </a:p>
        </p:txBody>
      </p:sp>
      <p:pic>
        <p:nvPicPr>
          <p:cNvPr id="10" name="Picture 9">
            <a:extLst>
              <a:ext uri="{FF2B5EF4-FFF2-40B4-BE49-F238E27FC236}">
                <a16:creationId xmlns:a16="http://schemas.microsoft.com/office/drawing/2014/main" id="{CE04F339-2F14-7AD2-9EA7-52D2E5677489}"/>
              </a:ext>
            </a:extLst>
          </p:cNvPr>
          <p:cNvPicPr>
            <a:picLocks noChangeAspect="1"/>
          </p:cNvPicPr>
          <p:nvPr/>
        </p:nvPicPr>
        <p:blipFill>
          <a:blip r:embed="rId2"/>
          <a:stretch>
            <a:fillRect/>
          </a:stretch>
        </p:blipFill>
        <p:spPr>
          <a:xfrm>
            <a:off x="0" y="937260"/>
            <a:ext cx="6805782" cy="3931920"/>
          </a:xfrm>
          <a:prstGeom prst="rect">
            <a:avLst/>
          </a:prstGeom>
        </p:spPr>
      </p:pic>
    </p:spTree>
    <p:extLst>
      <p:ext uri="{BB962C8B-B14F-4D97-AF65-F5344CB8AC3E}">
        <p14:creationId xmlns:p14="http://schemas.microsoft.com/office/powerpoint/2010/main" val="4130736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4806-2866-1AF2-F1EA-6C7D5D931DF3}"/>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FCEB2AFE-5491-2B13-10D5-207E7013537C}"/>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579CCE45-B3DE-6A53-3FF9-A241C2223BB4}"/>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1138135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31E6-2CA8-97C4-B552-B4B93B9E35D5}"/>
              </a:ext>
            </a:extLst>
          </p:cNvPr>
          <p:cNvSpPr>
            <a:spLocks noGrp="1"/>
          </p:cNvSpPr>
          <p:nvPr>
            <p:ph type="title"/>
          </p:nvPr>
        </p:nvSpPr>
        <p:spPr/>
        <p:txBody>
          <a:bodyPr>
            <a:normAutofit fontScale="90000"/>
          </a:bodyPr>
          <a:lstStyle/>
          <a:p>
            <a:r>
              <a:rPr lang="en-US" dirty="0"/>
              <a:t>CMRL – phase 2</a:t>
            </a:r>
            <a:endParaRPr lang="en-IN" dirty="0"/>
          </a:p>
        </p:txBody>
      </p:sp>
      <p:pic>
        <p:nvPicPr>
          <p:cNvPr id="1026" name="Picture 2" descr="Chennai Metro Phase 2 map">
            <a:extLst>
              <a:ext uri="{FF2B5EF4-FFF2-40B4-BE49-F238E27FC236}">
                <a16:creationId xmlns:a16="http://schemas.microsoft.com/office/drawing/2014/main" id="{4A5D9938-87FE-F87D-49C2-1F9B14033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297" y="806025"/>
            <a:ext cx="2882900" cy="3694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836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86F2-F1E6-1F6E-E36B-203C2D40F95A}"/>
              </a:ext>
            </a:extLst>
          </p:cNvPr>
          <p:cNvSpPr>
            <a:spLocks noGrp="1"/>
          </p:cNvSpPr>
          <p:nvPr>
            <p:ph type="title"/>
          </p:nvPr>
        </p:nvSpPr>
        <p:spPr/>
        <p:txBody>
          <a:bodyPr>
            <a:normAutofit fontScale="90000"/>
          </a:bodyPr>
          <a:lstStyle/>
          <a:p>
            <a:endParaRPr lang="en-IN"/>
          </a:p>
        </p:txBody>
      </p:sp>
      <p:pic>
        <p:nvPicPr>
          <p:cNvPr id="1026" name="Picture 2">
            <a:extLst>
              <a:ext uri="{FF2B5EF4-FFF2-40B4-BE49-F238E27FC236}">
                <a16:creationId xmlns:a16="http://schemas.microsoft.com/office/drawing/2014/main" id="{34BA4D34-A349-39D8-9DC9-C35F8A90C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29" y="199600"/>
            <a:ext cx="8271735"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715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1C8B-0719-D194-FA42-D9B202725680}"/>
              </a:ext>
            </a:extLst>
          </p:cNvPr>
          <p:cNvSpPr>
            <a:spLocks noGrp="1"/>
          </p:cNvSpPr>
          <p:nvPr>
            <p:ph type="title"/>
          </p:nvPr>
        </p:nvSpPr>
        <p:spPr/>
        <p:txBody>
          <a:bodyPr>
            <a:normAutofit fontScale="90000"/>
          </a:bodyPr>
          <a:lstStyle/>
          <a:p>
            <a:endParaRPr lang="en-IN"/>
          </a:p>
        </p:txBody>
      </p:sp>
      <p:sp>
        <p:nvSpPr>
          <p:cNvPr id="4" name="Text Placeholder 2">
            <a:extLst>
              <a:ext uri="{FF2B5EF4-FFF2-40B4-BE49-F238E27FC236}">
                <a16:creationId xmlns:a16="http://schemas.microsoft.com/office/drawing/2014/main" id="{02A8B558-DA0C-F8BB-9149-243732516F3F}"/>
              </a:ext>
            </a:extLst>
          </p:cNvPr>
          <p:cNvSpPr>
            <a:spLocks noGrp="1"/>
          </p:cNvSpPr>
          <p:nvPr>
            <p:ph type="body" idx="1"/>
          </p:nvPr>
        </p:nvSpPr>
        <p:spPr>
          <a:xfrm>
            <a:off x="126" y="1229875"/>
            <a:ext cx="9143874" cy="3339000"/>
          </a:xfrm>
        </p:spPr>
        <p:txBody>
          <a:bodyPr/>
          <a:lstStyle/>
          <a:p>
            <a:endParaRPr lang="en-IN" dirty="0"/>
          </a:p>
        </p:txBody>
      </p:sp>
      <p:pic>
        <p:nvPicPr>
          <p:cNvPr id="5" name="Picture 2">
            <a:extLst>
              <a:ext uri="{FF2B5EF4-FFF2-40B4-BE49-F238E27FC236}">
                <a16:creationId xmlns:a16="http://schemas.microsoft.com/office/drawing/2014/main" id="{C053DA7B-263B-27E9-0311-84B7CE67AD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24" y="0"/>
            <a:ext cx="925238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531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35A6-8F12-BCE8-872B-E6285312DA76}"/>
              </a:ext>
            </a:extLst>
          </p:cNvPr>
          <p:cNvSpPr>
            <a:spLocks noGrp="1"/>
          </p:cNvSpPr>
          <p:nvPr>
            <p:ph type="title"/>
          </p:nvPr>
        </p:nvSpPr>
        <p:spPr/>
        <p:txBody>
          <a:bodyPr>
            <a:normAutofit fontScale="90000"/>
          </a:bodyPr>
          <a:lstStyle/>
          <a:p>
            <a:r>
              <a:rPr lang="en-US" dirty="0"/>
              <a:t>AQI for 2022</a:t>
            </a:r>
            <a:endParaRPr lang="en-IN" dirty="0"/>
          </a:p>
        </p:txBody>
      </p:sp>
      <p:pic>
        <p:nvPicPr>
          <p:cNvPr id="4102" name="Picture 6">
            <a:extLst>
              <a:ext uri="{FF2B5EF4-FFF2-40B4-BE49-F238E27FC236}">
                <a16:creationId xmlns:a16="http://schemas.microsoft.com/office/drawing/2014/main" id="{DBC5DC98-7725-C248-4581-48BF596A4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6780"/>
            <a:ext cx="9144000" cy="3933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978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BBAE-F98F-9FCF-83ED-6D3473DE2BFC}"/>
              </a:ext>
            </a:extLst>
          </p:cNvPr>
          <p:cNvSpPr>
            <a:spLocks noGrp="1"/>
          </p:cNvSpPr>
          <p:nvPr>
            <p:ph type="title"/>
          </p:nvPr>
        </p:nvSpPr>
        <p:spPr/>
        <p:txBody>
          <a:bodyPr>
            <a:normAutofit fontScale="90000"/>
          </a:bodyPr>
          <a:lstStyle/>
          <a:p>
            <a:r>
              <a:rPr lang="en-US" dirty="0"/>
              <a:t>Analysis </a:t>
            </a:r>
            <a:endParaRPr lang="en-IN" dirty="0"/>
          </a:p>
        </p:txBody>
      </p:sp>
      <p:sp>
        <p:nvSpPr>
          <p:cNvPr id="3" name="Text Placeholder 2">
            <a:extLst>
              <a:ext uri="{FF2B5EF4-FFF2-40B4-BE49-F238E27FC236}">
                <a16:creationId xmlns:a16="http://schemas.microsoft.com/office/drawing/2014/main" id="{2BF725D3-7ADB-C681-047C-0A7849483AC3}"/>
              </a:ext>
            </a:extLst>
          </p:cNvPr>
          <p:cNvSpPr>
            <a:spLocks noGrp="1"/>
          </p:cNvSpPr>
          <p:nvPr>
            <p:ph type="body" idx="1"/>
          </p:nvPr>
        </p:nvSpPr>
        <p:spPr/>
        <p:txBody>
          <a:bodyPr/>
          <a:lstStyle/>
          <a:p>
            <a:r>
              <a:rPr lang="en-US" dirty="0">
                <a:latin typeface="+mn-lt"/>
              </a:rPr>
              <a:t>CMRL plays a major role in air pollution</a:t>
            </a:r>
          </a:p>
          <a:p>
            <a:r>
              <a:rPr lang="en-US" dirty="0">
                <a:latin typeface="+mn-lt"/>
              </a:rPr>
              <a:t>This patter has been the same for the past two years.</a:t>
            </a:r>
          </a:p>
          <a:p>
            <a:r>
              <a:rPr lang="en-US" dirty="0">
                <a:latin typeface="+mn-lt"/>
              </a:rPr>
              <a:t>Emission of RSPM_PM10 has increased</a:t>
            </a:r>
          </a:p>
          <a:p>
            <a:r>
              <a:rPr lang="en-US" dirty="0">
                <a:latin typeface="+mn-lt"/>
              </a:rPr>
              <a:t>Emission of SO2 has reduced.</a:t>
            </a:r>
          </a:p>
          <a:p>
            <a:r>
              <a:rPr lang="en-US" dirty="0">
                <a:latin typeface="+mn-lt"/>
              </a:rPr>
              <a:t>Respiratory diseases has increased, and type 2 diabetes are increased</a:t>
            </a:r>
          </a:p>
          <a:p>
            <a:r>
              <a:rPr lang="en-IN" b="0" i="0" dirty="0">
                <a:solidFill>
                  <a:srgbClr val="1F1F1F"/>
                </a:solidFill>
                <a:effectLst/>
                <a:latin typeface="Google Sans"/>
              </a:rPr>
              <a:t>Chronic obstructive pulmonary disease has seen a spike. </a:t>
            </a:r>
            <a:r>
              <a:rPr lang="en-IN" dirty="0">
                <a:solidFill>
                  <a:srgbClr val="1F1F1F"/>
                </a:solidFill>
                <a:latin typeface="Google Sans"/>
              </a:rPr>
              <a:t>People living in north Chennai around 31-40 age are affected by air pollution</a:t>
            </a:r>
            <a:endParaRPr lang="en-IN" b="0" i="0" dirty="0">
              <a:solidFill>
                <a:srgbClr val="1F1F1F"/>
              </a:solidFill>
              <a:effectLst/>
              <a:latin typeface="Google Sans"/>
            </a:endParaRPr>
          </a:p>
          <a:p>
            <a:r>
              <a:rPr lang="en-IN" sz="2400" baseline="30000" dirty="0">
                <a:solidFill>
                  <a:srgbClr val="121212"/>
                </a:solidFill>
                <a:latin typeface="+mn-lt"/>
              </a:rPr>
              <a:t>Vehicles contribute almost 40% pollution</a:t>
            </a:r>
            <a:endParaRPr lang="en-US" sz="2400" dirty="0">
              <a:latin typeface="+mn-lt"/>
            </a:endParaRPr>
          </a:p>
          <a:p>
            <a:pPr marL="114300" indent="0">
              <a:buNone/>
            </a:pPr>
            <a:endParaRPr lang="en-IN" dirty="0"/>
          </a:p>
        </p:txBody>
      </p:sp>
    </p:spTree>
    <p:extLst>
      <p:ext uri="{BB962C8B-B14F-4D97-AF65-F5344CB8AC3E}">
        <p14:creationId xmlns:p14="http://schemas.microsoft.com/office/powerpoint/2010/main" val="39331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1D0A-F8A7-B5EC-7D0A-FC869F4ED8F3}"/>
              </a:ext>
            </a:extLst>
          </p:cNvPr>
          <p:cNvSpPr>
            <a:spLocks noGrp="1"/>
          </p:cNvSpPr>
          <p:nvPr>
            <p:ph type="title"/>
          </p:nvPr>
        </p:nvSpPr>
        <p:spPr/>
        <p:txBody>
          <a:bodyPr>
            <a:normAutofit fontScale="90000"/>
          </a:bodyPr>
          <a:lstStyle/>
          <a:p>
            <a:r>
              <a:rPr lang="en-US" dirty="0"/>
              <a:t>A sample survey taken in north </a:t>
            </a:r>
            <a:r>
              <a:rPr lang="en-US" dirty="0" err="1"/>
              <a:t>chennai</a:t>
            </a:r>
            <a:endParaRPr lang="en-IN" dirty="0"/>
          </a:p>
        </p:txBody>
      </p:sp>
      <p:pic>
        <p:nvPicPr>
          <p:cNvPr id="5" name="Picture 4">
            <a:extLst>
              <a:ext uri="{FF2B5EF4-FFF2-40B4-BE49-F238E27FC236}">
                <a16:creationId xmlns:a16="http://schemas.microsoft.com/office/drawing/2014/main" id="{294F3B2B-2C45-0A56-9D64-C70726B7AFD6}"/>
              </a:ext>
            </a:extLst>
          </p:cNvPr>
          <p:cNvPicPr>
            <a:picLocks noChangeAspect="1"/>
          </p:cNvPicPr>
          <p:nvPr/>
        </p:nvPicPr>
        <p:blipFill>
          <a:blip r:embed="rId2"/>
          <a:stretch>
            <a:fillRect/>
          </a:stretch>
        </p:blipFill>
        <p:spPr>
          <a:xfrm>
            <a:off x="730885" y="861801"/>
            <a:ext cx="4884208" cy="3608600"/>
          </a:xfrm>
          <a:prstGeom prst="rect">
            <a:avLst/>
          </a:prstGeom>
        </p:spPr>
      </p:pic>
    </p:spTree>
    <p:extLst>
      <p:ext uri="{BB962C8B-B14F-4D97-AF65-F5344CB8AC3E}">
        <p14:creationId xmlns:p14="http://schemas.microsoft.com/office/powerpoint/2010/main" val="909107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7E94-F6F1-0274-4C2B-618BE1CF9572}"/>
              </a:ext>
            </a:extLst>
          </p:cNvPr>
          <p:cNvSpPr>
            <a:spLocks noGrp="1"/>
          </p:cNvSpPr>
          <p:nvPr>
            <p:ph type="title"/>
          </p:nvPr>
        </p:nvSpPr>
        <p:spPr>
          <a:xfrm>
            <a:off x="399753" y="132294"/>
            <a:ext cx="8520600" cy="607800"/>
          </a:xfrm>
        </p:spPr>
        <p:txBody>
          <a:bodyPr>
            <a:normAutofit fontScale="90000"/>
          </a:bodyPr>
          <a:lstStyle/>
          <a:p>
            <a:r>
              <a:rPr lang="en-US" dirty="0"/>
              <a:t>How does a metro city area like North Chennai estimate the Carbon monoxide concentration?</a:t>
            </a:r>
            <a:endParaRPr lang="en-IN" dirty="0"/>
          </a:p>
        </p:txBody>
      </p:sp>
      <p:sp>
        <p:nvSpPr>
          <p:cNvPr id="3" name="Text Placeholder 2">
            <a:extLst>
              <a:ext uri="{FF2B5EF4-FFF2-40B4-BE49-F238E27FC236}">
                <a16:creationId xmlns:a16="http://schemas.microsoft.com/office/drawing/2014/main" id="{A6CCDF6C-B325-D92B-150C-5E384EC05308}"/>
              </a:ext>
            </a:extLst>
          </p:cNvPr>
          <p:cNvSpPr>
            <a:spLocks noGrp="1"/>
          </p:cNvSpPr>
          <p:nvPr>
            <p:ph type="body" idx="1"/>
          </p:nvPr>
        </p:nvSpPr>
        <p:spPr/>
        <p:txBody>
          <a:bodyPr/>
          <a:lstStyle/>
          <a:p>
            <a:r>
              <a:rPr lang="en-US" dirty="0"/>
              <a:t>Assuming the emission spreads in a fixed box model with height (H)=1000m</a:t>
            </a:r>
          </a:p>
          <a:p>
            <a:r>
              <a:rPr lang="en-US" dirty="0"/>
              <a:t> To find carbon monoxide Concentration C= </a:t>
            </a:r>
            <a:r>
              <a:rPr lang="en-US" dirty="0" err="1"/>
              <a:t>b+qL</a:t>
            </a:r>
            <a:r>
              <a:rPr lang="en-US" dirty="0"/>
              <a:t>/</a:t>
            </a:r>
            <a:r>
              <a:rPr lang="en-US" dirty="0" err="1"/>
              <a:t>uH</a:t>
            </a:r>
            <a:endParaRPr lang="en-US"/>
          </a:p>
          <a:p>
            <a:r>
              <a:rPr lang="en-US"/>
              <a:t> </a:t>
            </a:r>
            <a:r>
              <a:rPr lang="en-US" dirty="0"/>
              <a:t>u – upwind wind velocity Q - Emission rate per unit area 4*10-6 g/s.m2 H – Expected carbon monoxide dispersion height in fixed box model L – length of the road 10km(1000m) b - µ g/m3 C=(5 µ g/m3)+(4*10-6 g/m2 * 1000 / 3 m/s * 1000m) </a:t>
            </a:r>
          </a:p>
          <a:p>
            <a:r>
              <a:rPr lang="en-US" dirty="0"/>
              <a:t>Therefore, the carbon monoxide concentration in a 10KM road in North Chennai = 5+0.000013= 5.000013 µ g/m3 These carbon monoxide are produced majorly by cars and trucks.</a:t>
            </a:r>
            <a:endParaRPr lang="en-IN" dirty="0"/>
          </a:p>
        </p:txBody>
      </p:sp>
    </p:spTree>
    <p:extLst>
      <p:ext uri="{BB962C8B-B14F-4D97-AF65-F5344CB8AC3E}">
        <p14:creationId xmlns:p14="http://schemas.microsoft.com/office/powerpoint/2010/main" val="2591954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AF12F-CDC1-9524-D3A9-778DDED32B21}"/>
              </a:ext>
            </a:extLst>
          </p:cNvPr>
          <p:cNvSpPr>
            <a:spLocks noGrp="1"/>
          </p:cNvSpPr>
          <p:nvPr>
            <p:ph type="title"/>
          </p:nvPr>
        </p:nvSpPr>
        <p:spPr/>
        <p:txBody>
          <a:bodyPr>
            <a:normAutofit fontScale="90000"/>
          </a:bodyPr>
          <a:lstStyle/>
          <a:p>
            <a:r>
              <a:rPr lang="en-US" dirty="0"/>
              <a:t>Total number of vehicles</a:t>
            </a:r>
            <a:endParaRPr lang="en-IN" dirty="0"/>
          </a:p>
        </p:txBody>
      </p:sp>
      <p:sp>
        <p:nvSpPr>
          <p:cNvPr id="3" name="Text Placeholder 2">
            <a:extLst>
              <a:ext uri="{FF2B5EF4-FFF2-40B4-BE49-F238E27FC236}">
                <a16:creationId xmlns:a16="http://schemas.microsoft.com/office/drawing/2014/main" id="{2F747DBF-18D1-1CE6-5368-4D199AB692D5}"/>
              </a:ext>
            </a:extLst>
          </p:cNvPr>
          <p:cNvSpPr>
            <a:spLocks noGrp="1"/>
          </p:cNvSpPr>
          <p:nvPr>
            <p:ph type="body" idx="1"/>
          </p:nvPr>
        </p:nvSpPr>
        <p:spPr/>
        <p:txBody>
          <a:bodyPr/>
          <a:lstStyle/>
          <a:p>
            <a:endParaRPr lang="en-US" dirty="0"/>
          </a:p>
          <a:p>
            <a:endParaRPr lang="en-IN" dirty="0"/>
          </a:p>
          <a:p>
            <a:endParaRPr lang="en-IN" dirty="0"/>
          </a:p>
        </p:txBody>
      </p:sp>
      <p:graphicFrame>
        <p:nvGraphicFramePr>
          <p:cNvPr id="5" name="Table 4">
            <a:extLst>
              <a:ext uri="{FF2B5EF4-FFF2-40B4-BE49-F238E27FC236}">
                <a16:creationId xmlns:a16="http://schemas.microsoft.com/office/drawing/2014/main" id="{207ABF8A-899D-68D7-1713-CF77E9149DC6}"/>
              </a:ext>
            </a:extLst>
          </p:cNvPr>
          <p:cNvGraphicFramePr>
            <a:graphicFrameLocks noGrp="1"/>
          </p:cNvGraphicFramePr>
          <p:nvPr>
            <p:extLst>
              <p:ext uri="{D42A27DB-BD31-4B8C-83A1-F6EECF244321}">
                <p14:modId xmlns:p14="http://schemas.microsoft.com/office/powerpoint/2010/main" val="3002790940"/>
              </p:ext>
            </p:extLst>
          </p:nvPr>
        </p:nvGraphicFramePr>
        <p:xfrm>
          <a:off x="311700" y="1236648"/>
          <a:ext cx="2438400" cy="548640"/>
        </p:xfrm>
        <a:graphic>
          <a:graphicData uri="http://schemas.openxmlformats.org/drawingml/2006/table">
            <a:tbl>
              <a:tblPr>
                <a:tableStyleId>{5C22544A-7EE6-4342-B048-85BDC9FD1C3A}</a:tableStyleId>
              </a:tblPr>
              <a:tblGrid>
                <a:gridCol w="541867">
                  <a:extLst>
                    <a:ext uri="{9D8B030D-6E8A-4147-A177-3AD203B41FA5}">
                      <a16:colId xmlns:a16="http://schemas.microsoft.com/office/drawing/2014/main" val="3914280256"/>
                    </a:ext>
                  </a:extLst>
                </a:gridCol>
                <a:gridCol w="541867">
                  <a:extLst>
                    <a:ext uri="{9D8B030D-6E8A-4147-A177-3AD203B41FA5}">
                      <a16:colId xmlns:a16="http://schemas.microsoft.com/office/drawing/2014/main" val="2648033790"/>
                    </a:ext>
                  </a:extLst>
                </a:gridCol>
                <a:gridCol w="677333">
                  <a:extLst>
                    <a:ext uri="{9D8B030D-6E8A-4147-A177-3AD203B41FA5}">
                      <a16:colId xmlns:a16="http://schemas.microsoft.com/office/drawing/2014/main" val="2805049546"/>
                    </a:ext>
                  </a:extLst>
                </a:gridCol>
                <a:gridCol w="677333">
                  <a:extLst>
                    <a:ext uri="{9D8B030D-6E8A-4147-A177-3AD203B41FA5}">
                      <a16:colId xmlns:a16="http://schemas.microsoft.com/office/drawing/2014/main" val="4075750144"/>
                    </a:ext>
                  </a:extLst>
                </a:gridCol>
              </a:tblGrid>
              <a:tr h="182880">
                <a:tc gridSpan="2">
                  <a:txBody>
                    <a:bodyPr/>
                    <a:lstStyle/>
                    <a:p>
                      <a:pPr algn="l" fontAlgn="b"/>
                      <a:r>
                        <a:rPr lang="en-IN" sz="1100" u="none" strike="noStrike">
                          <a:effectLst/>
                        </a:rPr>
                        <a:t>Govt. buses</a:t>
                      </a:r>
                      <a:endParaRPr lang="en-IN" sz="1100" b="0" i="0" u="none" strike="noStrike">
                        <a:solidFill>
                          <a:srgbClr val="000000"/>
                        </a:solidFill>
                        <a:effectLst/>
                        <a:latin typeface="Aptos Narrow" panose="020B0004020202020204" pitchFamily="34" charset="0"/>
                      </a:endParaRPr>
                    </a:p>
                  </a:txBody>
                  <a:tcPr marL="7620" marR="7620" marT="7620" marB="0" anchor="b"/>
                </a:tc>
                <a:tc hMerge="1">
                  <a:txBody>
                    <a:bodyPr/>
                    <a:lstStyle/>
                    <a:p>
                      <a:endParaRPr lang="en-IN"/>
                    </a:p>
                  </a:txBody>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4514</a:t>
                      </a:r>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4149364643"/>
                  </a:ext>
                </a:extLst>
              </a:tr>
              <a:tr h="182880">
                <a:tc gridSpan="2">
                  <a:txBody>
                    <a:bodyPr/>
                    <a:lstStyle/>
                    <a:p>
                      <a:pPr algn="l" fontAlgn="b"/>
                      <a:r>
                        <a:rPr lang="en-IN" sz="1100" u="none" strike="noStrike" dirty="0">
                          <a:effectLst/>
                        </a:rPr>
                        <a:t>Private buses</a:t>
                      </a:r>
                      <a:endParaRPr lang="en-IN" sz="1100" b="0" i="0" u="none" strike="noStrike" dirty="0">
                        <a:solidFill>
                          <a:srgbClr val="000000"/>
                        </a:solidFill>
                        <a:effectLst/>
                        <a:latin typeface="Aptos Narrow" panose="020B0004020202020204" pitchFamily="34" charset="0"/>
                      </a:endParaRPr>
                    </a:p>
                  </a:txBody>
                  <a:tcPr marL="7620" marR="7620" marT="7620" marB="0" anchor="b"/>
                </a:tc>
                <a:tc hMerge="1">
                  <a:txBody>
                    <a:bodyPr/>
                    <a:lstStyle/>
                    <a:p>
                      <a:endParaRPr lang="en-IN"/>
                    </a:p>
                  </a:txBody>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4</a:t>
                      </a:r>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576377256"/>
                  </a:ext>
                </a:extLst>
              </a:tr>
              <a:tr h="182880">
                <a:tc>
                  <a:txBody>
                    <a:bodyPr/>
                    <a:lstStyle/>
                    <a:p>
                      <a:pPr algn="l" fontAlgn="b"/>
                      <a:r>
                        <a:rPr lang="en-IN" sz="1100" u="none" strike="noStrike">
                          <a:effectLst/>
                        </a:rPr>
                        <a:t>Cars</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dirty="0">
                          <a:effectLst/>
                        </a:rPr>
                        <a:t>852080</a:t>
                      </a:r>
                      <a:endParaRPr lang="en-IN"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4164653362"/>
                  </a:ext>
                </a:extLst>
              </a:tr>
            </a:tbl>
          </a:graphicData>
        </a:graphic>
      </p:graphicFrame>
      <p:graphicFrame>
        <p:nvGraphicFramePr>
          <p:cNvPr id="6" name="Table 5">
            <a:extLst>
              <a:ext uri="{FF2B5EF4-FFF2-40B4-BE49-F238E27FC236}">
                <a16:creationId xmlns:a16="http://schemas.microsoft.com/office/drawing/2014/main" id="{52B95E99-23B8-A02E-9AFC-240F658198E3}"/>
              </a:ext>
            </a:extLst>
          </p:cNvPr>
          <p:cNvGraphicFramePr>
            <a:graphicFrameLocks noGrp="1"/>
          </p:cNvGraphicFramePr>
          <p:nvPr>
            <p:extLst>
              <p:ext uri="{D42A27DB-BD31-4B8C-83A1-F6EECF244321}">
                <p14:modId xmlns:p14="http://schemas.microsoft.com/office/powerpoint/2010/main" val="2516540148"/>
              </p:ext>
            </p:extLst>
          </p:nvPr>
        </p:nvGraphicFramePr>
        <p:xfrm>
          <a:off x="311700" y="1792061"/>
          <a:ext cx="2438400" cy="525780"/>
        </p:xfrm>
        <a:graphic>
          <a:graphicData uri="http://schemas.openxmlformats.org/drawingml/2006/table">
            <a:tbl>
              <a:tblPr>
                <a:tableStyleId>{5C22544A-7EE6-4342-B048-85BDC9FD1C3A}</a:tableStyleId>
              </a:tblPr>
              <a:tblGrid>
                <a:gridCol w="1083734">
                  <a:extLst>
                    <a:ext uri="{9D8B030D-6E8A-4147-A177-3AD203B41FA5}">
                      <a16:colId xmlns:a16="http://schemas.microsoft.com/office/drawing/2014/main" val="783158101"/>
                    </a:ext>
                  </a:extLst>
                </a:gridCol>
                <a:gridCol w="677333">
                  <a:extLst>
                    <a:ext uri="{9D8B030D-6E8A-4147-A177-3AD203B41FA5}">
                      <a16:colId xmlns:a16="http://schemas.microsoft.com/office/drawing/2014/main" val="749248436"/>
                    </a:ext>
                  </a:extLst>
                </a:gridCol>
                <a:gridCol w="677333">
                  <a:extLst>
                    <a:ext uri="{9D8B030D-6E8A-4147-A177-3AD203B41FA5}">
                      <a16:colId xmlns:a16="http://schemas.microsoft.com/office/drawing/2014/main" val="2473678005"/>
                    </a:ext>
                  </a:extLst>
                </a:gridCol>
              </a:tblGrid>
              <a:tr h="182880">
                <a:tc>
                  <a:txBody>
                    <a:bodyPr/>
                    <a:lstStyle/>
                    <a:p>
                      <a:pPr algn="l" fontAlgn="b"/>
                      <a:r>
                        <a:rPr lang="en-IN" sz="1100" u="none" strike="noStrike">
                          <a:effectLst/>
                        </a:rPr>
                        <a:t>Lorries(state permit)</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23829</a:t>
                      </a:r>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532191020"/>
                  </a:ext>
                </a:extLst>
              </a:tr>
              <a:tr h="182880">
                <a:tc gridSpan="2">
                  <a:txBody>
                    <a:bodyPr/>
                    <a:lstStyle/>
                    <a:p>
                      <a:pPr algn="l" fontAlgn="b"/>
                      <a:r>
                        <a:rPr lang="en-IN" sz="1100" u="none" strike="noStrike">
                          <a:effectLst/>
                        </a:rPr>
                        <a:t>Lorries(national permit)</a:t>
                      </a:r>
                      <a:endParaRPr lang="en-IN" sz="1100" b="0" i="0" u="none" strike="noStrike">
                        <a:solidFill>
                          <a:srgbClr val="000000"/>
                        </a:solidFill>
                        <a:effectLst/>
                        <a:latin typeface="Aptos Narrow" panose="020B0004020202020204" pitchFamily="34" charset="0"/>
                      </a:endParaRPr>
                    </a:p>
                  </a:txBody>
                  <a:tcPr marL="7620" marR="7620" marT="7620" marB="0" anchor="b"/>
                </a:tc>
                <a:tc hMerge="1">
                  <a:txBody>
                    <a:bodyPr/>
                    <a:lstStyle/>
                    <a:p>
                      <a:endParaRPr lang="en-IN"/>
                    </a:p>
                  </a:txBody>
                  <a:tcPr/>
                </a:tc>
                <a:tc>
                  <a:txBody>
                    <a:bodyPr/>
                    <a:lstStyle/>
                    <a:p>
                      <a:pPr algn="r" fontAlgn="b"/>
                      <a:r>
                        <a:rPr lang="en-IN" sz="1100" u="none" strike="noStrike" dirty="0">
                          <a:effectLst/>
                        </a:rPr>
                        <a:t>13034</a:t>
                      </a:r>
                      <a:endParaRPr lang="en-IN"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185845855"/>
                  </a:ext>
                </a:extLst>
              </a:tr>
            </a:tbl>
          </a:graphicData>
        </a:graphic>
      </p:graphicFrame>
      <p:graphicFrame>
        <p:nvGraphicFramePr>
          <p:cNvPr id="11" name="Table 10">
            <a:extLst>
              <a:ext uri="{FF2B5EF4-FFF2-40B4-BE49-F238E27FC236}">
                <a16:creationId xmlns:a16="http://schemas.microsoft.com/office/drawing/2014/main" id="{A36F42F5-BD56-D9FB-03A3-A5E6D0F2730A}"/>
              </a:ext>
            </a:extLst>
          </p:cNvPr>
          <p:cNvGraphicFramePr>
            <a:graphicFrameLocks noGrp="1"/>
          </p:cNvGraphicFramePr>
          <p:nvPr>
            <p:extLst>
              <p:ext uri="{D42A27DB-BD31-4B8C-83A1-F6EECF244321}">
                <p14:modId xmlns:p14="http://schemas.microsoft.com/office/powerpoint/2010/main" val="2232152578"/>
              </p:ext>
            </p:extLst>
          </p:nvPr>
        </p:nvGraphicFramePr>
        <p:xfrm>
          <a:off x="311700" y="2324614"/>
          <a:ext cx="2438400" cy="365760"/>
        </p:xfrm>
        <a:graphic>
          <a:graphicData uri="http://schemas.openxmlformats.org/drawingml/2006/table">
            <a:tbl>
              <a:tblPr>
                <a:tableStyleId>{5C22544A-7EE6-4342-B048-85BDC9FD1C3A}</a:tableStyleId>
              </a:tblPr>
              <a:tblGrid>
                <a:gridCol w="541867">
                  <a:extLst>
                    <a:ext uri="{9D8B030D-6E8A-4147-A177-3AD203B41FA5}">
                      <a16:colId xmlns:a16="http://schemas.microsoft.com/office/drawing/2014/main" val="1681024023"/>
                    </a:ext>
                  </a:extLst>
                </a:gridCol>
                <a:gridCol w="541867">
                  <a:extLst>
                    <a:ext uri="{9D8B030D-6E8A-4147-A177-3AD203B41FA5}">
                      <a16:colId xmlns:a16="http://schemas.microsoft.com/office/drawing/2014/main" val="1286380989"/>
                    </a:ext>
                  </a:extLst>
                </a:gridCol>
                <a:gridCol w="677333">
                  <a:extLst>
                    <a:ext uri="{9D8B030D-6E8A-4147-A177-3AD203B41FA5}">
                      <a16:colId xmlns:a16="http://schemas.microsoft.com/office/drawing/2014/main" val="3684977114"/>
                    </a:ext>
                  </a:extLst>
                </a:gridCol>
                <a:gridCol w="677333">
                  <a:extLst>
                    <a:ext uri="{9D8B030D-6E8A-4147-A177-3AD203B41FA5}">
                      <a16:colId xmlns:a16="http://schemas.microsoft.com/office/drawing/2014/main" val="883207262"/>
                    </a:ext>
                  </a:extLst>
                </a:gridCol>
              </a:tblGrid>
              <a:tr h="182880">
                <a:tc gridSpan="2">
                  <a:txBody>
                    <a:bodyPr/>
                    <a:lstStyle/>
                    <a:p>
                      <a:pPr algn="l" fontAlgn="b"/>
                      <a:r>
                        <a:rPr lang="en-IN" sz="1100" u="none" strike="noStrike">
                          <a:effectLst/>
                        </a:rPr>
                        <a:t>Auto Rickshaw</a:t>
                      </a:r>
                      <a:endParaRPr lang="en-IN" sz="1100" b="0" i="0" u="none" strike="noStrike">
                        <a:solidFill>
                          <a:srgbClr val="000000"/>
                        </a:solidFill>
                        <a:effectLst/>
                        <a:latin typeface="Aptos Narrow" panose="020B0004020202020204" pitchFamily="34" charset="0"/>
                      </a:endParaRPr>
                    </a:p>
                  </a:txBody>
                  <a:tcPr marL="7620" marR="7620" marT="7620" marB="0" anchor="b"/>
                </a:tc>
                <a:tc hMerge="1">
                  <a:txBody>
                    <a:bodyPr/>
                    <a:lstStyle/>
                    <a:p>
                      <a:endParaRPr lang="en-IN"/>
                    </a:p>
                  </a:txBody>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92335</a:t>
                      </a:r>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780530810"/>
                  </a:ext>
                </a:extLst>
              </a:tr>
              <a:tr h="182880">
                <a:tc>
                  <a:txBody>
                    <a:bodyPr/>
                    <a:lstStyle/>
                    <a:p>
                      <a:pPr algn="l" fontAlgn="b"/>
                      <a:r>
                        <a:rPr lang="en-IN" sz="1100" u="none" strike="noStrike">
                          <a:effectLst/>
                        </a:rPr>
                        <a:t>Tractors</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dirty="0">
                          <a:effectLst/>
                        </a:rPr>
                        <a:t>1495</a:t>
                      </a:r>
                      <a:endParaRPr lang="en-IN"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610738718"/>
                  </a:ext>
                </a:extLst>
              </a:tr>
            </a:tbl>
          </a:graphicData>
        </a:graphic>
      </p:graphicFrame>
      <p:graphicFrame>
        <p:nvGraphicFramePr>
          <p:cNvPr id="12" name="Table 11">
            <a:extLst>
              <a:ext uri="{FF2B5EF4-FFF2-40B4-BE49-F238E27FC236}">
                <a16:creationId xmlns:a16="http://schemas.microsoft.com/office/drawing/2014/main" id="{D3CE0601-D960-ED60-6AB7-17DC774704A7}"/>
              </a:ext>
            </a:extLst>
          </p:cNvPr>
          <p:cNvGraphicFramePr>
            <a:graphicFrameLocks noGrp="1"/>
          </p:cNvGraphicFramePr>
          <p:nvPr>
            <p:extLst>
              <p:ext uri="{D42A27DB-BD31-4B8C-83A1-F6EECF244321}">
                <p14:modId xmlns:p14="http://schemas.microsoft.com/office/powerpoint/2010/main" val="215220710"/>
              </p:ext>
            </p:extLst>
          </p:nvPr>
        </p:nvGraphicFramePr>
        <p:xfrm>
          <a:off x="311700" y="2690374"/>
          <a:ext cx="2438400" cy="1600200"/>
        </p:xfrm>
        <a:graphic>
          <a:graphicData uri="http://schemas.openxmlformats.org/drawingml/2006/table">
            <a:tbl>
              <a:tblPr>
                <a:tableStyleId>{5C22544A-7EE6-4342-B048-85BDC9FD1C3A}</a:tableStyleId>
              </a:tblPr>
              <a:tblGrid>
                <a:gridCol w="1083734">
                  <a:extLst>
                    <a:ext uri="{9D8B030D-6E8A-4147-A177-3AD203B41FA5}">
                      <a16:colId xmlns:a16="http://schemas.microsoft.com/office/drawing/2014/main" val="3238633494"/>
                    </a:ext>
                  </a:extLst>
                </a:gridCol>
                <a:gridCol w="677333">
                  <a:extLst>
                    <a:ext uri="{9D8B030D-6E8A-4147-A177-3AD203B41FA5}">
                      <a16:colId xmlns:a16="http://schemas.microsoft.com/office/drawing/2014/main" val="2561159122"/>
                    </a:ext>
                  </a:extLst>
                </a:gridCol>
                <a:gridCol w="677333">
                  <a:extLst>
                    <a:ext uri="{9D8B030D-6E8A-4147-A177-3AD203B41FA5}">
                      <a16:colId xmlns:a16="http://schemas.microsoft.com/office/drawing/2014/main" val="955956412"/>
                    </a:ext>
                  </a:extLst>
                </a:gridCol>
              </a:tblGrid>
              <a:tr h="182880">
                <a:tc>
                  <a:txBody>
                    <a:bodyPr/>
                    <a:lstStyle/>
                    <a:p>
                      <a:pPr algn="l" fontAlgn="b"/>
                      <a:r>
                        <a:rPr lang="en-IN" sz="1100" u="none" strike="noStrike">
                          <a:effectLst/>
                        </a:rPr>
                        <a:t>Road rollers</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161</a:t>
                      </a:r>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409310950"/>
                  </a:ext>
                </a:extLst>
              </a:tr>
              <a:tr h="182880">
                <a:tc gridSpan="2">
                  <a:txBody>
                    <a:bodyPr/>
                    <a:lstStyle/>
                    <a:p>
                      <a:pPr algn="l" fontAlgn="b"/>
                      <a:r>
                        <a:rPr lang="en-IN" sz="1100" u="none" strike="noStrike">
                          <a:effectLst/>
                        </a:rPr>
                        <a:t>Omni bus(state permit)</a:t>
                      </a:r>
                      <a:endParaRPr lang="en-IN" sz="1100" b="0" i="0" u="none" strike="noStrike">
                        <a:solidFill>
                          <a:srgbClr val="000000"/>
                        </a:solidFill>
                        <a:effectLst/>
                        <a:latin typeface="Aptos Narrow" panose="020B0004020202020204" pitchFamily="34" charset="0"/>
                      </a:endParaRPr>
                    </a:p>
                  </a:txBody>
                  <a:tcPr marL="7620" marR="7620" marT="7620" marB="0" anchor="b"/>
                </a:tc>
                <a:tc hMerge="1">
                  <a:txBody>
                    <a:bodyPr/>
                    <a:lstStyle/>
                    <a:p>
                      <a:endParaRPr lang="en-IN"/>
                    </a:p>
                  </a:txBody>
                  <a:tcPr/>
                </a:tc>
                <a:tc>
                  <a:txBody>
                    <a:bodyPr/>
                    <a:lstStyle/>
                    <a:p>
                      <a:pPr algn="r" fontAlgn="b"/>
                      <a:r>
                        <a:rPr lang="en-IN" sz="1100" u="none" strike="noStrike">
                          <a:effectLst/>
                        </a:rPr>
                        <a:t>571</a:t>
                      </a:r>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430209260"/>
                  </a:ext>
                </a:extLst>
              </a:tr>
              <a:tr h="182880">
                <a:tc gridSpan="2">
                  <a:txBody>
                    <a:bodyPr/>
                    <a:lstStyle/>
                    <a:p>
                      <a:pPr algn="l" fontAlgn="b"/>
                      <a:r>
                        <a:rPr lang="en-IN" sz="1100" u="none" strike="noStrike">
                          <a:effectLst/>
                        </a:rPr>
                        <a:t>Omni bus(national permit)</a:t>
                      </a:r>
                      <a:endParaRPr lang="en-IN" sz="1100" b="0" i="0" u="none" strike="noStrike">
                        <a:solidFill>
                          <a:srgbClr val="000000"/>
                        </a:solidFill>
                        <a:effectLst/>
                        <a:latin typeface="Aptos Narrow" panose="020B0004020202020204" pitchFamily="34" charset="0"/>
                      </a:endParaRPr>
                    </a:p>
                  </a:txBody>
                  <a:tcPr marL="7620" marR="7620" marT="7620" marB="0" anchor="b"/>
                </a:tc>
                <a:tc hMerge="1">
                  <a:txBody>
                    <a:bodyPr/>
                    <a:lstStyle/>
                    <a:p>
                      <a:endParaRPr lang="en-IN"/>
                    </a:p>
                  </a:txBody>
                  <a:tcPr/>
                </a:tc>
                <a:tc>
                  <a:txBody>
                    <a:bodyPr/>
                    <a:lstStyle/>
                    <a:p>
                      <a:pPr algn="r" fontAlgn="b"/>
                      <a:r>
                        <a:rPr lang="en-IN" sz="1100" u="none" strike="noStrike">
                          <a:effectLst/>
                        </a:rPr>
                        <a:t>26</a:t>
                      </a:r>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22892539"/>
                  </a:ext>
                </a:extLst>
              </a:tr>
              <a:tr h="182880">
                <a:tc>
                  <a:txBody>
                    <a:bodyPr/>
                    <a:lstStyle/>
                    <a:p>
                      <a:pPr algn="l" fontAlgn="b"/>
                      <a:r>
                        <a:rPr lang="en-IN" sz="1100" u="none" strike="noStrike">
                          <a:effectLst/>
                        </a:rPr>
                        <a:t>Institution buses</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714</a:t>
                      </a:r>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042823820"/>
                  </a:ext>
                </a:extLst>
              </a:tr>
              <a:tr h="182880">
                <a:tc>
                  <a:txBody>
                    <a:bodyPr/>
                    <a:lstStyle/>
                    <a:p>
                      <a:pPr algn="l" fontAlgn="b"/>
                      <a:r>
                        <a:rPr lang="en-IN" sz="1100" u="none" strike="noStrike">
                          <a:effectLst/>
                        </a:rPr>
                        <a:t>Private service bus</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280</a:t>
                      </a:r>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611564618"/>
                  </a:ext>
                </a:extLst>
              </a:tr>
              <a:tr h="182880">
                <a:tc>
                  <a:txBody>
                    <a:bodyPr/>
                    <a:lstStyle/>
                    <a:p>
                      <a:pPr algn="l" fontAlgn="b"/>
                      <a:r>
                        <a:rPr lang="en-IN" sz="1100" u="none" strike="noStrike">
                          <a:effectLst/>
                        </a:rPr>
                        <a:t>Fire service </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98</a:t>
                      </a:r>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93660971"/>
                  </a:ext>
                </a:extLst>
              </a:tr>
              <a:tr h="182880">
                <a:tc>
                  <a:txBody>
                    <a:bodyPr/>
                    <a:lstStyle/>
                    <a:p>
                      <a:pPr algn="l" fontAlgn="b"/>
                      <a:r>
                        <a:rPr lang="en-IN" sz="1100" u="none" strike="noStrike">
                          <a:effectLst/>
                        </a:rPr>
                        <a:t>Emergency vehicles</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dirty="0">
                          <a:effectLst/>
                        </a:rPr>
                        <a:t>1613</a:t>
                      </a:r>
                      <a:endParaRPr lang="en-IN"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878859805"/>
                  </a:ext>
                </a:extLst>
              </a:tr>
            </a:tbl>
          </a:graphicData>
        </a:graphic>
      </p:graphicFrame>
      <p:graphicFrame>
        <p:nvGraphicFramePr>
          <p:cNvPr id="13" name="Table 12">
            <a:extLst>
              <a:ext uri="{FF2B5EF4-FFF2-40B4-BE49-F238E27FC236}">
                <a16:creationId xmlns:a16="http://schemas.microsoft.com/office/drawing/2014/main" id="{A4708C1A-FFCD-0B9B-6588-22B7F42831FE}"/>
              </a:ext>
            </a:extLst>
          </p:cNvPr>
          <p:cNvGraphicFramePr>
            <a:graphicFrameLocks noGrp="1"/>
          </p:cNvGraphicFramePr>
          <p:nvPr>
            <p:extLst>
              <p:ext uri="{D42A27DB-BD31-4B8C-83A1-F6EECF244321}">
                <p14:modId xmlns:p14="http://schemas.microsoft.com/office/powerpoint/2010/main" val="56134209"/>
              </p:ext>
            </p:extLst>
          </p:nvPr>
        </p:nvGraphicFramePr>
        <p:xfrm>
          <a:off x="3352800" y="1229875"/>
          <a:ext cx="2438400" cy="1270847"/>
        </p:xfrm>
        <a:graphic>
          <a:graphicData uri="http://schemas.openxmlformats.org/drawingml/2006/table">
            <a:tbl>
              <a:tblPr>
                <a:tableStyleId>{5C22544A-7EE6-4342-B048-85BDC9FD1C3A}</a:tableStyleId>
              </a:tblPr>
              <a:tblGrid>
                <a:gridCol w="1083734">
                  <a:extLst>
                    <a:ext uri="{9D8B030D-6E8A-4147-A177-3AD203B41FA5}">
                      <a16:colId xmlns:a16="http://schemas.microsoft.com/office/drawing/2014/main" val="463008530"/>
                    </a:ext>
                  </a:extLst>
                </a:gridCol>
                <a:gridCol w="677333">
                  <a:extLst>
                    <a:ext uri="{9D8B030D-6E8A-4147-A177-3AD203B41FA5}">
                      <a16:colId xmlns:a16="http://schemas.microsoft.com/office/drawing/2014/main" val="2992345273"/>
                    </a:ext>
                  </a:extLst>
                </a:gridCol>
                <a:gridCol w="677333">
                  <a:extLst>
                    <a:ext uri="{9D8B030D-6E8A-4147-A177-3AD203B41FA5}">
                      <a16:colId xmlns:a16="http://schemas.microsoft.com/office/drawing/2014/main" val="1515010785"/>
                    </a:ext>
                  </a:extLst>
                </a:gridCol>
              </a:tblGrid>
              <a:tr h="182880">
                <a:tc>
                  <a:txBody>
                    <a:bodyPr/>
                    <a:lstStyle/>
                    <a:p>
                      <a:pPr algn="l" fontAlgn="b"/>
                      <a:r>
                        <a:rPr lang="en-IN" sz="1100" u="none" strike="noStrike">
                          <a:effectLst/>
                        </a:rPr>
                        <a:t>Light vehicles</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29445</a:t>
                      </a:r>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371157260"/>
                  </a:ext>
                </a:extLst>
              </a:tr>
              <a:tr h="196427">
                <a:tc gridSpan="2">
                  <a:txBody>
                    <a:bodyPr/>
                    <a:lstStyle/>
                    <a:p>
                      <a:pPr algn="l" fontAlgn="b"/>
                      <a:r>
                        <a:rPr lang="en-IN" sz="1100" u="none" strike="noStrike">
                          <a:effectLst/>
                        </a:rPr>
                        <a:t>Maxi cab(state permit)</a:t>
                      </a:r>
                      <a:endParaRPr lang="en-IN" sz="1100" b="0" i="0" u="none" strike="noStrike">
                        <a:solidFill>
                          <a:srgbClr val="000000"/>
                        </a:solidFill>
                        <a:effectLst/>
                        <a:latin typeface="Aptos Narrow" panose="020B0004020202020204" pitchFamily="34" charset="0"/>
                      </a:endParaRPr>
                    </a:p>
                  </a:txBody>
                  <a:tcPr marL="7620" marR="7620" marT="7620" marB="0" anchor="b"/>
                </a:tc>
                <a:tc hMerge="1">
                  <a:txBody>
                    <a:bodyPr/>
                    <a:lstStyle/>
                    <a:p>
                      <a:endParaRPr lang="en-IN"/>
                    </a:p>
                  </a:txBody>
                  <a:tcPr/>
                </a:tc>
                <a:tc>
                  <a:txBody>
                    <a:bodyPr/>
                    <a:lstStyle/>
                    <a:p>
                      <a:pPr algn="r" fontAlgn="b"/>
                      <a:r>
                        <a:rPr lang="en-IN" sz="1100" u="none" strike="noStrike" dirty="0">
                          <a:effectLst/>
                        </a:rPr>
                        <a:t>8837</a:t>
                      </a:r>
                      <a:endParaRPr lang="en-IN"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342610228"/>
                  </a:ext>
                </a:extLst>
              </a:tr>
              <a:tr h="182880">
                <a:tc gridSpan="2">
                  <a:txBody>
                    <a:bodyPr/>
                    <a:lstStyle/>
                    <a:p>
                      <a:pPr algn="l" fontAlgn="b"/>
                      <a:r>
                        <a:rPr lang="en-IN" sz="1100" u="none" strike="noStrike">
                          <a:effectLst/>
                        </a:rPr>
                        <a:t>Maxi cab(national permit)</a:t>
                      </a:r>
                      <a:endParaRPr lang="en-IN" sz="1100" b="0" i="0" u="none" strike="noStrike">
                        <a:solidFill>
                          <a:srgbClr val="000000"/>
                        </a:solidFill>
                        <a:effectLst/>
                        <a:latin typeface="Aptos Narrow" panose="020B0004020202020204" pitchFamily="34" charset="0"/>
                      </a:endParaRPr>
                    </a:p>
                  </a:txBody>
                  <a:tcPr marL="7620" marR="7620" marT="7620" marB="0" anchor="b"/>
                </a:tc>
                <a:tc hMerge="1">
                  <a:txBody>
                    <a:bodyPr/>
                    <a:lstStyle/>
                    <a:p>
                      <a:endParaRPr lang="en-IN"/>
                    </a:p>
                  </a:txBody>
                  <a:tcPr/>
                </a:tc>
                <a:tc>
                  <a:txBody>
                    <a:bodyPr/>
                    <a:lstStyle/>
                    <a:p>
                      <a:pPr algn="r" fontAlgn="b"/>
                      <a:r>
                        <a:rPr lang="en-IN" sz="1100" u="none" strike="noStrike">
                          <a:effectLst/>
                        </a:rPr>
                        <a:t>1414</a:t>
                      </a:r>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598598851"/>
                  </a:ext>
                </a:extLst>
              </a:tr>
              <a:tr h="182880">
                <a:tc gridSpan="2">
                  <a:txBody>
                    <a:bodyPr/>
                    <a:lstStyle/>
                    <a:p>
                      <a:pPr algn="l" fontAlgn="b"/>
                      <a:r>
                        <a:rPr lang="en-IN" sz="1100" u="none" strike="noStrike">
                          <a:effectLst/>
                        </a:rPr>
                        <a:t>Travel vehicle( state permit)</a:t>
                      </a:r>
                      <a:endParaRPr lang="en-IN" sz="1100" b="0" i="0" u="none" strike="noStrike">
                        <a:solidFill>
                          <a:srgbClr val="000000"/>
                        </a:solidFill>
                        <a:effectLst/>
                        <a:latin typeface="Aptos Narrow" panose="020B0004020202020204" pitchFamily="34" charset="0"/>
                      </a:endParaRPr>
                    </a:p>
                  </a:txBody>
                  <a:tcPr marL="7620" marR="7620" marT="7620" marB="0" anchor="b"/>
                </a:tc>
                <a:tc hMerge="1">
                  <a:txBody>
                    <a:bodyPr/>
                    <a:lstStyle/>
                    <a:p>
                      <a:endParaRPr lang="en-IN"/>
                    </a:p>
                  </a:txBody>
                  <a:tcPr/>
                </a:tc>
                <a:tc>
                  <a:txBody>
                    <a:bodyPr/>
                    <a:lstStyle/>
                    <a:p>
                      <a:pPr algn="r" fontAlgn="b"/>
                      <a:r>
                        <a:rPr lang="en-IN" sz="1100" u="none" strike="noStrike">
                          <a:effectLst/>
                        </a:rPr>
                        <a:t>17601</a:t>
                      </a:r>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59638180"/>
                  </a:ext>
                </a:extLst>
              </a:tr>
              <a:tr h="182880">
                <a:tc gridSpan="2">
                  <a:txBody>
                    <a:bodyPr/>
                    <a:lstStyle/>
                    <a:p>
                      <a:pPr algn="l" fontAlgn="b"/>
                      <a:r>
                        <a:rPr lang="en-IN" sz="1100" u="none" strike="noStrike">
                          <a:effectLst/>
                        </a:rPr>
                        <a:t>Travel vehicle(national permit)</a:t>
                      </a:r>
                      <a:endParaRPr lang="en-IN" sz="1100" b="0" i="0" u="none" strike="noStrike">
                        <a:solidFill>
                          <a:srgbClr val="000000"/>
                        </a:solidFill>
                        <a:effectLst/>
                        <a:latin typeface="Aptos Narrow" panose="020B0004020202020204" pitchFamily="34" charset="0"/>
                      </a:endParaRPr>
                    </a:p>
                  </a:txBody>
                  <a:tcPr marL="7620" marR="7620" marT="7620" marB="0" anchor="b"/>
                </a:tc>
                <a:tc hMerge="1">
                  <a:txBody>
                    <a:bodyPr/>
                    <a:lstStyle/>
                    <a:p>
                      <a:endParaRPr lang="en-IN"/>
                    </a:p>
                  </a:txBody>
                  <a:tcPr/>
                </a:tc>
                <a:tc>
                  <a:txBody>
                    <a:bodyPr/>
                    <a:lstStyle/>
                    <a:p>
                      <a:pPr algn="r" fontAlgn="b"/>
                      <a:r>
                        <a:rPr lang="en-IN" sz="1100" u="none" strike="noStrike">
                          <a:effectLst/>
                        </a:rPr>
                        <a:t>3880</a:t>
                      </a:r>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255648788"/>
                  </a:ext>
                </a:extLst>
              </a:tr>
              <a:tr h="182880">
                <a:tc>
                  <a:txBody>
                    <a:bodyPr/>
                    <a:lstStyle/>
                    <a:p>
                      <a:pPr algn="l" fontAlgn="b"/>
                      <a:r>
                        <a:rPr lang="en-IN" sz="1100" u="none" strike="noStrike">
                          <a:effectLst/>
                        </a:rPr>
                        <a:t>Rent vehicles</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dirty="0">
                          <a:effectLst/>
                        </a:rPr>
                        <a:t>128</a:t>
                      </a:r>
                      <a:endParaRPr lang="en-IN"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327482383"/>
                  </a:ext>
                </a:extLst>
              </a:tr>
            </a:tbl>
          </a:graphicData>
        </a:graphic>
      </p:graphicFrame>
      <p:graphicFrame>
        <p:nvGraphicFramePr>
          <p:cNvPr id="14" name="Table 13">
            <a:extLst>
              <a:ext uri="{FF2B5EF4-FFF2-40B4-BE49-F238E27FC236}">
                <a16:creationId xmlns:a16="http://schemas.microsoft.com/office/drawing/2014/main" id="{DB6E4091-C8E0-3294-8876-729860BE211B}"/>
              </a:ext>
            </a:extLst>
          </p:cNvPr>
          <p:cNvGraphicFramePr>
            <a:graphicFrameLocks noGrp="1"/>
          </p:cNvGraphicFramePr>
          <p:nvPr/>
        </p:nvGraphicFramePr>
        <p:xfrm>
          <a:off x="3352800" y="2298700"/>
          <a:ext cx="2438400" cy="54864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84469650"/>
                    </a:ext>
                  </a:extLst>
                </a:gridCol>
                <a:gridCol w="609600">
                  <a:extLst>
                    <a:ext uri="{9D8B030D-6E8A-4147-A177-3AD203B41FA5}">
                      <a16:colId xmlns:a16="http://schemas.microsoft.com/office/drawing/2014/main" val="3686179295"/>
                    </a:ext>
                  </a:extLst>
                </a:gridCol>
                <a:gridCol w="609600">
                  <a:extLst>
                    <a:ext uri="{9D8B030D-6E8A-4147-A177-3AD203B41FA5}">
                      <a16:colId xmlns:a16="http://schemas.microsoft.com/office/drawing/2014/main" val="2435588263"/>
                    </a:ext>
                  </a:extLst>
                </a:gridCol>
                <a:gridCol w="609600">
                  <a:extLst>
                    <a:ext uri="{9D8B030D-6E8A-4147-A177-3AD203B41FA5}">
                      <a16:colId xmlns:a16="http://schemas.microsoft.com/office/drawing/2014/main" val="3874414155"/>
                    </a:ext>
                  </a:extLst>
                </a:gridCol>
              </a:tblGrid>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66890051"/>
                  </a:ext>
                </a:extLst>
              </a:tr>
              <a:tr h="182880">
                <a:tc>
                  <a:txBody>
                    <a:bodyPr/>
                    <a:lstStyle/>
                    <a:p>
                      <a:pPr algn="l" fontAlgn="b"/>
                      <a:r>
                        <a:rPr lang="en-IN" sz="1100" u="none" strike="noStrike">
                          <a:effectLst/>
                        </a:rPr>
                        <a:t>Total</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5008594</a:t>
                      </a:r>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497632429"/>
                  </a:ext>
                </a:extLst>
              </a:tr>
              <a:tr h="182880">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712447751"/>
                  </a:ext>
                </a:extLst>
              </a:tr>
            </a:tbl>
          </a:graphicData>
        </a:graphic>
      </p:graphicFrame>
    </p:spTree>
    <p:extLst>
      <p:ext uri="{BB962C8B-B14F-4D97-AF65-F5344CB8AC3E}">
        <p14:creationId xmlns:p14="http://schemas.microsoft.com/office/powerpoint/2010/main" val="86700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998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92" name="Google Shape;92;p14"/>
          <p:cNvSpPr txBox="1">
            <a:spLocks noGrp="1"/>
          </p:cNvSpPr>
          <p:nvPr>
            <p:ph type="body" idx="1"/>
          </p:nvPr>
        </p:nvSpPr>
        <p:spPr>
          <a:xfrm>
            <a:off x="194075" y="609650"/>
            <a:ext cx="8520600" cy="3339000"/>
          </a:xfrm>
          <a:prstGeom prst="rect">
            <a:avLst/>
          </a:prstGeom>
        </p:spPr>
        <p:txBody>
          <a:bodyPr spcFirstLastPara="1" wrap="square" lIns="91425" tIns="91425" rIns="91425" bIns="91425" anchor="t" anchorCtr="0">
            <a:normAutofit/>
          </a:bodyPr>
          <a:lstStyle/>
          <a:p>
            <a:pPr marL="520700">
              <a:spcBef>
                <a:spcPts val="1130"/>
              </a:spcBef>
              <a:spcAft>
                <a:spcPts val="0"/>
              </a:spcAft>
              <a:tabLst>
                <a:tab pos="521335" algn="l"/>
              </a:tabLst>
            </a:pPr>
            <a:r>
              <a:rPr lang="en-US" sz="1800" dirty="0">
                <a:solidFill>
                  <a:srgbClr val="374151"/>
                </a:solidFill>
                <a:effectLst/>
                <a:latin typeface="+mn-lt"/>
                <a:ea typeface="Arial Black" panose="020B0A04020102020204" pitchFamily="34" charset="0"/>
                <a:cs typeface="Segoe UI" panose="020B0502040204020203" pitchFamily="34" charset="0"/>
              </a:rPr>
              <a:t>Air pollution poses a significant environmental and public health challenge in Chennai, India, with adverse effects on the city's residents and ecosystems.</a:t>
            </a:r>
            <a:r>
              <a:rPr lang="en-US" sz="1800" dirty="0">
                <a:solidFill>
                  <a:srgbClr val="374151"/>
                </a:solidFill>
                <a:effectLst/>
                <a:latin typeface="+mn-lt"/>
                <a:ea typeface="Arial Black" panose="020B0A04020102020204" pitchFamily="34" charset="0"/>
                <a:cs typeface="Arial Black" panose="020B0A04020102020204" pitchFamily="34" charset="0"/>
              </a:rPr>
              <a:t> </a:t>
            </a:r>
          </a:p>
          <a:p>
            <a:pPr marL="520700">
              <a:spcBef>
                <a:spcPts val="1130"/>
              </a:spcBef>
              <a:spcAft>
                <a:spcPts val="0"/>
              </a:spcAft>
              <a:tabLst>
                <a:tab pos="521335" algn="l"/>
              </a:tabLst>
            </a:pPr>
            <a:r>
              <a:rPr lang="en-US" sz="1800" dirty="0">
                <a:solidFill>
                  <a:srgbClr val="374151"/>
                </a:solidFill>
                <a:effectLst/>
                <a:latin typeface="+mn-lt"/>
                <a:ea typeface="Arial Black" panose="020B0A04020102020204" pitchFamily="34" charset="0"/>
                <a:cs typeface="Segoe UI" panose="020B0502040204020203" pitchFamily="34" charset="0"/>
              </a:rPr>
              <a:t>Despite efforts to mitigate pollution levels, the city continues to grapple with deteriorating air quality, posing significant risks to the health and well-being of its residents. </a:t>
            </a:r>
            <a:endParaRPr lang="en-IN" sz="1800" dirty="0">
              <a:effectLst/>
              <a:latin typeface="+mn-lt"/>
              <a:ea typeface="Arial Black" panose="020B0A04020102020204" pitchFamily="34" charset="0"/>
              <a:cs typeface="Arial Black" panose="020B0A04020102020204" pitchFamily="34" charset="0"/>
            </a:endParaRPr>
          </a:p>
          <a:p>
            <a:r>
              <a:rPr lang="en-US" sz="1800" dirty="0">
                <a:solidFill>
                  <a:srgbClr val="374151"/>
                </a:solidFill>
                <a:effectLst/>
                <a:latin typeface="+mn-lt"/>
                <a:ea typeface="Arial Black" panose="020B0A04020102020204" pitchFamily="34" charset="0"/>
                <a:cs typeface="Segoe UI" panose="020B0502040204020203" pitchFamily="34" charset="0"/>
              </a:rPr>
              <a:t>To address this issue effectively, it is imperative to gain a comprehensive understanding of the root causes, major contributors, and consequences of air pollution in Chennai</a:t>
            </a:r>
            <a:endParaRPr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2242-1B56-A575-72E6-99B7AEC9F4EC}"/>
              </a:ext>
            </a:extLst>
          </p:cNvPr>
          <p:cNvSpPr>
            <a:spLocks noGrp="1"/>
          </p:cNvSpPr>
          <p:nvPr>
            <p:ph type="title"/>
          </p:nvPr>
        </p:nvSpPr>
        <p:spPr/>
        <p:txBody>
          <a:bodyPr>
            <a:normAutofit fontScale="90000"/>
          </a:bodyPr>
          <a:lstStyle/>
          <a:p>
            <a:r>
              <a:rPr lang="en-US" dirty="0"/>
              <a:t>Actions</a:t>
            </a:r>
            <a:endParaRPr lang="en-IN" dirty="0"/>
          </a:p>
        </p:txBody>
      </p:sp>
      <p:sp>
        <p:nvSpPr>
          <p:cNvPr id="3" name="Text Placeholder 2">
            <a:extLst>
              <a:ext uri="{FF2B5EF4-FFF2-40B4-BE49-F238E27FC236}">
                <a16:creationId xmlns:a16="http://schemas.microsoft.com/office/drawing/2014/main" id="{1D5CA093-3B48-FF20-0AF8-21E7FBEA8DA0}"/>
              </a:ext>
            </a:extLst>
          </p:cNvPr>
          <p:cNvSpPr>
            <a:spLocks noGrp="1"/>
          </p:cNvSpPr>
          <p:nvPr>
            <p:ph type="body" idx="1"/>
          </p:nvPr>
        </p:nvSpPr>
        <p:spPr/>
        <p:txBody>
          <a:bodyPr/>
          <a:lstStyle/>
          <a:p>
            <a:r>
              <a:rPr lang="en-US" dirty="0"/>
              <a:t>While there are multiple government projects undergoing especially CMRL, the pollution level will still be on the rise because of demolishing buildings and other construction activity.</a:t>
            </a:r>
          </a:p>
          <a:p>
            <a:r>
              <a:rPr lang="en-US" dirty="0"/>
              <a:t>Regular health checkup done for people residing near CMRL work area.</a:t>
            </a:r>
          </a:p>
          <a:p>
            <a:r>
              <a:rPr lang="en-US" dirty="0"/>
              <a:t>Govt. buses, commercial vehicles to be maintained properly . Most of these vehicles have not got the fitness certificate done.</a:t>
            </a:r>
          </a:p>
          <a:p>
            <a:r>
              <a:rPr lang="en-US" dirty="0"/>
              <a:t>Bikes, cars to have the emission check done on a regular basis.</a:t>
            </a:r>
          </a:p>
          <a:p>
            <a:r>
              <a:rPr lang="en-US" dirty="0"/>
              <a:t>We can definitely reduce the air pollution by following these processes.</a:t>
            </a:r>
          </a:p>
          <a:p>
            <a:endParaRPr lang="en-US" dirty="0"/>
          </a:p>
          <a:p>
            <a:pPr marL="114300" indent="0">
              <a:buNone/>
            </a:pPr>
            <a:endParaRPr lang="en-IN" dirty="0"/>
          </a:p>
        </p:txBody>
      </p:sp>
    </p:spTree>
    <p:extLst>
      <p:ext uri="{BB962C8B-B14F-4D97-AF65-F5344CB8AC3E}">
        <p14:creationId xmlns:p14="http://schemas.microsoft.com/office/powerpoint/2010/main" val="1748726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4193-20A0-B155-D9A9-843B86B1BB60}"/>
              </a:ext>
            </a:extLst>
          </p:cNvPr>
          <p:cNvSpPr>
            <a:spLocks noGrp="1"/>
          </p:cNvSpPr>
          <p:nvPr>
            <p:ph type="title"/>
          </p:nvPr>
        </p:nvSpPr>
        <p:spPr/>
        <p:txBody>
          <a:bodyPr>
            <a:normAutofit fontScale="90000"/>
          </a:bodyPr>
          <a:lstStyle/>
          <a:p>
            <a:r>
              <a:rPr lang="en-US" dirty="0"/>
              <a:t>Conclusion</a:t>
            </a:r>
            <a:endParaRPr lang="en-IN" dirty="0"/>
          </a:p>
        </p:txBody>
      </p:sp>
      <p:sp>
        <p:nvSpPr>
          <p:cNvPr id="3" name="Text Placeholder 2">
            <a:extLst>
              <a:ext uri="{FF2B5EF4-FFF2-40B4-BE49-F238E27FC236}">
                <a16:creationId xmlns:a16="http://schemas.microsoft.com/office/drawing/2014/main" id="{95868DFC-7E41-9D59-73A0-63B2DA554B2C}"/>
              </a:ext>
            </a:extLst>
          </p:cNvPr>
          <p:cNvSpPr>
            <a:spLocks noGrp="1"/>
          </p:cNvSpPr>
          <p:nvPr>
            <p:ph type="body" idx="1"/>
          </p:nvPr>
        </p:nvSpPr>
        <p:spPr/>
        <p:txBody>
          <a:bodyPr>
            <a:normAutofit fontScale="92500"/>
          </a:bodyPr>
          <a:lstStyle/>
          <a:p>
            <a:r>
              <a:rPr lang="en-US" dirty="0"/>
              <a:t>Limit time spent in areas with heavy traffic congestion or industrial activity, where pollutant concentrations tend to be higher. Try to opt for less polluted routes</a:t>
            </a:r>
          </a:p>
          <a:p>
            <a:r>
              <a:rPr lang="en-US" dirty="0"/>
              <a:t>Use air purifiers with HEPA filters indoors to reduce indoor air pollution.</a:t>
            </a:r>
          </a:p>
          <a:p>
            <a:r>
              <a:rPr lang="en-US" dirty="0"/>
              <a:t>Stay informed about local air quality levels by regularly checking air quality index (AQI) reports provided by TNPCB or CPCB. Avoid outdoor activities or take precautions on days when air quality is poor, especially during high-pollution events like festivals or wildfires. Always wear Masks while travelling in these polluted areas.</a:t>
            </a:r>
          </a:p>
          <a:p>
            <a:r>
              <a:rPr lang="en-US" dirty="0"/>
              <a:t>After each Metro work is complete, start tree-planting initiatives and urban greening projects to enhance green infrastructure and improve air quality. </a:t>
            </a:r>
            <a:endParaRPr lang="en-IN" dirty="0"/>
          </a:p>
        </p:txBody>
      </p:sp>
    </p:spTree>
    <p:extLst>
      <p:ext uri="{BB962C8B-B14F-4D97-AF65-F5344CB8AC3E}">
        <p14:creationId xmlns:p14="http://schemas.microsoft.com/office/powerpoint/2010/main" val="1288793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Further improvements	</a:t>
            </a:r>
            <a:endParaRPr dirty="0"/>
          </a:p>
        </p:txBody>
      </p:sp>
      <p:sp>
        <p:nvSpPr>
          <p:cNvPr id="134" name="Google Shape;134;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*Analysis on Health effects ( respiratory diseases , eye issues, coughing, sneezing)</a:t>
            </a:r>
          </a:p>
          <a:p>
            <a:pPr marL="0" lvl="0" indent="0" algn="l" rtl="0">
              <a:spcBef>
                <a:spcPts val="0"/>
              </a:spcBef>
              <a:spcAft>
                <a:spcPts val="0"/>
              </a:spcAft>
              <a:buNone/>
            </a:pPr>
            <a:r>
              <a:rPr lang="en-US" dirty="0"/>
              <a:t>*Major water bodies affected.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1426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Major Objectives</a:t>
            </a:r>
            <a:endParaRPr/>
          </a:p>
        </p:txBody>
      </p:sp>
      <p:sp>
        <p:nvSpPr>
          <p:cNvPr id="98" name="Google Shape;98;p15"/>
          <p:cNvSpPr txBox="1">
            <a:spLocks noGrp="1"/>
          </p:cNvSpPr>
          <p:nvPr>
            <p:ph type="body" idx="1"/>
          </p:nvPr>
        </p:nvSpPr>
        <p:spPr>
          <a:xfrm>
            <a:off x="268925" y="663125"/>
            <a:ext cx="8520600" cy="3339000"/>
          </a:xfrm>
          <a:prstGeom prst="rect">
            <a:avLst/>
          </a:prstGeom>
        </p:spPr>
        <p:txBody>
          <a:bodyPr spcFirstLastPara="1" wrap="square" lIns="91425" tIns="91425" rIns="91425" bIns="91425" anchor="t" anchorCtr="0">
            <a:normAutofit fontScale="77500" lnSpcReduction="20000"/>
          </a:bodyPr>
          <a:lstStyle/>
          <a:p>
            <a:pPr marL="342900" lvl="0" indent="-342900" algn="just">
              <a:lnSpc>
                <a:spcPct val="115000"/>
              </a:lnSpc>
              <a:buFont typeface="Symbol" panose="05050102010706020507" pitchFamily="18" charset="2"/>
              <a:buChar char=""/>
              <a:tabLst>
                <a:tab pos="521335" algn="l"/>
              </a:tabLst>
            </a:pPr>
            <a:r>
              <a:rPr lang="en-US" sz="1800" b="1" dirty="0">
                <a:effectLst/>
                <a:latin typeface="+mn-lt"/>
                <a:ea typeface="Arial Black" panose="020B0A04020102020204" pitchFamily="34" charset="0"/>
                <a:cs typeface="Segoe UI" panose="020B0502040204020203" pitchFamily="34" charset="0"/>
              </a:rPr>
              <a:t>Identification of Pollution Sources:</a:t>
            </a:r>
            <a:r>
              <a:rPr lang="en-US" sz="1800" dirty="0">
                <a:solidFill>
                  <a:srgbClr val="374151"/>
                </a:solidFill>
                <a:effectLst/>
                <a:latin typeface="+mn-lt"/>
                <a:ea typeface="Arial Black" panose="020B0A04020102020204" pitchFamily="34" charset="0"/>
                <a:cs typeface="Segoe UI" panose="020B0502040204020203" pitchFamily="34" charset="0"/>
              </a:rPr>
              <a:t> A comprehensive analysis is conducted to identify the primary sources of air pollution in Chennai, encompassing industrial emissions, vehicular traffic, construction activities, open waste burning, agricultural practices, and natural phenomena.</a:t>
            </a:r>
            <a:endParaRPr lang="en-IN" sz="1800" dirty="0">
              <a:effectLst/>
              <a:latin typeface="+mn-lt"/>
              <a:ea typeface="Arial Black" panose="020B0A04020102020204" pitchFamily="34" charset="0"/>
              <a:cs typeface="Arial Black" panose="020B0A04020102020204" pitchFamily="34" charset="0"/>
            </a:endParaRPr>
          </a:p>
          <a:p>
            <a:pPr marL="177800" indent="0" algn="just">
              <a:lnSpc>
                <a:spcPct val="112000"/>
              </a:lnSpc>
              <a:buNone/>
              <a:tabLst>
                <a:tab pos="521335" algn="l"/>
              </a:tabLst>
            </a:pPr>
            <a:r>
              <a:rPr lang="en-US" sz="1800" dirty="0">
                <a:solidFill>
                  <a:srgbClr val="000000"/>
                </a:solidFill>
                <a:effectLst/>
                <a:latin typeface="+mn-lt"/>
                <a:ea typeface="Noto Sans Symbols"/>
                <a:cs typeface="Noto Sans Symbols"/>
              </a:rPr>
              <a:t>  </a:t>
            </a:r>
            <a:endParaRPr lang="en-IN" sz="1800" dirty="0">
              <a:effectLst/>
              <a:latin typeface="+mn-lt"/>
              <a:ea typeface="Arial Black" panose="020B0A04020102020204" pitchFamily="34" charset="0"/>
              <a:cs typeface="Arial Black" panose="020B0A04020102020204" pitchFamily="34" charset="0"/>
            </a:endParaRPr>
          </a:p>
          <a:p>
            <a:pPr marL="342900" marR="454025" lvl="0" indent="-342900" algn="just">
              <a:lnSpc>
                <a:spcPct val="115000"/>
              </a:lnSpc>
              <a:spcBef>
                <a:spcPts val="10"/>
              </a:spcBef>
              <a:spcAft>
                <a:spcPts val="0"/>
              </a:spcAft>
              <a:buFont typeface="Symbol" panose="05050102010706020507" pitchFamily="18" charset="2"/>
              <a:buChar char=""/>
              <a:tabLst>
                <a:tab pos="521335" algn="l"/>
              </a:tabLst>
            </a:pPr>
            <a:r>
              <a:rPr lang="en-US" sz="1800" b="1" dirty="0">
                <a:effectLst/>
                <a:latin typeface="+mn-lt"/>
                <a:ea typeface="Arial Black" panose="020B0A04020102020204" pitchFamily="34" charset="0"/>
                <a:cs typeface="Segoe UI" panose="020B0502040204020203" pitchFamily="34" charset="0"/>
              </a:rPr>
              <a:t>Assessment of Pollution Contributors:</a:t>
            </a:r>
            <a:r>
              <a:rPr lang="en-US" sz="1800" dirty="0">
                <a:solidFill>
                  <a:srgbClr val="374151"/>
                </a:solidFill>
                <a:effectLst/>
                <a:latin typeface="+mn-lt"/>
                <a:ea typeface="Arial Black" panose="020B0A04020102020204" pitchFamily="34" charset="0"/>
                <a:cs typeface="Segoe UI" panose="020B0502040204020203" pitchFamily="34" charset="0"/>
              </a:rPr>
              <a:t> The study investigates the key sectors, industries, and demographic factors driving air pollution in Chennai, examining the role of industrial establishments, transportation systems, urban development patterns, population density, and socioeconomic factors.</a:t>
            </a:r>
            <a:endParaRPr lang="en-IN" sz="1800" dirty="0">
              <a:effectLst/>
              <a:latin typeface="+mn-lt"/>
              <a:ea typeface="Arial Black" panose="020B0A04020102020204" pitchFamily="34" charset="0"/>
              <a:cs typeface="Arial Black" panose="020B0A04020102020204" pitchFamily="34" charset="0"/>
            </a:endParaRPr>
          </a:p>
          <a:p>
            <a:pPr marL="114300" marR="454025" indent="0" algn="just">
              <a:lnSpc>
                <a:spcPct val="80000"/>
              </a:lnSpc>
              <a:spcBef>
                <a:spcPts val="10"/>
              </a:spcBef>
              <a:spcAft>
                <a:spcPts val="0"/>
              </a:spcAft>
              <a:buNone/>
              <a:tabLst>
                <a:tab pos="521335" algn="l"/>
              </a:tabLst>
            </a:pPr>
            <a:r>
              <a:rPr lang="en-US" sz="1800" dirty="0">
                <a:solidFill>
                  <a:srgbClr val="000000"/>
                </a:solidFill>
                <a:effectLst/>
                <a:latin typeface="+mn-lt"/>
                <a:ea typeface="Noto Sans Symbols"/>
                <a:cs typeface="Noto Sans Symbols"/>
              </a:rPr>
              <a:t> </a:t>
            </a:r>
            <a:endParaRPr lang="en-IN" sz="1800" dirty="0">
              <a:effectLst/>
              <a:latin typeface="+mn-lt"/>
              <a:ea typeface="Arial Black" panose="020B0A04020102020204" pitchFamily="34" charset="0"/>
              <a:cs typeface="Arial Black" panose="020B0A04020102020204" pitchFamily="34" charset="0"/>
            </a:endParaRPr>
          </a:p>
          <a:p>
            <a:pPr marL="342900" lvl="0" indent="-342900" algn="just">
              <a:lnSpc>
                <a:spcPct val="115000"/>
              </a:lnSpc>
              <a:spcBef>
                <a:spcPts val="1080"/>
              </a:spcBef>
              <a:buFont typeface="Symbol" panose="05050102010706020507" pitchFamily="18" charset="2"/>
              <a:buChar char=""/>
              <a:tabLst>
                <a:tab pos="521335" algn="l"/>
              </a:tabLst>
            </a:pPr>
            <a:r>
              <a:rPr lang="en-US" sz="1800" b="1" dirty="0">
                <a:effectLst/>
                <a:latin typeface="+mn-lt"/>
                <a:ea typeface="Arial Black" panose="020B0A04020102020204" pitchFamily="34" charset="0"/>
                <a:cs typeface="Segoe UI" panose="020B0502040204020203" pitchFamily="34" charset="0"/>
              </a:rPr>
              <a:t>Development of Mitigation Strategies:</a:t>
            </a:r>
            <a:r>
              <a:rPr lang="en-US" sz="1800" dirty="0">
                <a:solidFill>
                  <a:srgbClr val="374151"/>
                </a:solidFill>
                <a:effectLst/>
                <a:latin typeface="+mn-lt"/>
                <a:ea typeface="Arial Black" panose="020B0A04020102020204" pitchFamily="34" charset="0"/>
                <a:cs typeface="Segoe UI" panose="020B0502040204020203" pitchFamily="34" charset="0"/>
              </a:rPr>
              <a:t> Evidence-based recommendations and policy interventions are proposed to mitigate air pollution and improve air quality in Chennai. Measures such as emission control regulations, clean energy transitions, sustainable urban planning, green infrastructure development, public transportation enhancements, and community engagement initiatives are explored.</a:t>
            </a:r>
            <a:endParaRPr lang="en-IN" sz="1800" dirty="0">
              <a:effectLst/>
              <a:latin typeface="+mn-lt"/>
              <a:ea typeface="Arial Black" panose="020B0A04020102020204" pitchFamily="34" charset="0"/>
              <a:cs typeface="Arial Black" panose="020B0A04020102020204" pitchFamily="34" charset="0"/>
            </a:endParaRPr>
          </a:p>
          <a:p>
            <a:pPr marL="114300" indent="0">
              <a:buNone/>
            </a:pPr>
            <a:r>
              <a:rPr lang="en-US" sz="1800" dirty="0">
                <a:effectLst/>
                <a:latin typeface="+mn-lt"/>
                <a:ea typeface="Arial Black" panose="020B0A04020102020204" pitchFamily="34" charset="0"/>
                <a:cs typeface="Arial Black" panose="020B0A04020102020204" pitchFamily="34" charset="0"/>
              </a:rPr>
              <a:t> </a:t>
            </a:r>
            <a:endParaRPr lang="en-IN" sz="1800" dirty="0">
              <a:effectLst/>
              <a:latin typeface="+mn-lt"/>
              <a:ea typeface="Arial Black" panose="020B0A04020102020204" pitchFamily="34" charset="0"/>
              <a:cs typeface="Arial Black" panose="020B0A04020102020204" pitchFamily="34" charset="0"/>
            </a:endParaRPr>
          </a:p>
          <a:p>
            <a:pPr marL="0" lvl="0" indent="0" algn="l" rtl="0">
              <a:spcBef>
                <a:spcPts val="1200"/>
              </a:spcBef>
              <a:spcAft>
                <a:spcPts val="0"/>
              </a:spcAft>
              <a:buNone/>
            </a:pPr>
            <a:endParaRPr dirty="0">
              <a:latin typeface="+mn-lt"/>
            </a:endParaRPr>
          </a:p>
          <a:p>
            <a:pPr marL="0" lvl="0" indent="0" algn="l" rtl="0">
              <a:spcBef>
                <a:spcPts val="1200"/>
              </a:spcBef>
              <a:spcAft>
                <a:spcPts val="1200"/>
              </a:spcAft>
              <a:buNone/>
            </a:pPr>
            <a:endParaRPr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258225" y="678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Analysis</a:t>
            </a:r>
            <a:endParaRPr dirty="0"/>
          </a:p>
        </p:txBody>
      </p:sp>
      <p:sp>
        <p:nvSpPr>
          <p:cNvPr id="104" name="Google Shape;104;p16"/>
          <p:cNvSpPr txBox="1">
            <a:spLocks noGrp="1"/>
          </p:cNvSpPr>
          <p:nvPr>
            <p:ph type="body" idx="1"/>
          </p:nvPr>
        </p:nvSpPr>
        <p:spPr>
          <a:xfrm>
            <a:off x="204775" y="675600"/>
            <a:ext cx="8520600" cy="3339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US" dirty="0">
                <a:latin typeface="+mn-lt"/>
              </a:rPr>
              <a:t>Factors of air pollution:</a:t>
            </a:r>
          </a:p>
          <a:p>
            <a:pPr marL="342900" lvl="0" algn="l" rtl="0">
              <a:spcBef>
                <a:spcPts val="1200"/>
              </a:spcBef>
              <a:spcAft>
                <a:spcPts val="0"/>
              </a:spcAft>
              <a:buAutoNum type="arabicPeriod"/>
            </a:pPr>
            <a:r>
              <a:rPr lang="en-US" dirty="0">
                <a:latin typeface="+mn-lt"/>
              </a:rPr>
              <a:t>Industrial pollution – SO2( </a:t>
            </a:r>
            <a:r>
              <a:rPr lang="en-US" dirty="0" err="1">
                <a:latin typeface="+mn-lt"/>
              </a:rPr>
              <a:t>sulphur</a:t>
            </a:r>
            <a:r>
              <a:rPr lang="en-US" dirty="0">
                <a:latin typeface="+mn-lt"/>
              </a:rPr>
              <a:t> di oxide), PM(Particulate matter)</a:t>
            </a:r>
          </a:p>
          <a:p>
            <a:pPr marL="342900" lvl="0" algn="l" rtl="0">
              <a:spcBef>
                <a:spcPts val="1200"/>
              </a:spcBef>
              <a:spcAft>
                <a:spcPts val="0"/>
              </a:spcAft>
              <a:buAutoNum type="arabicPeriod"/>
            </a:pPr>
            <a:r>
              <a:rPr lang="en-US" dirty="0">
                <a:latin typeface="+mn-lt"/>
              </a:rPr>
              <a:t>Vehicular pollution – CO(Carbon monoxide),NO2,SO2</a:t>
            </a:r>
          </a:p>
          <a:p>
            <a:pPr marL="342900" lvl="0" algn="l" rtl="0">
              <a:spcBef>
                <a:spcPts val="1200"/>
              </a:spcBef>
              <a:spcAft>
                <a:spcPts val="0"/>
              </a:spcAft>
              <a:buAutoNum type="arabicPeriod"/>
            </a:pPr>
            <a:r>
              <a:rPr lang="en-US" dirty="0">
                <a:latin typeface="+mn-lt"/>
              </a:rPr>
              <a:t>Metro works –PM (Particulate matter)</a:t>
            </a:r>
          </a:p>
          <a:p>
            <a:pPr marL="0" lvl="0" indent="0" algn="l" rtl="0">
              <a:spcBef>
                <a:spcPts val="1200"/>
              </a:spcBef>
              <a:spcAft>
                <a:spcPts val="0"/>
              </a:spcAft>
              <a:buNone/>
            </a:pPr>
            <a:endParaRPr lang="en-US" dirty="0">
              <a:latin typeface="+mn-lt"/>
            </a:endParaRPr>
          </a:p>
          <a:p>
            <a:pPr marL="342900" lvl="0" algn="l" rtl="0">
              <a:spcBef>
                <a:spcPts val="1200"/>
              </a:spcBef>
              <a:spcAft>
                <a:spcPts val="0"/>
              </a:spcAft>
              <a:buAutoNum type="arabicPeriod"/>
            </a:pPr>
            <a:endParaRPr dirty="0">
              <a:latin typeface="+mn-lt"/>
            </a:endParaRPr>
          </a:p>
          <a:p>
            <a:pPr marL="0" lvl="0" indent="0" algn="l" rtl="0">
              <a:spcBef>
                <a:spcPts val="1200"/>
              </a:spcBef>
              <a:spcAft>
                <a:spcPts val="0"/>
              </a:spcAft>
              <a:buNone/>
            </a:pPr>
            <a:endParaRPr dirty="0">
              <a:latin typeface="+mn-lt"/>
            </a:endParaRPr>
          </a:p>
          <a:p>
            <a:pPr marL="0" lvl="0" indent="0" algn="l" rtl="0">
              <a:spcBef>
                <a:spcPts val="1200"/>
              </a:spcBef>
              <a:spcAft>
                <a:spcPts val="1200"/>
              </a:spcAft>
              <a:buNone/>
            </a:pPr>
            <a:endParaRPr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132625"/>
            <a:ext cx="8520600" cy="63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POLLUTANT LEVELS </a:t>
            </a:r>
            <a:endParaRPr dirty="0"/>
          </a:p>
        </p:txBody>
      </p:sp>
      <p:sp>
        <p:nvSpPr>
          <p:cNvPr id="110" name="Google Shape;110;p17"/>
          <p:cNvSpPr txBox="1">
            <a:spLocks noGrp="1"/>
          </p:cNvSpPr>
          <p:nvPr>
            <p:ph type="body" idx="1"/>
          </p:nvPr>
        </p:nvSpPr>
        <p:spPr>
          <a:xfrm>
            <a:off x="226149" y="1227113"/>
            <a:ext cx="8818125" cy="2796412"/>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1026" name="Picture 2">
            <a:extLst>
              <a:ext uri="{FF2B5EF4-FFF2-40B4-BE49-F238E27FC236}">
                <a16:creationId xmlns:a16="http://schemas.microsoft.com/office/drawing/2014/main" id="{30AB1C63-9E13-2389-3D2B-0D9370F1A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835818"/>
            <a:ext cx="8845550" cy="43076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258225" y="999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Pollution level 2023</a:t>
            </a:r>
            <a:endParaRPr dirty="0"/>
          </a:p>
        </p:txBody>
      </p:sp>
      <p:sp>
        <p:nvSpPr>
          <p:cNvPr id="116" name="Google Shape;116;p18"/>
          <p:cNvSpPr txBox="1">
            <a:spLocks noGrp="1"/>
          </p:cNvSpPr>
          <p:nvPr>
            <p:ph type="body" idx="1"/>
          </p:nvPr>
        </p:nvSpPr>
        <p:spPr>
          <a:xfrm>
            <a:off x="311700" y="80212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Pollution level of 2023 shows that </a:t>
            </a:r>
            <a:r>
              <a:rPr lang="en-US" b="0" i="0" dirty="0">
                <a:solidFill>
                  <a:srgbClr val="0D0D0D"/>
                </a:solidFill>
                <a:effectLst/>
                <a:latin typeface="Söhne"/>
              </a:rPr>
              <a:t>RSPM (Respirable Suspended Particulate Matter) and PM10 (Particulate Matter) are high. These airborne particles can be inhaled into the respiratory system</a:t>
            </a: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will affect respiratory health when inhaled also it </a:t>
            </a:r>
            <a:r>
              <a:rPr lang="en-US" b="0" i="0" dirty="0">
                <a:solidFill>
                  <a:srgbClr val="0D0D0D"/>
                </a:solidFill>
                <a:effectLst/>
                <a:latin typeface="Söhne"/>
              </a:rPr>
              <a:t>potentially reach the lungs' alveolar region.</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1212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Contributors</a:t>
            </a:r>
            <a:endParaRPr dirty="0"/>
          </a:p>
        </p:txBody>
      </p:sp>
      <p:sp>
        <p:nvSpPr>
          <p:cNvPr id="122" name="Google Shape;122;p19"/>
          <p:cNvSpPr txBox="1">
            <a:spLocks noGrp="1"/>
          </p:cNvSpPr>
          <p:nvPr>
            <p:ph type="body" idx="1"/>
          </p:nvPr>
        </p:nvSpPr>
        <p:spPr>
          <a:xfrm>
            <a:off x="247525" y="620350"/>
            <a:ext cx="8520600" cy="3339000"/>
          </a:xfrm>
          <a:prstGeom prst="rect">
            <a:avLst/>
          </a:prstGeom>
        </p:spPr>
        <p:txBody>
          <a:bodyPr spcFirstLastPara="1" wrap="square" lIns="91425" tIns="91425" rIns="91425" bIns="91425" anchor="t" anchorCtr="0">
            <a:normAutofit fontScale="85000" lnSpcReduction="10000"/>
          </a:bodyPr>
          <a:lstStyle/>
          <a:p>
            <a:pPr marL="0" lvl="0" indent="0" algn="l" rtl="0">
              <a:spcBef>
                <a:spcPts val="1200"/>
              </a:spcBef>
              <a:spcAft>
                <a:spcPts val="0"/>
              </a:spcAft>
              <a:buNone/>
            </a:pPr>
            <a:r>
              <a:rPr lang="en-US" b="1" i="0" dirty="0">
                <a:solidFill>
                  <a:srgbClr val="0D0D0D"/>
                </a:solidFill>
                <a:effectLst/>
                <a:latin typeface="+mn-lt"/>
              </a:rPr>
              <a:t>Industrial Activities:</a:t>
            </a:r>
            <a:r>
              <a:rPr lang="en-US" b="0" i="0" dirty="0">
                <a:solidFill>
                  <a:srgbClr val="0D0D0D"/>
                </a:solidFill>
                <a:effectLst/>
                <a:latin typeface="+mn-lt"/>
              </a:rPr>
              <a:t> Emissions from industries such as manufacturing, construction, mining, and power generation release particulate matter into the air. This includes dust from construction sites, emissions from smokestacks, and combustion byproducts from industrial processes.</a:t>
            </a:r>
            <a:endParaRPr lang="en-US" b="1" i="0" dirty="0">
              <a:solidFill>
                <a:srgbClr val="0D0D0D"/>
              </a:solidFill>
              <a:effectLst/>
              <a:latin typeface="+mn-lt"/>
            </a:endParaRPr>
          </a:p>
          <a:p>
            <a:pPr marL="0" lvl="0" indent="0" algn="l" rtl="0">
              <a:spcBef>
                <a:spcPts val="1200"/>
              </a:spcBef>
              <a:spcAft>
                <a:spcPts val="0"/>
              </a:spcAft>
              <a:buNone/>
            </a:pPr>
            <a:r>
              <a:rPr lang="en-US" b="1" i="0" dirty="0">
                <a:solidFill>
                  <a:srgbClr val="0D0D0D"/>
                </a:solidFill>
                <a:effectLst/>
                <a:latin typeface="+mn-lt"/>
              </a:rPr>
              <a:t>Transportation:</a:t>
            </a:r>
            <a:r>
              <a:rPr lang="en-US" b="0" i="0" dirty="0">
                <a:solidFill>
                  <a:srgbClr val="0D0D0D"/>
                </a:solidFill>
                <a:effectLst/>
                <a:latin typeface="+mn-lt"/>
              </a:rPr>
              <a:t> Vehicles, especially those powered by diesel engines, are significant sources of particulate matter. Exhaust emissions from cars, trucks, buses, and other vehicles contain fine particles derived from combustion processes, tire and brake wear, and road dust resuspension. </a:t>
            </a:r>
            <a:endParaRPr lang="en-US" b="1" dirty="0">
              <a:solidFill>
                <a:srgbClr val="0D0D0D"/>
              </a:solidFill>
              <a:latin typeface="+mn-lt"/>
            </a:endParaRPr>
          </a:p>
          <a:p>
            <a:pPr marL="0" lvl="0" indent="0" algn="l" rtl="0">
              <a:spcBef>
                <a:spcPts val="1200"/>
              </a:spcBef>
              <a:spcAft>
                <a:spcPts val="0"/>
              </a:spcAft>
              <a:buNone/>
            </a:pPr>
            <a:r>
              <a:rPr lang="en-US" b="1" i="0" dirty="0">
                <a:solidFill>
                  <a:srgbClr val="0D0D0D"/>
                </a:solidFill>
                <a:effectLst/>
                <a:latin typeface="+mn-lt"/>
              </a:rPr>
              <a:t>Construction and Demolition:</a:t>
            </a:r>
            <a:r>
              <a:rPr lang="en-US" b="0" i="0" dirty="0">
                <a:solidFill>
                  <a:srgbClr val="0D0D0D"/>
                </a:solidFill>
                <a:effectLst/>
                <a:latin typeface="+mn-lt"/>
              </a:rPr>
              <a:t> Dust generated during construction and demolition activities, including excavation, grading, and material handling, can contribute to particulate pollution in urban areas.</a:t>
            </a:r>
          </a:p>
          <a:p>
            <a:pPr marL="0" lvl="0" indent="0" algn="l" rtl="0">
              <a:spcBef>
                <a:spcPts val="1200"/>
              </a:spcBef>
              <a:spcAft>
                <a:spcPts val="0"/>
              </a:spcAft>
              <a:buNone/>
            </a:pPr>
            <a:r>
              <a:rPr lang="en-US" b="1" dirty="0">
                <a:latin typeface="+mn-lt"/>
              </a:rPr>
              <a:t>Silent contributor</a:t>
            </a:r>
            <a:r>
              <a:rPr lang="en-US" dirty="0">
                <a:latin typeface="+mn-lt"/>
              </a:rPr>
              <a:t>:  One cigarette can produce  up to 14gms of CO2</a:t>
            </a:r>
            <a:endParaRPr dirty="0">
              <a:latin typeface="+mn-lt"/>
            </a:endParaRPr>
          </a:p>
          <a:p>
            <a:pPr marL="0" lvl="0" indent="0" algn="l" rtl="0">
              <a:spcBef>
                <a:spcPts val="1200"/>
              </a:spcBef>
              <a:spcAft>
                <a:spcPts val="1200"/>
              </a:spcAft>
              <a:buNone/>
            </a:pPr>
            <a:endParaRPr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FC42-7CC1-17C1-77B3-867C4CB1EDDF}"/>
              </a:ext>
            </a:extLst>
          </p:cNvPr>
          <p:cNvSpPr>
            <a:spLocks noGrp="1"/>
          </p:cNvSpPr>
          <p:nvPr>
            <p:ph type="title"/>
          </p:nvPr>
        </p:nvSpPr>
        <p:spPr/>
        <p:txBody>
          <a:bodyPr>
            <a:normAutofit fontScale="90000"/>
          </a:bodyPr>
          <a:lstStyle/>
          <a:p>
            <a:r>
              <a:rPr lang="en-US" dirty="0"/>
              <a:t>CMRL works</a:t>
            </a:r>
            <a:endParaRPr lang="en-IN" dirty="0"/>
          </a:p>
        </p:txBody>
      </p:sp>
      <p:sp>
        <p:nvSpPr>
          <p:cNvPr id="3" name="Text Placeholder 2">
            <a:extLst>
              <a:ext uri="{FF2B5EF4-FFF2-40B4-BE49-F238E27FC236}">
                <a16:creationId xmlns:a16="http://schemas.microsoft.com/office/drawing/2014/main" id="{66273EB4-18B4-516F-4FEB-51780E61A807}"/>
              </a:ext>
            </a:extLst>
          </p:cNvPr>
          <p:cNvSpPr>
            <a:spLocks noGrp="1"/>
          </p:cNvSpPr>
          <p:nvPr>
            <p:ph type="body" idx="1"/>
          </p:nvPr>
        </p:nvSpPr>
        <p:spPr/>
        <p:txBody>
          <a:bodyPr/>
          <a:lstStyle/>
          <a:p>
            <a:pPr algn="l">
              <a:buFont typeface="Arial" panose="020B0604020202020204" pitchFamily="34" charset="0"/>
              <a:buChar char="•"/>
            </a:pPr>
            <a:r>
              <a:rPr lang="en-IN" dirty="0">
                <a:solidFill>
                  <a:srgbClr val="000000"/>
                </a:solidFill>
                <a:latin typeface="+mn-lt"/>
              </a:rPr>
              <a:t>Starts from North Chennai – Madhavaram </a:t>
            </a:r>
          </a:p>
          <a:p>
            <a:pPr algn="l">
              <a:buFont typeface="Arial" panose="020B0604020202020204" pitchFamily="34" charset="0"/>
              <a:buChar char="•"/>
            </a:pPr>
            <a:r>
              <a:rPr lang="en-US" dirty="0">
                <a:latin typeface="+mn-lt"/>
              </a:rPr>
              <a:t>CMRL phase 2 work deadline is 2025 but till now they have almost emitted 132 </a:t>
            </a:r>
            <a:r>
              <a:rPr lang="en-US" dirty="0" err="1">
                <a:latin typeface="+mn-lt"/>
              </a:rPr>
              <a:t>tonnes</a:t>
            </a:r>
            <a:r>
              <a:rPr lang="en-US" dirty="0">
                <a:latin typeface="+mn-lt"/>
              </a:rPr>
              <a:t> of carbon monoxide, 6 </a:t>
            </a:r>
            <a:r>
              <a:rPr lang="en-US" dirty="0" err="1">
                <a:latin typeface="+mn-lt"/>
              </a:rPr>
              <a:t>tonnes</a:t>
            </a:r>
            <a:r>
              <a:rPr lang="en-US" dirty="0">
                <a:latin typeface="+mn-lt"/>
              </a:rPr>
              <a:t> of PM2.5, 274 </a:t>
            </a:r>
            <a:r>
              <a:rPr lang="en-US" dirty="0" err="1">
                <a:latin typeface="+mn-lt"/>
              </a:rPr>
              <a:t>tonnes</a:t>
            </a:r>
            <a:r>
              <a:rPr lang="en-US" dirty="0">
                <a:latin typeface="+mn-lt"/>
              </a:rPr>
              <a:t> of nitrogen oxide and more than 17,000 </a:t>
            </a:r>
            <a:r>
              <a:rPr lang="en-US" dirty="0" err="1">
                <a:latin typeface="+mn-lt"/>
              </a:rPr>
              <a:t>tonnes</a:t>
            </a:r>
            <a:r>
              <a:rPr lang="en-US" dirty="0">
                <a:latin typeface="+mn-lt"/>
              </a:rPr>
              <a:t> of carbon dioxide.</a:t>
            </a:r>
          </a:p>
          <a:p>
            <a:pPr algn="l">
              <a:buFont typeface="Arial" panose="020B0604020202020204" pitchFamily="34" charset="0"/>
              <a:buChar char="•"/>
            </a:pPr>
            <a:r>
              <a:rPr lang="en-US" dirty="0">
                <a:latin typeface="+mn-lt"/>
              </a:rPr>
              <a:t> All these emissions happen due to the movement of truck on account of transportation of civil construction material and waste disposal during construction. </a:t>
            </a:r>
            <a:endParaRPr lang="en-IN" dirty="0">
              <a:solidFill>
                <a:srgbClr val="000000"/>
              </a:solidFill>
              <a:latin typeface="+mn-lt"/>
            </a:endParaRPr>
          </a:p>
          <a:p>
            <a:pPr marL="114300" indent="0" algn="l">
              <a:buNone/>
            </a:pPr>
            <a:endParaRPr lang="en-IN" b="0" i="0" dirty="0">
              <a:solidFill>
                <a:srgbClr val="000000"/>
              </a:solidFill>
              <a:effectLst/>
              <a:latin typeface="Playfair Display" panose="020F0502020204030204" pitchFamily="2" charset="0"/>
            </a:endParaRPr>
          </a:p>
          <a:p>
            <a:endParaRPr lang="en-IN" dirty="0"/>
          </a:p>
        </p:txBody>
      </p:sp>
    </p:spTree>
    <p:extLst>
      <p:ext uri="{BB962C8B-B14F-4D97-AF65-F5344CB8AC3E}">
        <p14:creationId xmlns:p14="http://schemas.microsoft.com/office/powerpoint/2010/main" val="4181587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268925" y="2068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Potential challenges &amp; risks</a:t>
            </a:r>
            <a:endParaRPr dirty="0"/>
          </a:p>
          <a:p>
            <a:pPr marL="0" lvl="0" indent="0" algn="l" rtl="0">
              <a:spcBef>
                <a:spcPts val="0"/>
              </a:spcBef>
              <a:spcAft>
                <a:spcPts val="0"/>
              </a:spcAft>
              <a:buNone/>
            </a:pPr>
            <a:endParaRPr dirty="0"/>
          </a:p>
        </p:txBody>
      </p:sp>
      <p:sp>
        <p:nvSpPr>
          <p:cNvPr id="128" name="Google Shape;128;p20"/>
          <p:cNvSpPr txBox="1">
            <a:spLocks noGrp="1"/>
          </p:cNvSpPr>
          <p:nvPr>
            <p:ph type="body" idx="1"/>
          </p:nvPr>
        </p:nvSpPr>
        <p:spPr>
          <a:xfrm>
            <a:off x="-250275" y="747950"/>
            <a:ext cx="9714698" cy="3339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2050" name="Picture 2">
            <a:extLst>
              <a:ext uri="{FF2B5EF4-FFF2-40B4-BE49-F238E27FC236}">
                <a16:creationId xmlns:a16="http://schemas.microsoft.com/office/drawing/2014/main" id="{933046EA-54C5-4DE1-8948-28E21614E0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010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4390</TotalTime>
  <Words>1116</Words>
  <Application>Microsoft Office PowerPoint</Application>
  <PresentationFormat>On-screen Show (16:9)</PresentationFormat>
  <Paragraphs>110</Paragraphs>
  <Slides>22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Playfair Display</vt:lpstr>
      <vt:lpstr>Söhne</vt:lpstr>
      <vt:lpstr>Google Sans</vt:lpstr>
      <vt:lpstr>Symbol</vt:lpstr>
      <vt:lpstr>Roboto</vt:lpstr>
      <vt:lpstr>Aptos Narrow</vt:lpstr>
      <vt:lpstr>Arial</vt:lpstr>
      <vt:lpstr>Geometric</vt:lpstr>
      <vt:lpstr>Clean energy,Clear skies: A Green India Resolution</vt:lpstr>
      <vt:lpstr>Problem statement</vt:lpstr>
      <vt:lpstr>Major Objectives</vt:lpstr>
      <vt:lpstr>Analysis</vt:lpstr>
      <vt:lpstr>POLLUTANT LEVELS </vt:lpstr>
      <vt:lpstr>Pollution level 2023</vt:lpstr>
      <vt:lpstr>Contributors</vt:lpstr>
      <vt:lpstr>CMRL works</vt:lpstr>
      <vt:lpstr>Potential challenges &amp; risks </vt:lpstr>
      <vt:lpstr>Unsupervised learning – K-means clustering</vt:lpstr>
      <vt:lpstr>PowerPoint Presentation</vt:lpstr>
      <vt:lpstr>CMRL – phase 2</vt:lpstr>
      <vt:lpstr>PowerPoint Presentation</vt:lpstr>
      <vt:lpstr>PowerPoint Presentation</vt:lpstr>
      <vt:lpstr>AQI for 2022</vt:lpstr>
      <vt:lpstr>Analysis </vt:lpstr>
      <vt:lpstr>A sample survey taken in north chennai</vt:lpstr>
      <vt:lpstr>How does a metro city area like North Chennai estimate the Carbon monoxide concentration?</vt:lpstr>
      <vt:lpstr>Total number of vehicles</vt:lpstr>
      <vt:lpstr>Actions</vt:lpstr>
      <vt:lpstr>Conclusion</vt:lpstr>
      <vt:lpstr>Further improvements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energy,Clear skies: A Green India Resolution</dc:title>
  <cp:lastModifiedBy>tarun aditya</cp:lastModifiedBy>
  <cp:revision>10</cp:revision>
  <dcterms:modified xsi:type="dcterms:W3CDTF">2024-03-24T18:01:07Z</dcterms:modified>
</cp:coreProperties>
</file>