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grandir Wide" charset="1" panose="00000505000000000000"/>
      <p:regular r:id="rId10"/>
    </p:embeddedFont>
    <p:embeddedFont>
      <p:font typeface="Agrandir Wide Bold" charset="1" panose="00000805000000000000"/>
      <p:regular r:id="rId11"/>
    </p:embeddedFont>
    <p:embeddedFont>
      <p:font typeface="Agrandir Wide Italics" charset="1" panose="00000505000000000000"/>
      <p:regular r:id="rId12"/>
    </p:embeddedFont>
    <p:embeddedFont>
      <p:font typeface="Agrandir Wide Bold Italics" charset="1" panose="00000805000000000000"/>
      <p:regular r:id="rId13"/>
    </p:embeddedFont>
    <p:embeddedFont>
      <p:font typeface="Agrandir Wide Thin" charset="1" panose="00000205000000000000"/>
      <p:regular r:id="rId14"/>
    </p:embeddedFont>
    <p:embeddedFont>
      <p:font typeface="Agrandir Wide Thin Italics" charset="1" panose="00000205000000000000"/>
      <p:regular r:id="rId15"/>
    </p:embeddedFont>
    <p:embeddedFont>
      <p:font typeface="Agrandir Wide Medium" charset="1" panose="00000605000000000000"/>
      <p:regular r:id="rId16"/>
    </p:embeddedFont>
    <p:embeddedFont>
      <p:font typeface="Agrandir Wide Medium Italics" charset="1" panose="00000605000000000000"/>
      <p:regular r:id="rId17"/>
    </p:embeddedFont>
    <p:embeddedFont>
      <p:font typeface="Agrandir Wide Ultra-Bold" charset="1" panose="00000905000000000000"/>
      <p:regular r:id="rId18"/>
    </p:embeddedFont>
    <p:embeddedFont>
      <p:font typeface="Agrandir Wide Ultra-Bold Italics" charset="1" panose="00000905000000000000"/>
      <p:regular r:id="rId19"/>
    </p:embeddedFont>
    <p:embeddedFont>
      <p:font typeface="Agrandir Wide Heavy" charset="1" panose="00000A05000000000000"/>
      <p:regular r:id="rId20"/>
    </p:embeddedFont>
    <p:embeddedFont>
      <p:font typeface="Agrandir Wide Heavy Italics" charset="1" panose="00000A05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9037" y="1606530"/>
            <a:ext cx="7288963" cy="7241595"/>
          </a:xfrm>
          <a:custGeom>
            <a:avLst/>
            <a:gdLst/>
            <a:ahLst/>
            <a:cxnLst/>
            <a:rect r="r" b="b" t="t" l="l"/>
            <a:pathLst>
              <a:path h="7241595" w="7288963">
                <a:moveTo>
                  <a:pt x="0" y="0"/>
                </a:moveTo>
                <a:lnTo>
                  <a:pt x="7288963" y="0"/>
                </a:lnTo>
                <a:lnTo>
                  <a:pt x="7288963" y="7241595"/>
                </a:lnTo>
                <a:lnTo>
                  <a:pt x="0" y="7241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416" t="-11173" r="-19810" b="-56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847113"/>
            <a:ext cx="7145690" cy="3317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125B50"/>
                </a:solidFill>
                <a:latin typeface="Agrandir Wide"/>
              </a:rPr>
              <a:t>HEART STROKE PREDICTION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463655"/>
            <a:ext cx="5158409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125B50"/>
                </a:solidFill>
                <a:latin typeface="Agrandir Wide Bold"/>
              </a:rPr>
              <a:t>MACHINE LEARNING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1013" y="8724300"/>
            <a:ext cx="591378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Bold"/>
              </a:rPr>
              <a:t>EDUBRIDGE INDIA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1013" y="8144272"/>
            <a:ext cx="2956891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Bold"/>
              </a:rPr>
              <a:t>TARUN BATRI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284345"/>
            <a:ext cx="6071454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125B50"/>
                </a:solidFill>
                <a:latin typeface="Agrandir Wide Medium"/>
              </a:rPr>
              <a:t>HEART STROKE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3120284"/>
          </a:xfrm>
          <a:custGeom>
            <a:avLst/>
            <a:gdLst/>
            <a:ahLst/>
            <a:cxnLst/>
            <a:rect r="r" b="b" t="t" l="l"/>
            <a:pathLst>
              <a:path h="3120284" w="18288000">
                <a:moveTo>
                  <a:pt x="0" y="0"/>
                </a:moveTo>
                <a:lnTo>
                  <a:pt x="18288000" y="0"/>
                </a:lnTo>
                <a:lnTo>
                  <a:pt x="18288000" y="3120284"/>
                </a:lnTo>
                <a:lnTo>
                  <a:pt x="0" y="3120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5125" r="0" b="-22536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843386"/>
            <a:ext cx="13245920" cy="2983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02"/>
              </a:lnSpc>
              <a:spcBef>
                <a:spcPct val="0"/>
              </a:spcBef>
            </a:pPr>
            <a:r>
              <a:rPr lang="en-US" sz="3287">
                <a:solidFill>
                  <a:srgbClr val="125B50"/>
                </a:solidFill>
                <a:latin typeface="Agrandir Wide Bold"/>
              </a:rPr>
              <a:t>A heart stroke, also known as a stroke or cerebrovascular accident (CVA), is a medical condition that occurs when there is a disruption in blood supply to a part of the brain, leading to the death of brain cells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27689" y="1303628"/>
            <a:ext cx="8164247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125B50"/>
                </a:solidFill>
                <a:latin typeface="Agrandir Wide Medium"/>
              </a:rPr>
              <a:t>ABOUT ML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25469" y="4987125"/>
            <a:ext cx="14133831" cy="3692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8"/>
              </a:lnSpc>
            </a:pPr>
            <a:r>
              <a:rPr lang="en-US" sz="3832">
                <a:solidFill>
                  <a:srgbClr val="125B50"/>
                </a:solidFill>
                <a:latin typeface="Agrandir Wide Bold"/>
              </a:rPr>
              <a:t>Introducing our Heart Stroke Prediction Project powered by Machine Learning. Harnessing the potential of AI, we're working to predict heart stroke risks with unmatched accuracy, saving lives through early detection.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1522703"/>
            <a:ext cx="2273981" cy="7241595"/>
          </a:xfrm>
          <a:custGeom>
            <a:avLst/>
            <a:gdLst/>
            <a:ahLst/>
            <a:cxnLst/>
            <a:rect r="r" b="b" t="t" l="l"/>
            <a:pathLst>
              <a:path h="7241595" w="2273981">
                <a:moveTo>
                  <a:pt x="0" y="0"/>
                </a:moveTo>
                <a:lnTo>
                  <a:pt x="2273981" y="0"/>
                </a:lnTo>
                <a:lnTo>
                  <a:pt x="2273981" y="7241594"/>
                </a:lnTo>
                <a:lnTo>
                  <a:pt x="0" y="724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61" t="-11173" r="-63500" b="-5664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7142" y="3541268"/>
            <a:ext cx="14408476" cy="707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6"/>
              </a:lnSpc>
            </a:pPr>
            <a:r>
              <a:rPr lang="en-US" sz="3633">
                <a:solidFill>
                  <a:srgbClr val="125B50"/>
                </a:solidFill>
                <a:latin typeface="Agrandir Wide Bold"/>
              </a:rPr>
              <a:t>I used heart_disease.csv dataset for creating model 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606330" y="4981575"/>
            <a:ext cx="11345653" cy="69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125B50"/>
                </a:solidFill>
                <a:latin typeface="Agrandir Wide Bold"/>
              </a:rPr>
              <a:t>Downloaded from kaggle.com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6371071"/>
            <a:ext cx="16016249" cy="71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4"/>
              </a:lnSpc>
            </a:pPr>
            <a:r>
              <a:rPr lang="en-US" sz="3638">
                <a:solidFill>
                  <a:srgbClr val="125B50"/>
                </a:solidFill>
                <a:latin typeface="Agrandir Wide Bold"/>
              </a:rPr>
              <a:t>In this dataset we have 4238 Rows and 16 Columns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29000" y="1252446"/>
            <a:ext cx="4295121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19"/>
              </a:lnSpc>
            </a:pPr>
            <a:r>
              <a:rPr lang="en-US" sz="4800">
                <a:solidFill>
                  <a:srgbClr val="598C71"/>
                </a:solidFill>
                <a:latin typeface="Agrandir Wide Medium"/>
              </a:rPr>
              <a:t>DATASET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437424" y="4867275"/>
            <a:ext cx="11821876" cy="0"/>
          </a:xfrm>
          <a:prstGeom prst="line">
            <a:avLst/>
          </a:prstGeom>
          <a:ln cap="flat" w="9525">
            <a:solidFill>
              <a:srgbClr val="125B5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4408724" cy="691916"/>
          </a:xfrm>
          <a:custGeom>
            <a:avLst/>
            <a:gdLst/>
            <a:ahLst/>
            <a:cxnLst/>
            <a:rect r="r" b="b" t="t" l="l"/>
            <a:pathLst>
              <a:path h="691916" w="4408724">
                <a:moveTo>
                  <a:pt x="0" y="0"/>
                </a:moveTo>
                <a:lnTo>
                  <a:pt x="4408724" y="0"/>
                </a:lnTo>
                <a:lnTo>
                  <a:pt x="4408724" y="691916"/>
                </a:lnTo>
                <a:lnTo>
                  <a:pt x="0" y="691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1782" t="-131819" r="-109423" b="-108930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0" y="9568007"/>
            <a:ext cx="4408724" cy="718993"/>
          </a:xfrm>
          <a:custGeom>
            <a:avLst/>
            <a:gdLst/>
            <a:ahLst/>
            <a:cxnLst/>
            <a:rect r="r" b="b" t="t" l="l"/>
            <a:pathLst>
              <a:path h="718993" w="4408724">
                <a:moveTo>
                  <a:pt x="0" y="718993"/>
                </a:moveTo>
                <a:lnTo>
                  <a:pt x="4408724" y="718993"/>
                </a:lnTo>
                <a:lnTo>
                  <a:pt x="4408724" y="0"/>
                </a:lnTo>
                <a:lnTo>
                  <a:pt x="0" y="0"/>
                </a:lnTo>
                <a:lnTo>
                  <a:pt x="0" y="718993"/>
                </a:lnTo>
                <a:close/>
              </a:path>
            </a:pathLst>
          </a:custGeom>
          <a:blipFill>
            <a:blip r:embed="rId2"/>
            <a:stretch>
              <a:fillRect l="-101782" t="-123089" r="-109423" b="-104828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37424" y="1877968"/>
            <a:ext cx="5184106" cy="72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49"/>
              </a:lnSpc>
            </a:pPr>
            <a:r>
              <a:rPr lang="en-US" sz="3499">
                <a:solidFill>
                  <a:srgbClr val="125B50"/>
                </a:solidFill>
                <a:latin typeface="Agrandir Wide Bold"/>
              </a:rPr>
              <a:t>ACCURACY - 65%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50130" y="866775"/>
            <a:ext cx="3545891" cy="642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125B50"/>
                </a:solidFill>
                <a:latin typeface="Agrandir Wide Medium"/>
              </a:rPr>
              <a:t>DECISION TREE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50130" y="1848441"/>
            <a:ext cx="5609170" cy="748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99"/>
              </a:lnSpc>
            </a:pPr>
            <a:r>
              <a:rPr lang="en-US" sz="3599">
                <a:solidFill>
                  <a:srgbClr val="125B50"/>
                </a:solidFill>
                <a:latin typeface="Agrandir Wide Bold"/>
              </a:rPr>
              <a:t>ACCURACY - 91%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37424" y="915353"/>
            <a:ext cx="5184106" cy="574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125B50"/>
                </a:solidFill>
                <a:latin typeface="Agrandir Wide Medium"/>
              </a:rPr>
              <a:t>LOGISTIC REGRESSION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29477" y="6636386"/>
            <a:ext cx="5184106" cy="1581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99"/>
              </a:lnSpc>
            </a:pPr>
            <a:r>
              <a:rPr lang="en-US" sz="3999">
                <a:solidFill>
                  <a:srgbClr val="125B50"/>
                </a:solidFill>
                <a:latin typeface="Agrandir Wide Bold"/>
              </a:rPr>
              <a:t>ACCURACY- - 96%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1797" y="3870960"/>
            <a:ext cx="3716928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125B50"/>
                </a:solidFill>
                <a:latin typeface="Agrandir Wide Bold"/>
              </a:rPr>
              <a:t>MODEL BUILDING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091936" y="9444182"/>
            <a:ext cx="316736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Thin"/>
              </a:rPr>
              <a:t>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29477" y="5492115"/>
            <a:ext cx="5184106" cy="734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125B50"/>
                </a:solidFill>
                <a:latin typeface="Agrandir Wide Medium"/>
              </a:rPr>
              <a:t>RANDOM FOREST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9037" y="1606530"/>
            <a:ext cx="7288963" cy="7241595"/>
          </a:xfrm>
          <a:custGeom>
            <a:avLst/>
            <a:gdLst/>
            <a:ahLst/>
            <a:cxnLst/>
            <a:rect r="r" b="b" t="t" l="l"/>
            <a:pathLst>
              <a:path h="7241595" w="7288963">
                <a:moveTo>
                  <a:pt x="0" y="0"/>
                </a:moveTo>
                <a:lnTo>
                  <a:pt x="7288963" y="0"/>
                </a:lnTo>
                <a:lnTo>
                  <a:pt x="7288963" y="7241595"/>
                </a:lnTo>
                <a:lnTo>
                  <a:pt x="0" y="7241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416" t="-11173" r="-19810" b="-56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847113"/>
            <a:ext cx="7145690" cy="230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125B50"/>
                </a:solidFill>
                <a:latin typeface="Agrandir Wide Medium"/>
              </a:rPr>
              <a:t>FOR</a:t>
            </a:r>
          </a:p>
          <a:p>
            <a:pPr>
              <a:lnSpc>
                <a:spcPts val="8000"/>
              </a:lnSpc>
            </a:pPr>
            <a:r>
              <a:rPr lang="en-US" sz="8000">
                <a:solidFill>
                  <a:srgbClr val="125B50"/>
                </a:solidFill>
                <a:latin typeface="Agrandir Wide Medium"/>
              </a:rPr>
              <a:t>LISTENING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31138"/>
            <a:ext cx="5158409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125B50"/>
                </a:solidFill>
                <a:latin typeface="Agrandir Wide Thin"/>
              </a:rPr>
              <a:t>THANK YOU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91936" y="546735"/>
            <a:ext cx="3746438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125B50"/>
                </a:solidFill>
                <a:latin typeface="Agrandir Wide Bold"/>
              </a:rPr>
              <a:t>HEART STROKE   ML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DAFtIVZwdl4</dc:identifier>
  <dcterms:modified xsi:type="dcterms:W3CDTF">2011-08-01T06:04:30Z</dcterms:modified>
  <cp:revision>1</cp:revision>
  <dc:title>HEART STROKE PREDICTION</dc:title>
</cp:coreProperties>
</file>