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7" r:id="rId2"/>
    <p:sldId id="258" r:id="rId3"/>
    <p:sldId id="267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804D5-218B-4356-B050-56D4064F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B3DE-D616-44F0-8B62-FE8D29A875A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2732-5FD6-49D4-8085-F9E4A1CA75B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Subtitle 14"/>
          <p:cNvSpPr txBox="1">
            <a:spLocks/>
          </p:cNvSpPr>
          <p:nvPr/>
        </p:nvSpPr>
        <p:spPr bwMode="auto">
          <a:xfrm>
            <a:off x="1905000" y="2971800"/>
            <a:ext cx="617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IN" sz="3600">
              <a:latin typeface="Cambria" pitchFamily="18" charset="0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905000" y="4114800"/>
            <a:ext cx="6172200" cy="151288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1200"/>
              </a:spcAft>
              <a:defRPr/>
            </a:pPr>
            <a:endParaRPr lang="en-IN" sz="4400" b="1" cap="small" dirty="0">
              <a:latin typeface="Century" pitchFamily="18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524000" y="1219200"/>
            <a:ext cx="6934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entury" pitchFamily="18" charset="0"/>
              </a:rPr>
              <a:t>CRYPTOGRAPHY AND NETWORK </a:t>
            </a:r>
            <a:r>
              <a:rPr lang="en-US" sz="2800" b="1" dirty="0" smtClean="0">
                <a:solidFill>
                  <a:srgbClr val="C00000"/>
                </a:solidFill>
                <a:latin typeface="Century" pitchFamily="18" charset="0"/>
              </a:rPr>
              <a:t>SECURITY</a:t>
            </a:r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1676400" y="30845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entury" pitchFamily="18" charset="0"/>
              </a:rPr>
              <a:t>AES</a:t>
            </a:r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  <a:t/>
            </a:r>
            <a:b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  <a:t>Structure of Each Round</a:t>
            </a:r>
            <a:b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60429" y="1825625"/>
            <a:ext cx="42231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Structure of each round at the encryption site</a:t>
            </a:r>
            <a:endParaRPr lang="en-US" dirty="0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60429" y="1825625"/>
            <a:ext cx="42231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  <a:t/>
            </a:r>
            <a:b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  <a:t>Substitution</a:t>
            </a:r>
            <a:br>
              <a:rPr lang="en-US" i="1" dirty="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96200" cy="4267200"/>
          </a:xfrm>
        </p:spPr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AES, like DES, uses substitution. AES uses two invertible transformations.</a:t>
            </a:r>
          </a:p>
          <a:p>
            <a:pPr algn="just"/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</a:rPr>
              <a:t>SubBytes</a:t>
            </a:r>
            <a:endParaRPr lang="en-US" i="1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 algn="just"/>
            <a:r>
              <a:rPr lang="en-US" i="1" dirty="0" smtClean="0">
                <a:latin typeface="Times New Roman" pitchFamily="18" charset="0"/>
              </a:rPr>
              <a:t>The first transformation, </a:t>
            </a:r>
            <a:r>
              <a:rPr lang="en-US" i="1" dirty="0" err="1" smtClean="0">
                <a:latin typeface="Times New Roman" pitchFamily="18" charset="0"/>
              </a:rPr>
              <a:t>SubBytes</a:t>
            </a:r>
            <a:r>
              <a:rPr lang="en-US" i="1" dirty="0" smtClean="0">
                <a:latin typeface="Times New Roman" pitchFamily="18" charset="0"/>
              </a:rPr>
              <a:t>, is used at the encryption site. To substitute a byte, we interpret the byte as two hexadecimal digits.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SUBBYTES</a:t>
            </a:r>
            <a:endParaRPr lang="en-US" dirty="0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46991" y="1825625"/>
            <a:ext cx="745001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486039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IMMUNE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 was designed after DES. Most of the known attacks on DES were already tested on AES.</a:t>
            </a:r>
          </a:p>
          <a:p>
            <a:pPr algn="just">
              <a:defRPr/>
            </a:pPr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Brute-Force Attack</a:t>
            </a:r>
          </a:p>
          <a:p>
            <a:pPr algn="just"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 is definitely more secure than DES due to the larger-size key. </a:t>
            </a:r>
          </a:p>
          <a:p>
            <a:pPr algn="just">
              <a:defRPr/>
            </a:pPr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Statistical Attacks</a:t>
            </a:r>
          </a:p>
          <a:p>
            <a:pPr algn="just"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Numerous tests have failed to do statistical analysis of the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ciphertext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algorithms used in AES are so simple that they can be easily implemented using cheap processors and a minimum amount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W. Mao, “Modern Cryptography – Theory and Practice”, Pearson Education</a:t>
            </a:r>
          </a:p>
          <a:p>
            <a:r>
              <a:rPr lang="en-US" dirty="0"/>
              <a:t>Charles P. Pfleeger, Shari Lawrence Pfleeger – “Security in computing” Third Edition – Prentice Hall of India.</a:t>
            </a:r>
          </a:p>
          <a:p>
            <a:r>
              <a:rPr lang="en-US" dirty="0" smtClean="0"/>
              <a:t>“Cryptography </a:t>
            </a:r>
            <a:r>
              <a:rPr lang="en-US" dirty="0"/>
              <a:t>and Network Security” by William Stallings</a:t>
            </a:r>
            <a:r>
              <a:rPr lang="en-US" dirty="0" smtClean="0"/>
              <a:t>.</a:t>
            </a:r>
          </a:p>
          <a:p>
            <a:r>
              <a:rPr lang="en-US" dirty="0"/>
              <a:t>Wade Trappe, Lawrence C Washington, “ Introduction to Cryptography with coding theory”, 2nd </a:t>
            </a:r>
            <a:r>
              <a:rPr lang="en-US" dirty="0" err="1"/>
              <a:t>ed</a:t>
            </a:r>
            <a:r>
              <a:rPr lang="en-US" dirty="0"/>
              <a:t>, Pearson, 2007.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2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</a:rPr>
              <a:t>Objectives</a:t>
            </a:r>
            <a:br>
              <a:rPr lang="en-US" dirty="0" smtClean="0">
                <a:solidFill>
                  <a:schemeClr val="hlink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90000"/>
              </a:spcAft>
            </a:pPr>
            <a:r>
              <a:rPr lang="en-US" dirty="0" smtClean="0">
                <a:latin typeface="Times New Roman" pitchFamily="18" charset="0"/>
              </a:rPr>
              <a:t>To review a short history of AES</a:t>
            </a:r>
          </a:p>
          <a:p>
            <a:pPr>
              <a:spcAft>
                <a:spcPct val="90000"/>
              </a:spcAft>
            </a:pPr>
            <a:r>
              <a:rPr lang="en-US" dirty="0" smtClean="0">
                <a:latin typeface="Times New Roman" pitchFamily="18" charset="0"/>
              </a:rPr>
              <a:t> To define the basic structure of AES</a:t>
            </a:r>
          </a:p>
          <a:p>
            <a:pPr>
              <a:spcAft>
                <a:spcPct val="90000"/>
              </a:spcAft>
            </a:pPr>
            <a:r>
              <a:rPr lang="en-US" dirty="0" smtClean="0">
                <a:latin typeface="Times New Roman" pitchFamily="18" charset="0"/>
              </a:rPr>
              <a:t> To define the transformations used by AES</a:t>
            </a:r>
          </a:p>
          <a:p>
            <a:pPr>
              <a:spcAft>
                <a:spcPct val="90000"/>
              </a:spcAft>
            </a:pPr>
            <a:r>
              <a:rPr lang="en-US" dirty="0" smtClean="0">
                <a:latin typeface="Times New Roman" pitchFamily="18" charset="0"/>
              </a:rPr>
              <a:t>To define the key expansion process</a:t>
            </a:r>
          </a:p>
          <a:p>
            <a:pPr>
              <a:spcAft>
                <a:spcPct val="90000"/>
              </a:spcAft>
            </a:pPr>
            <a:r>
              <a:rPr lang="en-US" dirty="0" smtClean="0">
                <a:latin typeface="Times New Roman" pitchFamily="18" charset="0"/>
              </a:rPr>
              <a:t>To discuss different implementations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Advanced Encryption Standard (AES) is a symmetric-key block cipher published by the National Institute of Standards and Technology (NIST) in December 2001.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History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fr-FR" dirty="0" err="1" smtClean="0">
                <a:solidFill>
                  <a:srgbClr val="C00000"/>
                </a:solidFill>
                <a:latin typeface="Times New Roman" pitchFamily="18" charset="0"/>
              </a:rPr>
              <a:t>Criteria</a:t>
            </a:r>
            <a:endParaRPr lang="fr-FR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</a:rPr>
              <a:t>Rounds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</a:rPr>
              <a:t>Data </a:t>
            </a:r>
            <a:r>
              <a:rPr lang="fr-FR" dirty="0" err="1" smtClean="0">
                <a:solidFill>
                  <a:srgbClr val="C00000"/>
                </a:solidFill>
                <a:latin typeface="Times New Roman" pitchFamily="18" charset="0"/>
              </a:rPr>
              <a:t>Units</a:t>
            </a:r>
            <a:endParaRPr lang="fr-FR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Char char="§"/>
            </a:pPr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</a:rPr>
              <a:t>Structure of </a:t>
            </a:r>
            <a:r>
              <a:rPr lang="fr-FR" dirty="0" err="1" smtClean="0">
                <a:solidFill>
                  <a:srgbClr val="C00000"/>
                </a:solidFill>
                <a:latin typeface="Times New Roman" pitchFamily="18" charset="0"/>
              </a:rPr>
              <a:t>Each</a:t>
            </a:r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</a:rPr>
              <a:t> Round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 is a non-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Feistel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cipher that encrypts and decrypts a data block of 128 bits. It uses 10, 12, or 14 rounds. The key size, which can be 128, 192, or 256 bits, depends on the number of rounds.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General design of AES encryption cipher</a:t>
            </a:r>
            <a:endParaRPr lang="en-US" dirty="0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78267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pic>
        <p:nvPicPr>
          <p:cNvPr id="4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97966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</a:rPr>
              <a:t>History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In February 2001, NIST announced that a draft of the Federal Information Processing Standard (FIPS) was available for public review and comment. Finally, AES was published as FIPS 197 in the Federal Register in December 2001.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</a:rPr>
              <a:t>Criteria</a:t>
            </a:r>
            <a:br>
              <a:rPr lang="en-US" i="1" dirty="0" smtClean="0">
                <a:solidFill>
                  <a:srgbClr val="C00000"/>
                </a:solidFill>
                <a:latin typeface="Times New Roman" pitchFamily="18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criteria defined by NIST for selecting AES fall into three areas: </a:t>
            </a:r>
          </a:p>
          <a:p>
            <a:pPr algn="just">
              <a:defRPr/>
            </a:pP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Security </a:t>
            </a:r>
          </a:p>
          <a:p>
            <a:pPr algn="just">
              <a:defRPr/>
            </a:pP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Cost</a:t>
            </a:r>
          </a:p>
          <a:p>
            <a:pPr algn="just">
              <a:defRPr/>
            </a:pP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Implementation.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2430463"/>
            <a:ext cx="765175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397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Century</vt:lpstr>
      <vt:lpstr>Times New Roman</vt:lpstr>
      <vt:lpstr>Wingdings</vt:lpstr>
      <vt:lpstr>Office Theme</vt:lpstr>
      <vt:lpstr>PowerPoint Presentation</vt:lpstr>
      <vt:lpstr>Objectives </vt:lpstr>
      <vt:lpstr>INTRODUCTION</vt:lpstr>
      <vt:lpstr>ROUNDS</vt:lpstr>
      <vt:lpstr>General design of AES encryption cipher</vt:lpstr>
      <vt:lpstr>Continued….</vt:lpstr>
      <vt:lpstr>History</vt:lpstr>
      <vt:lpstr>Criteria </vt:lpstr>
      <vt:lpstr>PowerPoint Presentation</vt:lpstr>
      <vt:lpstr> Structure of Each Round </vt:lpstr>
      <vt:lpstr>Structure of each round at the encryption site</vt:lpstr>
      <vt:lpstr> Substitution </vt:lpstr>
      <vt:lpstr>SUBBYTES</vt:lpstr>
      <vt:lpstr>PowerPoint Presentation</vt:lpstr>
      <vt:lpstr>SECURITY IMMUNE AES</vt:lpstr>
      <vt:lpstr>COST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Hope Singhani</dc:creator>
  <cp:lastModifiedBy>Windows User</cp:lastModifiedBy>
  <cp:revision>14</cp:revision>
  <dcterms:created xsi:type="dcterms:W3CDTF">2016-12-17T16:59:40Z</dcterms:created>
  <dcterms:modified xsi:type="dcterms:W3CDTF">2018-09-03T11:16:54Z</dcterms:modified>
</cp:coreProperties>
</file>