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8BA4F-0852-438C-A0B1-C5660643A64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86F60D-BC21-4495-A511-9D13F5B68519}">
      <dgm:prSet phldrT="[Text]"/>
      <dgm:spPr/>
      <dgm:t>
        <a:bodyPr/>
        <a:lstStyle/>
        <a:p>
          <a:r>
            <a:rPr lang="en-US" dirty="0" smtClean="0"/>
            <a:t>1.</a:t>
          </a:r>
          <a:endParaRPr lang="en-IN" dirty="0"/>
        </a:p>
      </dgm:t>
    </dgm:pt>
    <dgm:pt modelId="{9184D81A-70DC-48B5-A129-E3F1322040AE}" type="parTrans" cxnId="{E58119C7-7DC6-4971-833B-04B8B81FEB5E}">
      <dgm:prSet/>
      <dgm:spPr/>
      <dgm:t>
        <a:bodyPr/>
        <a:lstStyle/>
        <a:p>
          <a:endParaRPr lang="en-IN"/>
        </a:p>
      </dgm:t>
    </dgm:pt>
    <dgm:pt modelId="{1DEEEC37-941B-4B53-A861-EF3D2BE7A4E6}" type="sibTrans" cxnId="{E58119C7-7DC6-4971-833B-04B8B81FEB5E}">
      <dgm:prSet/>
      <dgm:spPr/>
      <dgm:t>
        <a:bodyPr/>
        <a:lstStyle/>
        <a:p>
          <a:endParaRPr lang="en-IN"/>
        </a:p>
      </dgm:t>
    </dgm:pt>
    <dgm:pt modelId="{487B2E24-21DC-4D93-87B9-021E4981DF44}">
      <dgm:prSet phldrT="[Text]" custT="1"/>
      <dgm:spPr/>
      <dgm:t>
        <a:bodyPr/>
        <a:lstStyle/>
        <a:p>
          <a:r>
            <a:rPr lang="en-US" sz="2300" dirty="0" smtClean="0">
              <a:latin typeface="Bookman Old Style" pitchFamily="18" charset="0"/>
            </a:rPr>
            <a:t>Encryption sequence should have large period.</a:t>
          </a:r>
          <a:endParaRPr lang="en-IN" sz="2300" dirty="0">
            <a:latin typeface="Bookman Old Style" pitchFamily="18" charset="0"/>
          </a:endParaRPr>
        </a:p>
      </dgm:t>
    </dgm:pt>
    <dgm:pt modelId="{DDDD55A6-E2A5-4D69-9625-36EB7EABC925}" type="parTrans" cxnId="{70FAD45B-54B5-4817-A8A7-909CDFC9C00A}">
      <dgm:prSet/>
      <dgm:spPr/>
      <dgm:t>
        <a:bodyPr/>
        <a:lstStyle/>
        <a:p>
          <a:endParaRPr lang="en-IN"/>
        </a:p>
      </dgm:t>
    </dgm:pt>
    <dgm:pt modelId="{109392F6-97D6-44A5-8592-3FD8FCED1E04}" type="sibTrans" cxnId="{70FAD45B-54B5-4817-A8A7-909CDFC9C00A}">
      <dgm:prSet/>
      <dgm:spPr/>
      <dgm:t>
        <a:bodyPr/>
        <a:lstStyle/>
        <a:p>
          <a:endParaRPr lang="en-IN"/>
        </a:p>
      </dgm:t>
    </dgm:pt>
    <dgm:pt modelId="{5B3431D0-4003-4141-8944-33730622DDC8}">
      <dgm:prSet phldrT="[Text]"/>
      <dgm:spPr/>
      <dgm:t>
        <a:bodyPr/>
        <a:lstStyle/>
        <a:p>
          <a:r>
            <a:rPr lang="en-US" dirty="0" smtClean="0"/>
            <a:t>2.</a:t>
          </a:r>
          <a:endParaRPr lang="en-IN" dirty="0"/>
        </a:p>
      </dgm:t>
    </dgm:pt>
    <dgm:pt modelId="{97C47F20-5E43-47D9-852E-224947F36541}" type="parTrans" cxnId="{58F230E8-4B52-4A9F-A651-C0EC304C6A74}">
      <dgm:prSet/>
      <dgm:spPr/>
      <dgm:t>
        <a:bodyPr/>
        <a:lstStyle/>
        <a:p>
          <a:endParaRPr lang="en-IN"/>
        </a:p>
      </dgm:t>
    </dgm:pt>
    <dgm:pt modelId="{3D9DB6AC-AE8D-449F-B099-D6D2B6FD8B77}" type="sibTrans" cxnId="{58F230E8-4B52-4A9F-A651-C0EC304C6A74}">
      <dgm:prSet/>
      <dgm:spPr/>
      <dgm:t>
        <a:bodyPr/>
        <a:lstStyle/>
        <a:p>
          <a:endParaRPr lang="en-IN"/>
        </a:p>
      </dgm:t>
    </dgm:pt>
    <dgm:pt modelId="{241FC4D3-87B8-4B73-A13C-CC8CDC21161A}">
      <dgm:prSet phldrT="[Text]" custT="1"/>
      <dgm:spPr/>
      <dgm:t>
        <a:bodyPr/>
        <a:lstStyle/>
        <a:p>
          <a:r>
            <a:rPr lang="en-US" sz="2300" dirty="0" err="1" smtClean="0">
              <a:latin typeface="Bookman Old Style" pitchFamily="18" charset="0"/>
            </a:rPr>
            <a:t>Keystream</a:t>
          </a:r>
          <a:r>
            <a:rPr lang="en-US" sz="2300" dirty="0" smtClean="0">
              <a:latin typeface="Bookman Old Style" pitchFamily="18" charset="0"/>
            </a:rPr>
            <a:t> produced by PRNG should approximate the properties of a true random number as close as possible.</a:t>
          </a:r>
          <a:endParaRPr lang="en-IN" sz="2300" dirty="0">
            <a:latin typeface="Bookman Old Style" pitchFamily="18" charset="0"/>
          </a:endParaRPr>
        </a:p>
      </dgm:t>
    </dgm:pt>
    <dgm:pt modelId="{3739B437-62D0-4331-A28E-EC1CE709A02C}" type="parTrans" cxnId="{19045F8A-4E53-4F69-BDA0-0B4DC45EA055}">
      <dgm:prSet/>
      <dgm:spPr/>
      <dgm:t>
        <a:bodyPr/>
        <a:lstStyle/>
        <a:p>
          <a:endParaRPr lang="en-IN"/>
        </a:p>
      </dgm:t>
    </dgm:pt>
    <dgm:pt modelId="{14A99359-767B-447B-9A06-73D2393BBE66}" type="sibTrans" cxnId="{19045F8A-4E53-4F69-BDA0-0B4DC45EA055}">
      <dgm:prSet/>
      <dgm:spPr/>
      <dgm:t>
        <a:bodyPr/>
        <a:lstStyle/>
        <a:p>
          <a:endParaRPr lang="en-IN"/>
        </a:p>
      </dgm:t>
    </dgm:pt>
    <dgm:pt modelId="{F099003E-710D-4A96-B845-E5A5542F36EE}">
      <dgm:prSet phldrT="[Text]"/>
      <dgm:spPr/>
      <dgm:t>
        <a:bodyPr/>
        <a:lstStyle/>
        <a:p>
          <a:r>
            <a:rPr lang="en-US" dirty="0" smtClean="0"/>
            <a:t>3.</a:t>
          </a:r>
          <a:endParaRPr lang="en-IN" dirty="0"/>
        </a:p>
      </dgm:t>
    </dgm:pt>
    <dgm:pt modelId="{5D9CDCAE-F651-413A-A30C-48F6AEE4E8A2}" type="parTrans" cxnId="{AB5FDB75-7885-42DC-8BD2-6F0716394679}">
      <dgm:prSet/>
      <dgm:spPr/>
      <dgm:t>
        <a:bodyPr/>
        <a:lstStyle/>
        <a:p>
          <a:endParaRPr lang="en-IN"/>
        </a:p>
      </dgm:t>
    </dgm:pt>
    <dgm:pt modelId="{FF21D274-F2D0-4A69-ACC4-4C62C8FF2A4A}" type="sibTrans" cxnId="{AB5FDB75-7885-42DC-8BD2-6F0716394679}">
      <dgm:prSet/>
      <dgm:spPr/>
      <dgm:t>
        <a:bodyPr/>
        <a:lstStyle/>
        <a:p>
          <a:endParaRPr lang="en-IN"/>
        </a:p>
      </dgm:t>
    </dgm:pt>
    <dgm:pt modelId="{234709FA-7023-4ED7-87FC-74FF38AFA26D}">
      <dgm:prSet phldrT="[Text]"/>
      <dgm:spPr/>
      <dgm:t>
        <a:bodyPr/>
        <a:lstStyle/>
        <a:p>
          <a:r>
            <a:rPr lang="en-US" dirty="0" smtClean="0">
              <a:latin typeface="Bookman Old Style" pitchFamily="18" charset="0"/>
            </a:rPr>
            <a:t>Output of PRNG depends upon the key, which should be sufficiently large to guard against brute force attack.</a:t>
          </a:r>
          <a:endParaRPr lang="en-IN" dirty="0">
            <a:latin typeface="Bookman Old Style" pitchFamily="18" charset="0"/>
          </a:endParaRPr>
        </a:p>
      </dgm:t>
    </dgm:pt>
    <dgm:pt modelId="{82BAE66B-456A-4A31-83A5-1396B92434B3}" type="parTrans" cxnId="{77FAC4E3-CB18-456D-BC2C-978A8DAAC57A}">
      <dgm:prSet/>
      <dgm:spPr/>
      <dgm:t>
        <a:bodyPr/>
        <a:lstStyle/>
        <a:p>
          <a:endParaRPr lang="en-IN"/>
        </a:p>
      </dgm:t>
    </dgm:pt>
    <dgm:pt modelId="{D3648AFD-3D71-45DD-B503-D9F15B8791FB}" type="sibTrans" cxnId="{77FAC4E3-CB18-456D-BC2C-978A8DAAC57A}">
      <dgm:prSet/>
      <dgm:spPr/>
      <dgm:t>
        <a:bodyPr/>
        <a:lstStyle/>
        <a:p>
          <a:endParaRPr lang="en-IN"/>
        </a:p>
      </dgm:t>
    </dgm:pt>
    <dgm:pt modelId="{9201B5AC-88FB-4AB7-821C-8BFF43240508}" type="pres">
      <dgm:prSet presAssocID="{3108BA4F-0852-438C-A0B1-C5660643A6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798D7C-3F17-4EA5-8384-499B487A8947}" type="pres">
      <dgm:prSet presAssocID="{1586F60D-BC21-4495-A511-9D13F5B68519}" presName="composite" presStyleCnt="0"/>
      <dgm:spPr/>
    </dgm:pt>
    <dgm:pt modelId="{BE1DE523-916D-424C-A23D-02B57F71067A}" type="pres">
      <dgm:prSet presAssocID="{1586F60D-BC21-4495-A511-9D13F5B6851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1EB4E3-75D3-4CC2-9C17-8B36E034DCAD}" type="pres">
      <dgm:prSet presAssocID="{1586F60D-BC21-4495-A511-9D13F5B6851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C31DB0-49A4-4275-B23D-8B021D5ABAB1}" type="pres">
      <dgm:prSet presAssocID="{1DEEEC37-941B-4B53-A861-EF3D2BE7A4E6}" presName="sp" presStyleCnt="0"/>
      <dgm:spPr/>
    </dgm:pt>
    <dgm:pt modelId="{D6CBEC76-8E58-4E6B-B0E8-696EF564CA05}" type="pres">
      <dgm:prSet presAssocID="{5B3431D0-4003-4141-8944-33730622DDC8}" presName="composite" presStyleCnt="0"/>
      <dgm:spPr/>
    </dgm:pt>
    <dgm:pt modelId="{059D4496-D187-458C-B457-E23DA2C935E8}" type="pres">
      <dgm:prSet presAssocID="{5B3431D0-4003-4141-8944-33730622DDC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9B6318-48DA-4B29-BB3E-4F0FF760EC30}" type="pres">
      <dgm:prSet presAssocID="{5B3431D0-4003-4141-8944-33730622DDC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0CC1E5-7860-49A3-B98D-FF85F255F66F}" type="pres">
      <dgm:prSet presAssocID="{3D9DB6AC-AE8D-449F-B099-D6D2B6FD8B77}" presName="sp" presStyleCnt="0"/>
      <dgm:spPr/>
    </dgm:pt>
    <dgm:pt modelId="{E733E184-08C9-48CF-87C2-38FC6CCEFAF3}" type="pres">
      <dgm:prSet presAssocID="{F099003E-710D-4A96-B845-E5A5542F36EE}" presName="composite" presStyleCnt="0"/>
      <dgm:spPr/>
    </dgm:pt>
    <dgm:pt modelId="{4C9B7C5F-74D7-43E2-BDEE-67BB1CDB85E5}" type="pres">
      <dgm:prSet presAssocID="{F099003E-710D-4A96-B845-E5A5542F36E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9557EA-6B12-42AC-A7D1-473965130AF1}" type="pres">
      <dgm:prSet presAssocID="{F099003E-710D-4A96-B845-E5A5542F36E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F7A9C6-3D94-4FFC-83A4-397692189155}" type="presOf" srcId="{241FC4D3-87B8-4B73-A13C-CC8CDC21161A}" destId="{A99B6318-48DA-4B29-BB3E-4F0FF760EC30}" srcOrd="0" destOrd="0" presId="urn:microsoft.com/office/officeart/2005/8/layout/chevron2"/>
    <dgm:cxn modelId="{77FAC4E3-CB18-456D-BC2C-978A8DAAC57A}" srcId="{F099003E-710D-4A96-B845-E5A5542F36EE}" destId="{234709FA-7023-4ED7-87FC-74FF38AFA26D}" srcOrd="0" destOrd="0" parTransId="{82BAE66B-456A-4A31-83A5-1396B92434B3}" sibTransId="{D3648AFD-3D71-45DD-B503-D9F15B8791FB}"/>
    <dgm:cxn modelId="{58F230E8-4B52-4A9F-A651-C0EC304C6A74}" srcId="{3108BA4F-0852-438C-A0B1-C5660643A64B}" destId="{5B3431D0-4003-4141-8944-33730622DDC8}" srcOrd="1" destOrd="0" parTransId="{97C47F20-5E43-47D9-852E-224947F36541}" sibTransId="{3D9DB6AC-AE8D-449F-B099-D6D2B6FD8B77}"/>
    <dgm:cxn modelId="{6D895651-EC8F-4D65-A381-703C9F301451}" type="presOf" srcId="{234709FA-7023-4ED7-87FC-74FF38AFA26D}" destId="{B19557EA-6B12-42AC-A7D1-473965130AF1}" srcOrd="0" destOrd="0" presId="urn:microsoft.com/office/officeart/2005/8/layout/chevron2"/>
    <dgm:cxn modelId="{1C66CC70-EEA9-4053-B5A1-49926BFC8FAD}" type="presOf" srcId="{1586F60D-BC21-4495-A511-9D13F5B68519}" destId="{BE1DE523-916D-424C-A23D-02B57F71067A}" srcOrd="0" destOrd="0" presId="urn:microsoft.com/office/officeart/2005/8/layout/chevron2"/>
    <dgm:cxn modelId="{19045F8A-4E53-4F69-BDA0-0B4DC45EA055}" srcId="{5B3431D0-4003-4141-8944-33730622DDC8}" destId="{241FC4D3-87B8-4B73-A13C-CC8CDC21161A}" srcOrd="0" destOrd="0" parTransId="{3739B437-62D0-4331-A28E-EC1CE709A02C}" sibTransId="{14A99359-767B-447B-9A06-73D2393BBE66}"/>
    <dgm:cxn modelId="{AB5FDB75-7885-42DC-8BD2-6F0716394679}" srcId="{3108BA4F-0852-438C-A0B1-C5660643A64B}" destId="{F099003E-710D-4A96-B845-E5A5542F36EE}" srcOrd="2" destOrd="0" parTransId="{5D9CDCAE-F651-413A-A30C-48F6AEE4E8A2}" sibTransId="{FF21D274-F2D0-4A69-ACC4-4C62C8FF2A4A}"/>
    <dgm:cxn modelId="{ECA76877-3285-40ED-85DD-D7DC9E2D7674}" type="presOf" srcId="{5B3431D0-4003-4141-8944-33730622DDC8}" destId="{059D4496-D187-458C-B457-E23DA2C935E8}" srcOrd="0" destOrd="0" presId="urn:microsoft.com/office/officeart/2005/8/layout/chevron2"/>
    <dgm:cxn modelId="{51D2B598-73AD-458A-A92D-75C9A96004C9}" type="presOf" srcId="{3108BA4F-0852-438C-A0B1-C5660643A64B}" destId="{9201B5AC-88FB-4AB7-821C-8BFF43240508}" srcOrd="0" destOrd="0" presId="urn:microsoft.com/office/officeart/2005/8/layout/chevron2"/>
    <dgm:cxn modelId="{70FAD45B-54B5-4817-A8A7-909CDFC9C00A}" srcId="{1586F60D-BC21-4495-A511-9D13F5B68519}" destId="{487B2E24-21DC-4D93-87B9-021E4981DF44}" srcOrd="0" destOrd="0" parTransId="{DDDD55A6-E2A5-4D69-9625-36EB7EABC925}" sibTransId="{109392F6-97D6-44A5-8592-3FD8FCED1E04}"/>
    <dgm:cxn modelId="{415409C3-1E9F-4BA7-B31C-C6425FDE393D}" type="presOf" srcId="{487B2E24-21DC-4D93-87B9-021E4981DF44}" destId="{AE1EB4E3-75D3-4CC2-9C17-8B36E034DCAD}" srcOrd="0" destOrd="0" presId="urn:microsoft.com/office/officeart/2005/8/layout/chevron2"/>
    <dgm:cxn modelId="{E58119C7-7DC6-4971-833B-04B8B81FEB5E}" srcId="{3108BA4F-0852-438C-A0B1-C5660643A64B}" destId="{1586F60D-BC21-4495-A511-9D13F5B68519}" srcOrd="0" destOrd="0" parTransId="{9184D81A-70DC-48B5-A129-E3F1322040AE}" sibTransId="{1DEEEC37-941B-4B53-A861-EF3D2BE7A4E6}"/>
    <dgm:cxn modelId="{6E839D42-BE6A-4522-93A2-1B8EF4ECE7F9}" type="presOf" srcId="{F099003E-710D-4A96-B845-E5A5542F36EE}" destId="{4C9B7C5F-74D7-43E2-BDEE-67BB1CDB85E5}" srcOrd="0" destOrd="0" presId="urn:microsoft.com/office/officeart/2005/8/layout/chevron2"/>
    <dgm:cxn modelId="{FB1099CA-4584-4877-9749-236884EE6BAF}" type="presParOf" srcId="{9201B5AC-88FB-4AB7-821C-8BFF43240508}" destId="{CC798D7C-3F17-4EA5-8384-499B487A8947}" srcOrd="0" destOrd="0" presId="urn:microsoft.com/office/officeart/2005/8/layout/chevron2"/>
    <dgm:cxn modelId="{272C3DAB-B7FE-47F9-928B-16BF855A4258}" type="presParOf" srcId="{CC798D7C-3F17-4EA5-8384-499B487A8947}" destId="{BE1DE523-916D-424C-A23D-02B57F71067A}" srcOrd="0" destOrd="0" presId="urn:microsoft.com/office/officeart/2005/8/layout/chevron2"/>
    <dgm:cxn modelId="{97D453AA-5A0D-4551-9D84-A75B1F1CB4CB}" type="presParOf" srcId="{CC798D7C-3F17-4EA5-8384-499B487A8947}" destId="{AE1EB4E3-75D3-4CC2-9C17-8B36E034DCAD}" srcOrd="1" destOrd="0" presId="urn:microsoft.com/office/officeart/2005/8/layout/chevron2"/>
    <dgm:cxn modelId="{CADEDEFB-1395-422A-854A-405059BDB13C}" type="presParOf" srcId="{9201B5AC-88FB-4AB7-821C-8BFF43240508}" destId="{B6C31DB0-49A4-4275-B23D-8B021D5ABAB1}" srcOrd="1" destOrd="0" presId="urn:microsoft.com/office/officeart/2005/8/layout/chevron2"/>
    <dgm:cxn modelId="{E59E7678-7A52-40BB-BFFE-179022C1C072}" type="presParOf" srcId="{9201B5AC-88FB-4AB7-821C-8BFF43240508}" destId="{D6CBEC76-8E58-4E6B-B0E8-696EF564CA05}" srcOrd="2" destOrd="0" presId="urn:microsoft.com/office/officeart/2005/8/layout/chevron2"/>
    <dgm:cxn modelId="{342F98DC-6332-4118-B0AD-2BA5E367841E}" type="presParOf" srcId="{D6CBEC76-8E58-4E6B-B0E8-696EF564CA05}" destId="{059D4496-D187-458C-B457-E23DA2C935E8}" srcOrd="0" destOrd="0" presId="urn:microsoft.com/office/officeart/2005/8/layout/chevron2"/>
    <dgm:cxn modelId="{0D561F7E-5F93-40C9-8027-803F92B364E3}" type="presParOf" srcId="{D6CBEC76-8E58-4E6B-B0E8-696EF564CA05}" destId="{A99B6318-48DA-4B29-BB3E-4F0FF760EC30}" srcOrd="1" destOrd="0" presId="urn:microsoft.com/office/officeart/2005/8/layout/chevron2"/>
    <dgm:cxn modelId="{334C8A6D-26F2-4820-AFCF-184BDABC2EFA}" type="presParOf" srcId="{9201B5AC-88FB-4AB7-821C-8BFF43240508}" destId="{150CC1E5-7860-49A3-B98D-FF85F255F66F}" srcOrd="3" destOrd="0" presId="urn:microsoft.com/office/officeart/2005/8/layout/chevron2"/>
    <dgm:cxn modelId="{91A84037-D4F2-48A1-9889-AB3B4BEA503A}" type="presParOf" srcId="{9201B5AC-88FB-4AB7-821C-8BFF43240508}" destId="{E733E184-08C9-48CF-87C2-38FC6CCEFAF3}" srcOrd="4" destOrd="0" presId="urn:microsoft.com/office/officeart/2005/8/layout/chevron2"/>
    <dgm:cxn modelId="{C645BF3F-E143-4ABE-90C0-8AF6FCFBCB49}" type="presParOf" srcId="{E733E184-08C9-48CF-87C2-38FC6CCEFAF3}" destId="{4C9B7C5F-74D7-43E2-BDEE-67BB1CDB85E5}" srcOrd="0" destOrd="0" presId="urn:microsoft.com/office/officeart/2005/8/layout/chevron2"/>
    <dgm:cxn modelId="{15E0D0C7-53EC-4573-AEEB-1EC15A496407}" type="presParOf" srcId="{E733E184-08C9-48CF-87C2-38FC6CCEFAF3}" destId="{B19557EA-6B12-42AC-A7D1-473965130A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500D-DDEF-41F4-83BE-9A21C77C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FE2A-BF89-451B-8B41-AB55FBF1222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2732-5FD6-49D4-8085-F9E4A1CA75B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Subtitle 14"/>
          <p:cNvSpPr txBox="1">
            <a:spLocks/>
          </p:cNvSpPr>
          <p:nvPr/>
        </p:nvSpPr>
        <p:spPr bwMode="auto">
          <a:xfrm>
            <a:off x="1905000" y="2971800"/>
            <a:ext cx="617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IN" sz="3600">
              <a:latin typeface="Cambria" pitchFamily="18" charset="0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905000" y="4114800"/>
            <a:ext cx="6172200" cy="151288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1200"/>
              </a:spcAft>
              <a:defRPr/>
            </a:pPr>
            <a:endParaRPr lang="en-IN" sz="4400" b="1" cap="small" dirty="0">
              <a:latin typeface="Century" pitchFamily="18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524000" y="1219200"/>
            <a:ext cx="6934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entury" pitchFamily="18" charset="0"/>
              </a:rPr>
              <a:t>CRYPTOGRAPHY AND </a:t>
            </a:r>
            <a:r>
              <a:rPr lang="en-US" sz="2800" b="1">
                <a:solidFill>
                  <a:srgbClr val="C00000"/>
                </a:solidFill>
                <a:latin typeface="Century" pitchFamily="18" charset="0"/>
              </a:rPr>
              <a:t>NETWORK </a:t>
            </a:r>
            <a:r>
              <a:rPr lang="en-US" sz="2800" b="1" smtClean="0">
                <a:solidFill>
                  <a:srgbClr val="C00000"/>
                </a:solidFill>
                <a:latin typeface="Century" pitchFamily="18" charset="0"/>
              </a:rPr>
              <a:t>SECURITY</a:t>
            </a:r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2286000" y="3084513"/>
            <a:ext cx="5867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r>
              <a:rPr lang="en-US" sz="2800" b="1" smtClean="0">
                <a:solidFill>
                  <a:srgbClr val="C00000"/>
                </a:solidFill>
                <a:latin typeface="Century" pitchFamily="18" charset="0"/>
              </a:rPr>
              <a:t>RC4</a:t>
            </a:r>
          </a:p>
          <a:p>
            <a:pPr algn="ctr"/>
            <a:endParaRPr lang="en-US" sz="2800" b="1" dirty="0" smtClean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Stream Generation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1294" y="3625859"/>
            <a:ext cx="3990772" cy="166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214950"/>
            <a:ext cx="40005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Bookman Old Style" pitchFamily="18" charset="0"/>
              </a:rPr>
              <a:t>Stream </a:t>
            </a:r>
            <a:r>
              <a:rPr lang="en-IN" sz="2200" dirty="0" smtClean="0">
                <a:latin typeface="Bookman Old Style" pitchFamily="18" charset="0"/>
              </a:rPr>
              <a:t>generation involves </a:t>
            </a:r>
            <a:r>
              <a:rPr lang="en-IN" sz="2200" dirty="0">
                <a:latin typeface="Bookman Old Style" pitchFamily="18" charset="0"/>
              </a:rPr>
              <a:t>cycling through all the elements of </a:t>
            </a:r>
            <a:r>
              <a:rPr lang="en-IN" sz="2200" dirty="0" smtClean="0">
                <a:latin typeface="Bookman Old Style" pitchFamily="18" charset="0"/>
              </a:rPr>
              <a:t> S[</a:t>
            </a:r>
            <a:r>
              <a:rPr lang="en-IN" sz="2200" dirty="0" err="1" smtClean="0">
                <a:latin typeface="Bookman Old Style" pitchFamily="18" charset="0"/>
              </a:rPr>
              <a:t>i</a:t>
            </a:r>
            <a:r>
              <a:rPr lang="en-IN" sz="2200" dirty="0" smtClean="0">
                <a:latin typeface="Bookman Old Style" pitchFamily="18" charset="0"/>
              </a:rPr>
              <a:t>], </a:t>
            </a:r>
            <a:r>
              <a:rPr lang="en-IN" sz="2200" dirty="0">
                <a:latin typeface="Bookman Old Style" pitchFamily="18" charset="0"/>
              </a:rPr>
              <a:t>and for </a:t>
            </a:r>
            <a:r>
              <a:rPr lang="en-IN" sz="2200" dirty="0" smtClean="0">
                <a:latin typeface="Bookman Old Style" pitchFamily="18" charset="0"/>
              </a:rPr>
              <a:t>each S[</a:t>
            </a:r>
            <a:r>
              <a:rPr lang="en-IN" sz="2200" dirty="0" err="1" smtClean="0">
                <a:latin typeface="Bookman Old Style" pitchFamily="18" charset="0"/>
              </a:rPr>
              <a:t>i</a:t>
            </a:r>
            <a:r>
              <a:rPr lang="en-IN" sz="2200" dirty="0" smtClean="0">
                <a:latin typeface="Bookman Old Style" pitchFamily="18" charset="0"/>
              </a:rPr>
              <a:t>] </a:t>
            </a:r>
            <a:r>
              <a:rPr lang="en-IN" sz="2200" dirty="0">
                <a:latin typeface="Bookman Old Style" pitchFamily="18" charset="0"/>
              </a:rPr>
              <a:t>, </a:t>
            </a:r>
            <a:r>
              <a:rPr lang="en-IN" sz="2200" dirty="0" smtClean="0">
                <a:latin typeface="Bookman Old Style" pitchFamily="18" charset="0"/>
              </a:rPr>
              <a:t>swapping S[</a:t>
            </a:r>
            <a:r>
              <a:rPr lang="en-IN" sz="2200" dirty="0" err="1" smtClean="0">
                <a:latin typeface="Bookman Old Style" pitchFamily="18" charset="0"/>
              </a:rPr>
              <a:t>i</a:t>
            </a:r>
            <a:r>
              <a:rPr lang="en-IN" sz="2200" dirty="0" smtClean="0">
                <a:latin typeface="Bookman Old Style" pitchFamily="18" charset="0"/>
              </a:rPr>
              <a:t>]</a:t>
            </a:r>
            <a:r>
              <a:rPr lang="en-IN" sz="2200" dirty="0">
                <a:latin typeface="Bookman Old Style" pitchFamily="18" charset="0"/>
              </a:rPr>
              <a:t> </a:t>
            </a:r>
            <a:r>
              <a:rPr lang="en-IN" sz="2200" dirty="0" smtClean="0">
                <a:latin typeface="Bookman Old Style" pitchFamily="18" charset="0"/>
              </a:rPr>
              <a:t>with another </a:t>
            </a:r>
            <a:r>
              <a:rPr lang="en-IN" sz="2200" dirty="0">
                <a:latin typeface="Bookman Old Style" pitchFamily="18" charset="0"/>
              </a:rPr>
              <a:t>byte in S according to a scheme dictated by the current configuration of </a:t>
            </a:r>
            <a:r>
              <a:rPr lang="en-IN" sz="2200" dirty="0" smtClean="0">
                <a:latin typeface="Bookman Old Style" pitchFamily="18" charset="0"/>
              </a:rPr>
              <a:t>S. After S[255] </a:t>
            </a:r>
            <a:r>
              <a:rPr lang="en-IN" sz="2200" dirty="0">
                <a:latin typeface="Bookman Old Style" pitchFamily="18" charset="0"/>
              </a:rPr>
              <a:t>is reached, the process continues, starting over again at </a:t>
            </a:r>
            <a:r>
              <a:rPr lang="en-IN" sz="2200" dirty="0" smtClean="0">
                <a:latin typeface="Bookman Old Style" pitchFamily="18" charset="0"/>
              </a:rPr>
              <a:t>S[</a:t>
            </a:r>
            <a:r>
              <a:rPr lang="en-IN" sz="2200" dirty="0">
                <a:latin typeface="Bookman Old Style" pitchFamily="18" charset="0"/>
              </a:rPr>
              <a:t>0</a:t>
            </a:r>
            <a:r>
              <a:rPr lang="en-IN" sz="2200" dirty="0" smtClean="0">
                <a:latin typeface="Bookman Old Style" pitchFamily="18" charset="0"/>
              </a:rPr>
              <a:t>] </a:t>
            </a:r>
            <a:endParaRPr lang="en-IN" sz="22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Strength of RC4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14191"/>
            <a:ext cx="6929486" cy="513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References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W. Stallings, ”Pseudorandom Number Generation and Stream Cipher,” in </a:t>
            </a:r>
            <a:r>
              <a:rPr lang="en-US" i="1" dirty="0" smtClean="0"/>
              <a:t>Cryptography and Network Security Principles and Practices,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r>
              <a:rPr lang="en-IN" b="1" dirty="0" smtClean="0"/>
              <a:t>Prentice Hall, 2006, pp. 232-236.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Introduction to Stream Cipher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Encryption that converts one byte plaintext to cipher text at a time.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 Why one byte?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Working of Stream Cipher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715304" cy="40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Working of Stream Cipher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00306"/>
            <a:ext cx="480258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714884"/>
            <a:ext cx="4786346" cy="129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728" y="214311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Encryption: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428625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Decryption:</a:t>
            </a:r>
            <a:endParaRPr lang="en-IN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Important Consideration in Designing of Stream Cipher</a:t>
            </a:r>
            <a:endParaRPr lang="en-IN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928834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RC4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Stream cipher designed by Ron </a:t>
            </a:r>
            <a:r>
              <a:rPr lang="en-US" dirty="0" err="1" smtClean="0">
                <a:latin typeface="Bookman Old Style" pitchFamily="18" charset="0"/>
              </a:rPr>
              <a:t>Rivest</a:t>
            </a:r>
            <a:r>
              <a:rPr lang="en-US" dirty="0" smtClean="0">
                <a:latin typeface="Bookman Old Style" pitchFamily="18" charset="0"/>
              </a:rPr>
              <a:t> in 1987.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RC4 is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Variable key size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 stream-cipher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 Byte oriented operation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Period of the cipher is greater than 10</a:t>
            </a:r>
            <a:r>
              <a:rPr lang="en-US" baseline="30000" dirty="0" smtClean="0">
                <a:latin typeface="Bookman Old Style" pitchFamily="18" charset="0"/>
              </a:rPr>
              <a:t>100</a:t>
            </a:r>
            <a:r>
              <a:rPr lang="en-US" dirty="0" smtClean="0">
                <a:latin typeface="Bookman Old Style" pitchFamily="18" charset="0"/>
              </a:rPr>
              <a:t> .</a:t>
            </a:r>
          </a:p>
          <a:p>
            <a:endParaRPr lang="en-IN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Steps in RC4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length key of  form 1 to 256 byte (8 to 2048 bits) is used to initialize a state vector S.</a:t>
            </a:r>
          </a:p>
          <a:p>
            <a:r>
              <a:rPr lang="en-US" dirty="0" smtClean="0"/>
              <a:t>S has elements S[0],S[1],….S[255] which contains all possible permutation of 8 binary bits from 0 to 255.</a:t>
            </a:r>
          </a:p>
          <a:p>
            <a:r>
              <a:rPr lang="en-IN" dirty="0" smtClean="0"/>
              <a:t>For encryption and decryption, a byte  is generated from S by selecting one of the 255 entries in a systematic fashion. As each value of is generated, the entries in S are once again permuted.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Initialization of S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4000528" cy="213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57224" y="1295400"/>
            <a:ext cx="7286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Bookman Old Style" pitchFamily="18" charset="0"/>
              </a:rPr>
              <a:t> The </a:t>
            </a:r>
            <a:r>
              <a:rPr lang="en-IN" sz="2000" dirty="0">
                <a:latin typeface="Bookman Old Style" pitchFamily="18" charset="0"/>
              </a:rPr>
              <a:t>entries </a:t>
            </a:r>
            <a:r>
              <a:rPr lang="en-IN" sz="2000" dirty="0" smtClean="0">
                <a:latin typeface="Bookman Old Style" pitchFamily="18" charset="0"/>
              </a:rPr>
              <a:t>of S </a:t>
            </a:r>
            <a:r>
              <a:rPr lang="en-IN" sz="2000" dirty="0">
                <a:latin typeface="Bookman Old Style" pitchFamily="18" charset="0"/>
              </a:rPr>
              <a:t>are set equal to the values from 0 through 255 in </a:t>
            </a:r>
            <a:r>
              <a:rPr lang="en-IN" sz="2000" dirty="0" smtClean="0">
                <a:latin typeface="Bookman Old Style" pitchFamily="18" charset="0"/>
              </a:rPr>
              <a:t>ascending order . S[0],S[1],…,S[255].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Bookman Old Style" pitchFamily="18" charset="0"/>
              </a:rPr>
              <a:t> A </a:t>
            </a:r>
            <a:r>
              <a:rPr lang="en-IN" sz="2000" dirty="0">
                <a:latin typeface="Bookman Old Style" pitchFamily="18" charset="0"/>
              </a:rPr>
              <a:t>temporary vector, T, is </a:t>
            </a:r>
            <a:r>
              <a:rPr lang="en-IN" sz="2000" dirty="0" smtClean="0">
                <a:latin typeface="Bookman Old Style" pitchFamily="18" charset="0"/>
              </a:rPr>
              <a:t>also created</a:t>
            </a:r>
            <a:r>
              <a:rPr lang="en-IN" sz="2000" dirty="0">
                <a:latin typeface="Bookman Old Style" pitchFamily="18" charset="0"/>
              </a:rPr>
              <a:t>. If the length of the </a:t>
            </a:r>
            <a:r>
              <a:rPr lang="en-IN" sz="2000" dirty="0" smtClean="0">
                <a:latin typeface="Bookman Old Style" pitchFamily="18" charset="0"/>
              </a:rPr>
              <a:t>key K </a:t>
            </a:r>
            <a:r>
              <a:rPr lang="en-IN" sz="2000" dirty="0">
                <a:latin typeface="Bookman Old Style" pitchFamily="18" charset="0"/>
              </a:rPr>
              <a:t>is 256 bytes, then is transferred to </a:t>
            </a:r>
            <a:r>
              <a:rPr lang="en-IN" sz="2000" dirty="0" smtClean="0">
                <a:latin typeface="Bookman Old Style" pitchFamily="18" charset="0"/>
              </a:rPr>
              <a:t>T. 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ookman Old Style" pitchFamily="18" charset="0"/>
              </a:rPr>
              <a:t> </a:t>
            </a:r>
            <a:r>
              <a:rPr lang="en-IN" sz="2000" dirty="0" smtClean="0">
                <a:latin typeface="Bookman Old Style" pitchFamily="18" charset="0"/>
              </a:rPr>
              <a:t>Else for </a:t>
            </a:r>
            <a:r>
              <a:rPr lang="en-IN" sz="2000" dirty="0">
                <a:latin typeface="Bookman Old Style" pitchFamily="18" charset="0"/>
              </a:rPr>
              <a:t>a key of length </a:t>
            </a:r>
            <a:r>
              <a:rPr lang="en-IN" sz="2000" dirty="0" err="1">
                <a:latin typeface="Bookman Old Style" pitchFamily="18" charset="0"/>
              </a:rPr>
              <a:t>keylen</a:t>
            </a:r>
            <a:r>
              <a:rPr lang="en-IN" sz="2000" dirty="0">
                <a:latin typeface="Bookman Old Style" pitchFamily="18" charset="0"/>
              </a:rPr>
              <a:t> bytes, the first </a:t>
            </a:r>
            <a:r>
              <a:rPr lang="en-IN" sz="2000" dirty="0" err="1">
                <a:latin typeface="Bookman Old Style" pitchFamily="18" charset="0"/>
              </a:rPr>
              <a:t>keylen</a:t>
            </a:r>
            <a:r>
              <a:rPr lang="en-IN" sz="2000" dirty="0">
                <a:latin typeface="Bookman Old Style" pitchFamily="18" charset="0"/>
              </a:rPr>
              <a:t> elements of T are copied from </a:t>
            </a:r>
            <a:r>
              <a:rPr lang="en-IN" sz="2000" dirty="0" smtClean="0">
                <a:latin typeface="Bookman Old Style" pitchFamily="18" charset="0"/>
              </a:rPr>
              <a:t>K, and </a:t>
            </a:r>
            <a:r>
              <a:rPr lang="en-IN" sz="2000" dirty="0">
                <a:latin typeface="Bookman Old Style" pitchFamily="18" charset="0"/>
              </a:rPr>
              <a:t>then K is repeated as many times as necessary to fill out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Initialization of S (cont…)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622721"/>
            <a:ext cx="4579790" cy="237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9F29A4-2D20-4E6D-9A49-E0B5D643F65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57224" y="1357298"/>
            <a:ext cx="671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Bookman Old Style" pitchFamily="18" charset="0"/>
              </a:rPr>
              <a:t>T </a:t>
            </a:r>
            <a:r>
              <a:rPr lang="en-IN" sz="2400" dirty="0" smtClean="0">
                <a:latin typeface="Bookman Old Style" pitchFamily="18" charset="0"/>
              </a:rPr>
              <a:t>is used to </a:t>
            </a:r>
            <a:r>
              <a:rPr lang="en-IN" sz="2400" dirty="0">
                <a:latin typeface="Bookman Old Style" pitchFamily="18" charset="0"/>
              </a:rPr>
              <a:t>produce the initial permutation of S. This involves </a:t>
            </a:r>
            <a:r>
              <a:rPr lang="en-IN" sz="2400" dirty="0" smtClean="0">
                <a:latin typeface="Bookman Old Style" pitchFamily="18" charset="0"/>
              </a:rPr>
              <a:t>starting With S[0] </a:t>
            </a:r>
            <a:r>
              <a:rPr lang="en-IN" sz="2400" dirty="0">
                <a:latin typeface="Bookman Old Style" pitchFamily="18" charset="0"/>
              </a:rPr>
              <a:t>and going through </a:t>
            </a:r>
            <a:r>
              <a:rPr lang="en-IN" sz="2400" dirty="0" smtClean="0">
                <a:latin typeface="Bookman Old Style" pitchFamily="18" charset="0"/>
              </a:rPr>
              <a:t>to S[255] </a:t>
            </a:r>
            <a:r>
              <a:rPr lang="en-IN" sz="2400" dirty="0">
                <a:latin typeface="Bookman Old Style" pitchFamily="18" charset="0"/>
              </a:rPr>
              <a:t>, and for </a:t>
            </a:r>
            <a:r>
              <a:rPr lang="en-IN" sz="2400" dirty="0" smtClean="0">
                <a:latin typeface="Bookman Old Style" pitchFamily="18" charset="0"/>
              </a:rPr>
              <a:t>each S[</a:t>
            </a:r>
            <a:r>
              <a:rPr lang="en-IN" sz="2400" dirty="0" err="1" smtClean="0">
                <a:latin typeface="Bookman Old Style" pitchFamily="18" charset="0"/>
              </a:rPr>
              <a:t>i</a:t>
            </a:r>
            <a:r>
              <a:rPr lang="en-IN" sz="2400" dirty="0" smtClean="0">
                <a:latin typeface="Bookman Old Style" pitchFamily="18" charset="0"/>
              </a:rPr>
              <a:t>] </a:t>
            </a:r>
            <a:r>
              <a:rPr lang="en-IN" sz="2400" dirty="0">
                <a:latin typeface="Bookman Old Style" pitchFamily="18" charset="0"/>
              </a:rPr>
              <a:t>, </a:t>
            </a:r>
            <a:r>
              <a:rPr lang="en-IN" sz="2400" dirty="0" smtClean="0">
                <a:latin typeface="Bookman Old Style" pitchFamily="18" charset="0"/>
              </a:rPr>
              <a:t>swapping S[</a:t>
            </a:r>
            <a:r>
              <a:rPr lang="en-IN" sz="2400" dirty="0" err="1" smtClean="0">
                <a:latin typeface="Bookman Old Style" pitchFamily="18" charset="0"/>
              </a:rPr>
              <a:t>i</a:t>
            </a:r>
            <a:r>
              <a:rPr lang="en-IN" sz="2400" dirty="0" smtClean="0">
                <a:latin typeface="Bookman Old Style" pitchFamily="18" charset="0"/>
              </a:rPr>
              <a:t>] </a:t>
            </a:r>
            <a:r>
              <a:rPr lang="en-IN" sz="2400" dirty="0">
                <a:latin typeface="Bookman Old Style" pitchFamily="18" charset="0"/>
              </a:rPr>
              <a:t>with </a:t>
            </a:r>
            <a:r>
              <a:rPr lang="en-IN" sz="2400" dirty="0" smtClean="0">
                <a:latin typeface="Bookman Old Style" pitchFamily="18" charset="0"/>
              </a:rPr>
              <a:t>another byte in S </a:t>
            </a:r>
            <a:r>
              <a:rPr lang="en-IN" sz="2400" dirty="0">
                <a:latin typeface="Bookman Old Style" pitchFamily="18" charset="0"/>
              </a:rPr>
              <a:t>according to a scheme dictated </a:t>
            </a:r>
            <a:r>
              <a:rPr lang="en-IN" sz="2400" dirty="0" smtClean="0">
                <a:latin typeface="Bookman Old Style" pitchFamily="18" charset="0"/>
              </a:rPr>
              <a:t>by T[</a:t>
            </a:r>
            <a:r>
              <a:rPr lang="en-IN" sz="2400" dirty="0" err="1" smtClean="0">
                <a:latin typeface="Bookman Old Style" pitchFamily="18" charset="0"/>
              </a:rPr>
              <a:t>i</a:t>
            </a:r>
            <a:r>
              <a:rPr lang="en-IN" sz="2400" dirty="0" smtClean="0">
                <a:latin typeface="Bookman Old Style" pitchFamily="18" charset="0"/>
              </a:rPr>
              <a:t>].</a:t>
            </a:r>
            <a:endParaRPr lang="en-IN" sz="2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463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Century</vt:lpstr>
      <vt:lpstr>Wingdings</vt:lpstr>
      <vt:lpstr>Office Theme</vt:lpstr>
      <vt:lpstr>PowerPoint Presentation</vt:lpstr>
      <vt:lpstr>Introduction to Stream Cipher</vt:lpstr>
      <vt:lpstr>Working of Stream Cipher</vt:lpstr>
      <vt:lpstr>Working of Stream Cipher</vt:lpstr>
      <vt:lpstr>Important Consideration in Designing of Stream Cipher</vt:lpstr>
      <vt:lpstr>RC4</vt:lpstr>
      <vt:lpstr>Steps in RC4</vt:lpstr>
      <vt:lpstr>Initialization of S</vt:lpstr>
      <vt:lpstr>Initialization of S (cont…)</vt:lpstr>
      <vt:lpstr>Stream Generation</vt:lpstr>
      <vt:lpstr>Strength of RC4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Hope Singhani</dc:creator>
  <cp:lastModifiedBy>Windows User</cp:lastModifiedBy>
  <cp:revision>27</cp:revision>
  <dcterms:created xsi:type="dcterms:W3CDTF">2016-12-17T17:45:06Z</dcterms:created>
  <dcterms:modified xsi:type="dcterms:W3CDTF">2018-09-03T11:28:20Z</dcterms:modified>
</cp:coreProperties>
</file>