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06A400-3B3B-41D6-B2A1-7A50D3A741DA}"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F8038-B022-40D1-AEEB-2F4F6C80A6DB}" type="slidenum">
              <a:rPr lang="en-US" smtClean="0"/>
              <a:pPr/>
              <a:t>‹#›</a:t>
            </a:fld>
            <a:endParaRPr lang="en-US"/>
          </a:p>
        </p:txBody>
      </p:sp>
    </p:spTree>
    <p:extLst>
      <p:ext uri="{BB962C8B-B14F-4D97-AF65-F5344CB8AC3E}">
        <p14:creationId xmlns:p14="http://schemas.microsoft.com/office/powerpoint/2010/main" val="4160431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77C4BC-1CCD-4864-AB9E-46D1B60D7F93}" type="datetimeFigureOut">
              <a:rPr lang="en-US" smtClean="0"/>
              <a:pPr/>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F8038-B022-40D1-AEEB-2F4F6C80A6DB}" type="slidenum">
              <a:rPr lang="en-US" smtClean="0"/>
              <a:pPr/>
              <a:t>‹#›</a:t>
            </a:fld>
            <a:endParaRPr lang="en-US"/>
          </a:p>
        </p:txBody>
      </p:sp>
    </p:spTree>
    <p:extLst>
      <p:ext uri="{BB962C8B-B14F-4D97-AF65-F5344CB8AC3E}">
        <p14:creationId xmlns:p14="http://schemas.microsoft.com/office/powerpoint/2010/main" val="11266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77C4BC-1CCD-4864-AB9E-46D1B60D7F93}" type="datetimeFigureOut">
              <a:rPr lang="en-US" smtClean="0"/>
              <a:pPr/>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F8038-B022-40D1-AEEB-2F4F6C80A6DB}" type="slidenum">
              <a:rPr lang="en-US" smtClean="0"/>
              <a:pPr/>
              <a:t>‹#›</a:t>
            </a:fld>
            <a:endParaRPr lang="en-US"/>
          </a:p>
        </p:txBody>
      </p:sp>
    </p:spTree>
    <p:extLst>
      <p:ext uri="{BB962C8B-B14F-4D97-AF65-F5344CB8AC3E}">
        <p14:creationId xmlns:p14="http://schemas.microsoft.com/office/powerpoint/2010/main" val="1567997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fld id="{14A630DB-A698-4DDA-9DD9-6642713A0949}" type="datetimeFigureOut">
              <a:rPr lang="en-US" smtClean="0"/>
              <a:pPr/>
              <a:t>9/3/2018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5CD1B79-BC54-4B3A-9401-042B5D10E3A9}" type="slidenum">
              <a:rPr lang="en-US" smtClean="0"/>
              <a:pPr/>
              <a:t>‹#›</a:t>
            </a:fld>
            <a:endParaRPr lang="en-US"/>
          </a:p>
        </p:txBody>
      </p:sp>
    </p:spTree>
    <p:extLst>
      <p:ext uri="{BB962C8B-B14F-4D97-AF65-F5344CB8AC3E}">
        <p14:creationId xmlns:p14="http://schemas.microsoft.com/office/powerpoint/2010/main" val="266658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06A400-3B3B-41D6-B2A1-7A50D3A741DA}"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698EE-768C-43B1-8B5C-42B2C5F1EB41}" type="slidenum">
              <a:rPr lang="en-US" smtClean="0"/>
              <a:t>‹#›</a:t>
            </a:fld>
            <a:endParaRPr lang="en-US"/>
          </a:p>
        </p:txBody>
      </p:sp>
    </p:spTree>
    <p:extLst>
      <p:ext uri="{BB962C8B-B14F-4D97-AF65-F5344CB8AC3E}">
        <p14:creationId xmlns:p14="http://schemas.microsoft.com/office/powerpoint/2010/main" val="1386713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06A400-3B3B-41D6-B2A1-7A50D3A741DA}"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F8038-B022-40D1-AEEB-2F4F6C80A6DB}" type="slidenum">
              <a:rPr lang="en-US" smtClean="0"/>
              <a:pPr/>
              <a:t>‹#›</a:t>
            </a:fld>
            <a:endParaRPr lang="en-US"/>
          </a:p>
        </p:txBody>
      </p:sp>
    </p:spTree>
    <p:extLst>
      <p:ext uri="{BB962C8B-B14F-4D97-AF65-F5344CB8AC3E}">
        <p14:creationId xmlns:p14="http://schemas.microsoft.com/office/powerpoint/2010/main" val="2430637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06A400-3B3B-41D6-B2A1-7A50D3A741DA}" type="datetimeFigureOut">
              <a:rPr lang="en-US" smtClean="0"/>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F8038-B022-40D1-AEEB-2F4F6C80A6DB}" type="slidenum">
              <a:rPr lang="en-US" smtClean="0"/>
              <a:pPr/>
              <a:t>‹#›</a:t>
            </a:fld>
            <a:endParaRPr lang="en-US"/>
          </a:p>
        </p:txBody>
      </p:sp>
    </p:spTree>
    <p:extLst>
      <p:ext uri="{BB962C8B-B14F-4D97-AF65-F5344CB8AC3E}">
        <p14:creationId xmlns:p14="http://schemas.microsoft.com/office/powerpoint/2010/main" val="1197659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06A400-3B3B-41D6-B2A1-7A50D3A741DA}" type="datetimeFigureOut">
              <a:rPr lang="en-US" smtClean="0"/>
              <a:t>9/3/2018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4F8038-B022-40D1-AEEB-2F4F6C80A6DB}" type="slidenum">
              <a:rPr lang="en-US" smtClean="0"/>
              <a:pPr/>
              <a:t>‹#›</a:t>
            </a:fld>
            <a:endParaRPr lang="en-US"/>
          </a:p>
        </p:txBody>
      </p:sp>
    </p:spTree>
    <p:extLst>
      <p:ext uri="{BB962C8B-B14F-4D97-AF65-F5344CB8AC3E}">
        <p14:creationId xmlns:p14="http://schemas.microsoft.com/office/powerpoint/2010/main" val="2449466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06A400-3B3B-41D6-B2A1-7A50D3A741DA}" type="datetimeFigureOut">
              <a:rPr lang="en-US" smtClean="0"/>
              <a:t>9/3/2018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4F8038-B022-40D1-AEEB-2F4F6C80A6DB}" type="slidenum">
              <a:rPr lang="en-US" smtClean="0"/>
              <a:pPr/>
              <a:t>‹#›</a:t>
            </a:fld>
            <a:endParaRPr lang="en-US"/>
          </a:p>
        </p:txBody>
      </p:sp>
    </p:spTree>
    <p:extLst>
      <p:ext uri="{BB962C8B-B14F-4D97-AF65-F5344CB8AC3E}">
        <p14:creationId xmlns:p14="http://schemas.microsoft.com/office/powerpoint/2010/main" val="332276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77C4BC-1CCD-4864-AB9E-46D1B60D7F93}" type="datetimeFigureOut">
              <a:rPr lang="en-US" smtClean="0"/>
              <a:pPr/>
              <a:t>9/3/2018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4F8038-B022-40D1-AEEB-2F4F6C80A6DB}" type="slidenum">
              <a:rPr lang="en-US" smtClean="0"/>
              <a:pPr/>
              <a:t>‹#›</a:t>
            </a:fld>
            <a:endParaRPr lang="en-US"/>
          </a:p>
        </p:txBody>
      </p:sp>
    </p:spTree>
    <p:extLst>
      <p:ext uri="{BB962C8B-B14F-4D97-AF65-F5344CB8AC3E}">
        <p14:creationId xmlns:p14="http://schemas.microsoft.com/office/powerpoint/2010/main" val="2646875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77C4BC-1CCD-4864-AB9E-46D1B60D7F93}" type="datetimeFigureOut">
              <a:rPr lang="en-US" smtClean="0"/>
              <a:pPr/>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F8038-B022-40D1-AEEB-2F4F6C80A6DB}" type="slidenum">
              <a:rPr lang="en-US" smtClean="0"/>
              <a:pPr/>
              <a:t>‹#›</a:t>
            </a:fld>
            <a:endParaRPr lang="en-US"/>
          </a:p>
        </p:txBody>
      </p:sp>
    </p:spTree>
    <p:extLst>
      <p:ext uri="{BB962C8B-B14F-4D97-AF65-F5344CB8AC3E}">
        <p14:creationId xmlns:p14="http://schemas.microsoft.com/office/powerpoint/2010/main" val="687048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77C4BC-1CCD-4864-AB9E-46D1B60D7F93}" type="datetimeFigureOut">
              <a:rPr lang="en-US" smtClean="0"/>
              <a:pPr/>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F8038-B022-40D1-AEEB-2F4F6C80A6DB}" type="slidenum">
              <a:rPr lang="en-US" smtClean="0"/>
              <a:pPr/>
              <a:t>‹#›</a:t>
            </a:fld>
            <a:endParaRPr lang="en-US"/>
          </a:p>
        </p:txBody>
      </p:sp>
    </p:spTree>
    <p:extLst>
      <p:ext uri="{BB962C8B-B14F-4D97-AF65-F5344CB8AC3E}">
        <p14:creationId xmlns:p14="http://schemas.microsoft.com/office/powerpoint/2010/main" val="1516458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606A400-3B3B-41D6-B2A1-7A50D3A741DA}" type="datetimeFigureOut">
              <a:rPr lang="en-US" smtClean="0"/>
              <a:t>9/3/2018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4F8038-B022-40D1-AEEB-2F4F6C80A6DB}" type="slidenum">
              <a:rPr lang="en-US" smtClean="0"/>
              <a:pPr/>
              <a:t>‹#›</a:t>
            </a:fld>
            <a:endParaRPr lang="en-US"/>
          </a:p>
        </p:txBody>
      </p:sp>
    </p:spTree>
    <p:extLst>
      <p:ext uri="{BB962C8B-B14F-4D97-AF65-F5344CB8AC3E}">
        <p14:creationId xmlns:p14="http://schemas.microsoft.com/office/powerpoint/2010/main" val="214583290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AC82732-5FD6-49D4-8085-F9E4A1CA75B6}" type="slidenum">
              <a:rPr lang="en-US"/>
              <a:pPr>
                <a:defRPr/>
              </a:pPr>
              <a:t>1</a:t>
            </a:fld>
            <a:endParaRPr lang="en-US"/>
          </a:p>
        </p:txBody>
      </p:sp>
      <p:sp>
        <p:nvSpPr>
          <p:cNvPr id="12291" name="Subtitle 14"/>
          <p:cNvSpPr txBox="1">
            <a:spLocks/>
          </p:cNvSpPr>
          <p:nvPr/>
        </p:nvSpPr>
        <p:spPr bwMode="auto">
          <a:xfrm>
            <a:off x="1905000" y="2971800"/>
            <a:ext cx="6172200" cy="1371600"/>
          </a:xfrm>
          <a:prstGeom prst="rect">
            <a:avLst/>
          </a:prstGeom>
          <a:noFill/>
          <a:ln w="9525">
            <a:noFill/>
            <a:miter lim="800000"/>
            <a:headEnd/>
            <a:tailEnd/>
          </a:ln>
        </p:spPr>
        <p:txBody>
          <a:bodyPr/>
          <a:lstStyle/>
          <a:p>
            <a:pPr marL="342900" indent="-342900" algn="ctr">
              <a:spcBef>
                <a:spcPct val="20000"/>
              </a:spcBef>
            </a:pPr>
            <a:endParaRPr lang="en-IN" sz="3600">
              <a:latin typeface="Cambria" pitchFamily="18" charset="0"/>
            </a:endParaRPr>
          </a:p>
        </p:txBody>
      </p:sp>
      <p:sp>
        <p:nvSpPr>
          <p:cNvPr id="6" name="Title 12"/>
          <p:cNvSpPr txBox="1">
            <a:spLocks/>
          </p:cNvSpPr>
          <p:nvPr/>
        </p:nvSpPr>
        <p:spPr>
          <a:xfrm>
            <a:off x="1905000" y="4114800"/>
            <a:ext cx="6172200" cy="1512888"/>
          </a:xfrm>
          <a:prstGeom prst="rect">
            <a:avLst/>
          </a:prstGeom>
        </p:spPr>
        <p:txBody>
          <a:bodyPr anchor="b">
            <a:normAutofit/>
          </a:bodyPr>
          <a:lstStyle/>
          <a:p>
            <a:pPr algn="ctr" fontAlgn="auto">
              <a:spcAft>
                <a:spcPts val="1200"/>
              </a:spcAft>
              <a:defRPr/>
            </a:pPr>
            <a:endParaRPr lang="en-US" sz="2000" b="1" cap="small" dirty="0" smtClean="0">
              <a:latin typeface="Century" pitchFamily="18" charset="0"/>
            </a:endParaRPr>
          </a:p>
        </p:txBody>
      </p:sp>
      <p:sp>
        <p:nvSpPr>
          <p:cNvPr id="12293" name="TextBox 6"/>
          <p:cNvSpPr txBox="1">
            <a:spLocks noChangeArrowheads="1"/>
          </p:cNvSpPr>
          <p:nvPr/>
        </p:nvSpPr>
        <p:spPr bwMode="auto">
          <a:xfrm>
            <a:off x="1524000" y="1219200"/>
            <a:ext cx="6934200" cy="954088"/>
          </a:xfrm>
          <a:prstGeom prst="rect">
            <a:avLst/>
          </a:prstGeom>
          <a:noFill/>
          <a:ln w="9525">
            <a:noFill/>
            <a:miter lim="800000"/>
            <a:headEnd/>
            <a:tailEnd/>
          </a:ln>
        </p:spPr>
        <p:txBody>
          <a:bodyPr>
            <a:spAutoFit/>
          </a:bodyPr>
          <a:lstStyle/>
          <a:p>
            <a:pPr algn="ctr"/>
            <a:r>
              <a:rPr lang="en-US" sz="2800" b="1" dirty="0">
                <a:solidFill>
                  <a:srgbClr val="C00000"/>
                </a:solidFill>
                <a:latin typeface="Century" pitchFamily="18" charset="0"/>
              </a:rPr>
              <a:t>CRYPTOGRAPHY AND </a:t>
            </a:r>
            <a:r>
              <a:rPr lang="en-US" sz="2800" b="1">
                <a:solidFill>
                  <a:srgbClr val="C00000"/>
                </a:solidFill>
                <a:latin typeface="Century" pitchFamily="18" charset="0"/>
              </a:rPr>
              <a:t>NETWORK </a:t>
            </a:r>
            <a:r>
              <a:rPr lang="en-US" sz="2800" b="1" smtClean="0">
                <a:solidFill>
                  <a:srgbClr val="C00000"/>
                </a:solidFill>
                <a:latin typeface="Century" pitchFamily="18" charset="0"/>
              </a:rPr>
              <a:t>SECURITY</a:t>
            </a:r>
            <a:endParaRPr lang="en-US" sz="2800" b="1" dirty="0">
              <a:solidFill>
                <a:srgbClr val="C00000"/>
              </a:solidFill>
              <a:latin typeface="Century" pitchFamily="18" charset="0"/>
            </a:endParaRPr>
          </a:p>
        </p:txBody>
      </p:sp>
      <p:sp>
        <p:nvSpPr>
          <p:cNvPr id="12294" name="TextBox 7"/>
          <p:cNvSpPr txBox="1">
            <a:spLocks noChangeArrowheads="1"/>
          </p:cNvSpPr>
          <p:nvPr/>
        </p:nvSpPr>
        <p:spPr bwMode="auto">
          <a:xfrm>
            <a:off x="1676400" y="3084513"/>
            <a:ext cx="6934200" cy="1384995"/>
          </a:xfrm>
          <a:prstGeom prst="rect">
            <a:avLst/>
          </a:prstGeom>
          <a:noFill/>
          <a:ln w="9525">
            <a:noFill/>
            <a:miter lim="800000"/>
            <a:headEnd/>
            <a:tailEnd/>
          </a:ln>
        </p:spPr>
        <p:txBody>
          <a:bodyPr>
            <a:spAutoFit/>
          </a:bodyPr>
          <a:lstStyle/>
          <a:p>
            <a:pPr algn="ctr"/>
            <a:r>
              <a:rPr lang="en-US" sz="2800" b="1" dirty="0" smtClean="0">
                <a:solidFill>
                  <a:srgbClr val="C00000"/>
                </a:solidFill>
                <a:latin typeface="Century" pitchFamily="18" charset="0"/>
              </a:rPr>
              <a:t>BLOCK CIPHERS</a:t>
            </a:r>
          </a:p>
          <a:p>
            <a:pPr algn="ctr"/>
            <a:endParaRPr lang="en-US" sz="2800" b="1" dirty="0">
              <a:solidFill>
                <a:srgbClr val="C00000"/>
              </a:solidFill>
              <a:latin typeface="Century" pitchFamily="18" charset="0"/>
            </a:endParaRPr>
          </a:p>
          <a:p>
            <a:pPr algn="ctr"/>
            <a:endParaRPr lang="en-US" sz="2800" b="1" dirty="0">
              <a:solidFill>
                <a:srgbClr val="C00000"/>
              </a:solidFill>
              <a:latin typeface="Century"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1125500" y="685800"/>
            <a:ext cx="6260406" cy="55626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Decryption Process</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The process of decryption in </a:t>
            </a:r>
            <a:r>
              <a:rPr lang="en-US" dirty="0" err="1" smtClean="0"/>
              <a:t>Feistel</a:t>
            </a:r>
            <a:r>
              <a:rPr lang="en-US" dirty="0" smtClean="0"/>
              <a:t> cipher  is no different.</a:t>
            </a:r>
          </a:p>
          <a:p>
            <a:r>
              <a:rPr lang="en-US" dirty="0" smtClean="0"/>
              <a:t>In this case, the </a:t>
            </a:r>
            <a:r>
              <a:rPr lang="en-US" dirty="0" err="1" smtClean="0"/>
              <a:t>ciphertext</a:t>
            </a:r>
            <a:r>
              <a:rPr lang="en-US" dirty="0" smtClean="0"/>
              <a:t> block is fed into the start of the </a:t>
            </a:r>
            <a:r>
              <a:rPr lang="en-US" dirty="0" err="1" smtClean="0"/>
              <a:t>Feistel</a:t>
            </a:r>
            <a:r>
              <a:rPr lang="en-US" dirty="0" smtClean="0"/>
              <a:t> structure and then the process thereafter is exactly the same as described in the given illustration.</a:t>
            </a:r>
          </a:p>
          <a:p>
            <a:r>
              <a:rPr lang="en-US" dirty="0" smtClean="0"/>
              <a:t>The  point where the process differs is that the </a:t>
            </a:r>
            <a:r>
              <a:rPr lang="en-US" dirty="0" err="1" smtClean="0"/>
              <a:t>subkeys</a:t>
            </a:r>
            <a:r>
              <a:rPr lang="en-US" dirty="0" smtClean="0"/>
              <a:t> used in encryption are used in the reverse order.</a:t>
            </a:r>
          </a:p>
          <a:p>
            <a:r>
              <a:rPr lang="en-US" dirty="0" smtClean="0"/>
              <a:t>The final swapping of ‘L’ and ‘R’ in last step of the </a:t>
            </a:r>
            <a:r>
              <a:rPr lang="en-US" dirty="0" err="1" smtClean="0"/>
              <a:t>Feistel</a:t>
            </a:r>
            <a:r>
              <a:rPr lang="en-US" dirty="0" smtClean="0"/>
              <a:t> Cipher is essential. </a:t>
            </a:r>
          </a:p>
          <a:p>
            <a:r>
              <a:rPr lang="en-US" dirty="0" smtClean="0"/>
              <a:t>If these are not swapped then the resulting </a:t>
            </a:r>
            <a:r>
              <a:rPr lang="en-US" dirty="0" err="1" smtClean="0"/>
              <a:t>ciphertext</a:t>
            </a:r>
            <a:r>
              <a:rPr lang="en-US" dirty="0" smtClean="0"/>
              <a:t> could not be decrypted using the same algorithm.</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a:lnSpc>
                <a:spcPct val="80000"/>
              </a:lnSpc>
            </a:pPr>
            <a:endParaRPr lang="en-US" dirty="0" smtClean="0"/>
          </a:p>
          <a:p>
            <a:r>
              <a:rPr lang="en-US" dirty="0"/>
              <a:t>Wade Trappe, Lawrence C Washington, “ Introduction to Cryptography with coding theory”, 2nd </a:t>
            </a:r>
            <a:r>
              <a:rPr lang="en-US" dirty="0" smtClean="0"/>
              <a:t>edition, </a:t>
            </a:r>
            <a:r>
              <a:rPr lang="en-US" dirty="0"/>
              <a:t>Pearson, 2007.</a:t>
            </a:r>
          </a:p>
          <a:p>
            <a:r>
              <a:rPr lang="en-US" dirty="0"/>
              <a:t>W. Mao, “Modern Cryptography – Theory and Practice”, Pearson Education</a:t>
            </a:r>
          </a:p>
          <a:p>
            <a:r>
              <a:rPr lang="en-US" dirty="0"/>
              <a:t>Charles P. </a:t>
            </a:r>
            <a:r>
              <a:rPr lang="en-US" dirty="0" smtClean="0"/>
              <a:t>Fleeger, </a:t>
            </a:r>
            <a:r>
              <a:rPr lang="en-US" dirty="0"/>
              <a:t>Shari Lawrence Pfleeger – </a:t>
            </a:r>
            <a:r>
              <a:rPr lang="en-US" dirty="0" smtClean="0"/>
              <a:t>“Security </a:t>
            </a:r>
            <a:r>
              <a:rPr lang="en-US" dirty="0"/>
              <a:t>in </a:t>
            </a:r>
            <a:r>
              <a:rPr lang="en-US" dirty="0" smtClean="0"/>
              <a:t>computing” </a:t>
            </a:r>
            <a:r>
              <a:rPr lang="en-US" dirty="0"/>
              <a:t>Third Edition – Prentice Hall of India</a:t>
            </a:r>
          </a:p>
          <a:p>
            <a:pPr>
              <a:lnSpc>
                <a:spcPct val="80000"/>
              </a:lnSpc>
            </a:pPr>
            <a:r>
              <a:rPr lang="en-US" dirty="0" smtClean="0"/>
              <a:t>“Cryptography </a:t>
            </a:r>
            <a:r>
              <a:rPr lang="en-US" dirty="0"/>
              <a:t>and Network Security” by William Stallings.</a:t>
            </a:r>
          </a:p>
        </p:txBody>
      </p:sp>
    </p:spTree>
    <p:extLst>
      <p:ext uri="{BB962C8B-B14F-4D97-AF65-F5344CB8AC3E}">
        <p14:creationId xmlns:p14="http://schemas.microsoft.com/office/powerpoint/2010/main" val="400766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A block cipher takes a block of plaintext bits and generates a block of cipher text bits, generally of same size. </a:t>
            </a:r>
          </a:p>
          <a:p>
            <a:r>
              <a:rPr lang="en-US" dirty="0" smtClean="0"/>
              <a:t>The size of block is fixed in the given scheme. The choice of block size does not directly affect to the strength of encryption scheme. The strength of cipher depends up on the key length.</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734828" y="2819400"/>
            <a:ext cx="7875771" cy="23622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838200"/>
            <a:ext cx="6705600" cy="762000"/>
          </a:xfrm>
        </p:spPr>
        <p:txBody>
          <a:bodyPr>
            <a:normAutofit fontScale="90000"/>
          </a:bodyPr>
          <a:lstStyle/>
          <a:p>
            <a:r>
              <a:rPr lang="en-US" sz="3200" dirty="0" smtClean="0"/>
              <a:t>Block Size</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a:bodyPr>
          <a:lstStyle/>
          <a:p>
            <a:pPr>
              <a:buNone/>
            </a:pPr>
            <a:endParaRPr lang="en-US" dirty="0" smtClean="0"/>
          </a:p>
          <a:p>
            <a:r>
              <a:rPr lang="en-US" b="1" dirty="0" smtClean="0"/>
              <a:t>Avoid very small block size</a:t>
            </a:r>
            <a:r>
              <a:rPr lang="en-US" dirty="0" smtClean="0"/>
              <a:t> − Say a block size is m bits. Then the possible plaintext bits combinations are then 2</a:t>
            </a:r>
            <a:r>
              <a:rPr lang="en-US" baseline="30000" dirty="0" smtClean="0"/>
              <a:t>m</a:t>
            </a:r>
            <a:r>
              <a:rPr lang="en-US" dirty="0" smtClean="0"/>
              <a:t>. </a:t>
            </a:r>
          </a:p>
          <a:p>
            <a:pPr>
              <a:buNone/>
            </a:pPr>
            <a:r>
              <a:rPr lang="en-US" dirty="0" smtClean="0"/>
              <a:t>       If the attacker finds the plain text blocks similar to some previously sent </a:t>
            </a:r>
            <a:r>
              <a:rPr lang="en-US" dirty="0" err="1" smtClean="0"/>
              <a:t>ciphertext</a:t>
            </a:r>
            <a:r>
              <a:rPr lang="en-US" dirty="0" smtClean="0"/>
              <a:t> blocks, then the attacker can use  a type of ‘dictionary attack’ making use of dictionary of plaintext/</a:t>
            </a:r>
            <a:r>
              <a:rPr lang="en-US" dirty="0" err="1" smtClean="0"/>
              <a:t>ciphertext</a:t>
            </a:r>
            <a:r>
              <a:rPr lang="en-US" dirty="0" smtClean="0"/>
              <a:t> pairs sent using that encryption key. </a:t>
            </a:r>
          </a:p>
          <a:p>
            <a:r>
              <a:rPr lang="en-US" dirty="0" smtClean="0"/>
              <a:t>A larger block size makes attack harder as the dictionary needs to be larger.</a:t>
            </a:r>
          </a:p>
          <a:p>
            <a:r>
              <a:rPr lang="en-US" b="1" dirty="0" smtClean="0"/>
              <a:t>Do not have very large block size</a:t>
            </a:r>
            <a:r>
              <a:rPr lang="en-US" dirty="0" smtClean="0"/>
              <a:t> − With very large block size, the cipher becomes inefficient to operate. Such plaintexts will need to be padded before being encrypted.</a:t>
            </a:r>
          </a:p>
          <a:p>
            <a:r>
              <a:rPr lang="en-US" b="1" dirty="0" smtClean="0"/>
              <a:t>Multiples of 8 bit</a:t>
            </a:r>
            <a:r>
              <a:rPr lang="en-US" dirty="0" smtClean="0"/>
              <a:t> − A preferred block size is a multiple of 8 as it is easy for implementation as most computer processor handle data in multiple of 8 bits.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in Block Cipher</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Block ciphers process blocks of fixed sizes (say 64 bits). </a:t>
            </a:r>
          </a:p>
          <a:p>
            <a:r>
              <a:rPr lang="en-US" dirty="0" smtClean="0"/>
              <a:t>The length of plaintexts is mostly not a multiple of the block size. For example, a 150-bit plaintext provides two blocks of 64 bits each with third block of balance 22 bits. </a:t>
            </a:r>
          </a:p>
          <a:p>
            <a:r>
              <a:rPr lang="en-US" dirty="0" smtClean="0"/>
              <a:t>The last block of bits needs to be padded up with redundant information so that the length of the final block equal to block size of the scheme.</a:t>
            </a:r>
          </a:p>
          <a:p>
            <a:r>
              <a:rPr lang="en-US" dirty="0" smtClean="0"/>
              <a:t> In our example, the remaining 22 bits need to have additional 42 redundant bits added to provide a complete block. The process of adding bits to the last block is referred to as </a:t>
            </a:r>
            <a:r>
              <a:rPr lang="en-US" b="1" dirty="0" smtClean="0"/>
              <a:t>padding</a:t>
            </a:r>
            <a:r>
              <a:rPr lang="en-US" dirty="0" smtClean="0"/>
              <a:t>.</a:t>
            </a:r>
          </a:p>
          <a:p>
            <a:r>
              <a:rPr lang="en-US" dirty="0" smtClean="0"/>
              <a:t>Too much padding makes the system inefficient. Also, padding may render the system insecure at times, if the padding is done with same bits always.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Cipher Schemes</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There is a huge </a:t>
            </a:r>
            <a:r>
              <a:rPr lang="en-US" dirty="0" err="1" smtClean="0"/>
              <a:t>numberof</a:t>
            </a:r>
            <a:r>
              <a:rPr lang="en-US" dirty="0" smtClean="0"/>
              <a:t> block ciphers schemes that are in use. Most popular ones are discussed below</a:t>
            </a:r>
          </a:p>
          <a:p>
            <a:r>
              <a:rPr lang="en-US" b="1" dirty="0" smtClean="0"/>
              <a:t>Digital Encryption Standard (DES)</a:t>
            </a:r>
            <a:r>
              <a:rPr lang="en-US" dirty="0" smtClean="0"/>
              <a:t> − The popular block cipher of the 1990s which is known as a ‘broken’ block cipher, due primarily to its small key size.</a:t>
            </a:r>
          </a:p>
          <a:p>
            <a:r>
              <a:rPr lang="en-US" b="1" dirty="0" smtClean="0"/>
              <a:t>Triple DES</a:t>
            </a:r>
            <a:r>
              <a:rPr lang="en-US" dirty="0" smtClean="0"/>
              <a:t> − It is </a:t>
            </a:r>
            <a:r>
              <a:rPr lang="en-US" smtClean="0"/>
              <a:t>a  </a:t>
            </a:r>
            <a:r>
              <a:rPr lang="en-US" dirty="0" smtClean="0"/>
              <a:t>scheme based on repeated DES applications. It is still a respected block ciphers but inefficient compared to the new faster block ciphers available.</a:t>
            </a:r>
          </a:p>
          <a:p>
            <a:r>
              <a:rPr lang="en-US" b="1" dirty="0" smtClean="0"/>
              <a:t>Advanced Encryption Standard (AES)</a:t>
            </a:r>
            <a:r>
              <a:rPr lang="en-US" dirty="0" smtClean="0"/>
              <a:t> − It is a relatively new block cipher based on the encryption algorithm </a:t>
            </a:r>
            <a:r>
              <a:rPr lang="en-US" b="1" dirty="0" err="1" smtClean="0"/>
              <a:t>Rijndael</a:t>
            </a:r>
            <a:r>
              <a:rPr lang="en-US" dirty="0" smtClean="0"/>
              <a:t> that won the AES design competition.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a:bodyPr>
          <a:lstStyle/>
          <a:p>
            <a:r>
              <a:rPr lang="en-US" b="1" dirty="0" smtClean="0"/>
              <a:t>IDEA</a:t>
            </a:r>
            <a:r>
              <a:rPr lang="en-US" dirty="0" smtClean="0"/>
              <a:t> − It is a quiet strong block cipher with a block size of 64 and a key size of 128 bits.</a:t>
            </a:r>
          </a:p>
          <a:p>
            <a:r>
              <a:rPr lang="en-US" dirty="0" smtClean="0"/>
              <a:t>Various applications make use of IDEA encryption, including early versions of Pretty Good Privacy (PGP) protocol. Because of patent issues it has got restricted users.</a:t>
            </a:r>
          </a:p>
          <a:p>
            <a:r>
              <a:rPr lang="en-US" b="1" dirty="0" err="1" smtClean="0"/>
              <a:t>Twofish</a:t>
            </a:r>
            <a:r>
              <a:rPr lang="en-US" dirty="0" smtClean="0"/>
              <a:t> − This scheme of block cipher uses block size of 128 bits and a key of variable length. It was one of the AES finalists. It is based on the earlier block cipher Blowfish with a block size of 64 bits.</a:t>
            </a:r>
          </a:p>
          <a:p>
            <a:r>
              <a:rPr lang="en-US" b="1" dirty="0" smtClean="0"/>
              <a:t>Serpent</a:t>
            </a:r>
            <a:r>
              <a:rPr lang="en-US" dirty="0" smtClean="0"/>
              <a:t> − A block cipher with a block size of 128 bits and key lengths of 128, 192, or 256 bits, which was also an AES competition finalist. It is a slower but has more secure design than other block cipher.</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t/>
            </a:r>
            <a:br>
              <a:rPr lang="en-US" b="0" dirty="0" smtClean="0"/>
            </a:br>
            <a:r>
              <a:rPr lang="en-US" dirty="0" err="1" smtClean="0"/>
              <a:t>Feistel</a:t>
            </a:r>
            <a:r>
              <a:rPr lang="en-US" dirty="0" smtClean="0"/>
              <a:t> Block Cipher</a:t>
            </a:r>
            <a:r>
              <a:rPr lang="en-US" b="0" dirty="0" smtClean="0"/>
              <a:t/>
            </a:r>
            <a:br>
              <a:rPr lang="en-US" b="0" dirty="0" smtClean="0"/>
            </a:br>
            <a:endParaRPr lang="en-US" dirty="0"/>
          </a:p>
        </p:txBody>
      </p:sp>
      <p:sp>
        <p:nvSpPr>
          <p:cNvPr id="3" name="Content Placeholder 2"/>
          <p:cNvSpPr>
            <a:spLocks noGrp="1"/>
          </p:cNvSpPr>
          <p:nvPr>
            <p:ph idx="1"/>
          </p:nvPr>
        </p:nvSpPr>
        <p:spPr/>
        <p:txBody>
          <a:bodyPr/>
          <a:lstStyle/>
          <a:p>
            <a:r>
              <a:rPr lang="en-US" dirty="0" err="1" smtClean="0"/>
              <a:t>Feistel</a:t>
            </a:r>
            <a:r>
              <a:rPr lang="en-US" dirty="0" smtClean="0"/>
              <a:t> Cipher is not a specific scheme of block cipher. </a:t>
            </a:r>
          </a:p>
          <a:p>
            <a:r>
              <a:rPr lang="en-US" dirty="0" smtClean="0"/>
              <a:t>It is a design model from which many different block ciphers are derived. </a:t>
            </a:r>
          </a:p>
          <a:p>
            <a:r>
              <a:rPr lang="en-US" dirty="0" smtClean="0"/>
              <a:t>DES is just one example of a </a:t>
            </a:r>
            <a:r>
              <a:rPr lang="en-US" dirty="0" err="1" smtClean="0"/>
              <a:t>Feistel</a:t>
            </a:r>
            <a:r>
              <a:rPr lang="en-US" dirty="0" smtClean="0"/>
              <a:t> Cipher. </a:t>
            </a:r>
          </a:p>
          <a:p>
            <a:r>
              <a:rPr lang="en-US" dirty="0" smtClean="0"/>
              <a:t>A cryptographic system based on </a:t>
            </a:r>
            <a:r>
              <a:rPr lang="en-US" dirty="0" err="1" smtClean="0"/>
              <a:t>Feistel</a:t>
            </a:r>
            <a:r>
              <a:rPr lang="en-US" dirty="0" smtClean="0"/>
              <a:t> cipher structure uses the same algorithm for both encryption and decryption.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err="1" smtClean="0"/>
              <a:t>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Encryption Process</a:t>
            </a:r>
          </a:p>
          <a:p>
            <a:r>
              <a:rPr lang="en-US" dirty="0" smtClean="0"/>
              <a:t>The encryption process uses the </a:t>
            </a:r>
            <a:r>
              <a:rPr lang="en-US" dirty="0" err="1" smtClean="0"/>
              <a:t>Feistel</a:t>
            </a:r>
            <a:r>
              <a:rPr lang="en-US" dirty="0" smtClean="0"/>
              <a:t> structure consisting multiple rounds of processing of the plaintext, each round consisting of a “substitution” step followed by a permutation step.</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TotalTime>
  <Words>482</Words>
  <Application>Microsoft Office PowerPoint</Application>
  <PresentationFormat>On-screen Show (4:3)</PresentationFormat>
  <Paragraphs>49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vt:lpstr>
      <vt:lpstr>Century</vt:lpstr>
      <vt:lpstr>Office Theme</vt:lpstr>
      <vt:lpstr>PowerPoint Presentation</vt:lpstr>
      <vt:lpstr>INTRODUCTION</vt:lpstr>
      <vt:lpstr>PowerPoint Presentation</vt:lpstr>
      <vt:lpstr>Block Size </vt:lpstr>
      <vt:lpstr>Padding in Block Cipher </vt:lpstr>
      <vt:lpstr>Block Cipher Schemes </vt:lpstr>
      <vt:lpstr>Continued….</vt:lpstr>
      <vt:lpstr> Feistel Block Cipher </vt:lpstr>
      <vt:lpstr>C ontinued…</vt:lpstr>
      <vt:lpstr>PowerPoint Presentation</vt:lpstr>
      <vt:lpstr> Decryption Process </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Hope Singhani</dc:creator>
  <cp:lastModifiedBy>Windows User</cp:lastModifiedBy>
  <cp:revision>23</cp:revision>
  <dcterms:created xsi:type="dcterms:W3CDTF">2016-12-17T17:45:06Z</dcterms:created>
  <dcterms:modified xsi:type="dcterms:W3CDTF">2018-09-03T11:28:02Z</dcterms:modified>
</cp:coreProperties>
</file>