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28"/>
  </p:notesMasterIdLst>
  <p:handoutMasterIdLst>
    <p:handoutMasterId r:id="rId29"/>
  </p:handoutMasterIdLst>
  <p:sldIdLst>
    <p:sldId id="280" r:id="rId2"/>
    <p:sldId id="281" r:id="rId3"/>
    <p:sldId id="257" r:id="rId4"/>
    <p:sldId id="258" r:id="rId5"/>
    <p:sldId id="261" r:id="rId6"/>
    <p:sldId id="262" r:id="rId7"/>
    <p:sldId id="264" r:id="rId8"/>
    <p:sldId id="265" r:id="rId9"/>
    <p:sldId id="266" r:id="rId10"/>
    <p:sldId id="267" r:id="rId11"/>
    <p:sldId id="268" r:id="rId12"/>
    <p:sldId id="269" r:id="rId13"/>
    <p:sldId id="270" r:id="rId14"/>
    <p:sldId id="273" r:id="rId15"/>
    <p:sldId id="274" r:id="rId16"/>
    <p:sldId id="275" r:id="rId17"/>
    <p:sldId id="277" r:id="rId18"/>
    <p:sldId id="279" r:id="rId19"/>
    <p:sldId id="278" r:id="rId20"/>
    <p:sldId id="282" r:id="rId21"/>
    <p:sldId id="283" r:id="rId22"/>
    <p:sldId id="284" r:id="rId23"/>
    <p:sldId id="285" r:id="rId24"/>
    <p:sldId id="286" r:id="rId25"/>
    <p:sldId id="287" r:id="rId26"/>
    <p:sldId id="288" r:id="rId2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2787"/>
    <p:restoredTop sz="97966" autoAdjust="0"/>
  </p:normalViewPr>
  <p:slideViewPr>
    <p:cSldViewPr>
      <p:cViewPr varScale="1">
        <p:scale>
          <a:sx n="67" d="100"/>
          <a:sy n="67" d="100"/>
        </p:scale>
        <p:origin x="75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76E51BD-7C3B-4CF3-B1E6-6F8E4706AFBA}" type="slidenum">
              <a:rPr lang="en-US"/>
              <a:pPr>
                <a:defRPr/>
              </a:pPr>
              <a:t>‹#›</a:t>
            </a:fld>
            <a:endParaRPr lang="en-US"/>
          </a:p>
        </p:txBody>
      </p:sp>
    </p:spTree>
    <p:extLst>
      <p:ext uri="{BB962C8B-B14F-4D97-AF65-F5344CB8AC3E}">
        <p14:creationId xmlns:p14="http://schemas.microsoft.com/office/powerpoint/2010/main" val="345019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DAC25BC-F339-4BC6-95D9-3533AADA1F8A}" type="datetimeFigureOut">
              <a:rPr lang="en-US"/>
              <a:pPr>
                <a:defRPr/>
              </a:pPr>
              <a:t>9/3/2018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90FCC302-7811-4A65-A0E9-F6E368C5D294}" type="slidenum">
              <a:rPr lang="en-US"/>
              <a:pPr>
                <a:defRPr/>
              </a:pPr>
              <a:t>‹#›</a:t>
            </a:fld>
            <a:endParaRPr lang="en-US"/>
          </a:p>
        </p:txBody>
      </p:sp>
    </p:spTree>
    <p:extLst>
      <p:ext uri="{BB962C8B-B14F-4D97-AF65-F5344CB8AC3E}">
        <p14:creationId xmlns:p14="http://schemas.microsoft.com/office/powerpoint/2010/main" val="11055855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91B204-584A-451F-98D7-EFE735591068}" type="datetimeFigureOut">
              <a:rPr lang="en-US" smtClean="0"/>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95BD02B9-94E6-412E-9248-090ADCCC7839}" type="slidenum">
              <a:rPr lang="en-US" smtClean="0"/>
              <a:pPr>
                <a:defRPr/>
              </a:pPr>
              <a:t>‹#›</a:t>
            </a:fld>
            <a:endParaRPr lang="en-US"/>
          </a:p>
        </p:txBody>
      </p:sp>
    </p:spTree>
    <p:extLst>
      <p:ext uri="{BB962C8B-B14F-4D97-AF65-F5344CB8AC3E}">
        <p14:creationId xmlns:p14="http://schemas.microsoft.com/office/powerpoint/2010/main" val="2202973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BB189F1-D48D-4A35-BB43-5B97E9185D22}" type="slidenum">
              <a:rPr lang="en-US" smtClean="0"/>
              <a:pPr>
                <a:defRPr/>
              </a:pPr>
              <a:t>‹#›</a:t>
            </a:fld>
            <a:endParaRPr lang="en-US"/>
          </a:p>
        </p:txBody>
      </p:sp>
    </p:spTree>
    <p:extLst>
      <p:ext uri="{BB962C8B-B14F-4D97-AF65-F5344CB8AC3E}">
        <p14:creationId xmlns:p14="http://schemas.microsoft.com/office/powerpoint/2010/main" val="1057061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226B808-5C34-4EF9-B6E7-1E7D96A50F68}" type="slidenum">
              <a:rPr lang="en-US" smtClean="0"/>
              <a:pPr>
                <a:defRPr/>
              </a:pPr>
              <a:t>‹#›</a:t>
            </a:fld>
            <a:endParaRPr lang="en-US"/>
          </a:p>
        </p:txBody>
      </p:sp>
    </p:spTree>
    <p:extLst>
      <p:ext uri="{BB962C8B-B14F-4D97-AF65-F5344CB8AC3E}">
        <p14:creationId xmlns:p14="http://schemas.microsoft.com/office/powerpoint/2010/main" val="2901190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smtClean="0"/>
              <a:t>Click to edit Master 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D628144-3CD7-45A5-9C90-04A23D1D269B}" type="slidenum">
              <a:rPr lang="en-US"/>
              <a:pPr>
                <a:defRPr/>
              </a:pPr>
              <a:t>‹#›</a:t>
            </a:fld>
            <a:endParaRPr lang="en-US"/>
          </a:p>
        </p:txBody>
      </p:sp>
    </p:spTree>
    <p:extLst>
      <p:ext uri="{BB962C8B-B14F-4D97-AF65-F5344CB8AC3E}">
        <p14:creationId xmlns:p14="http://schemas.microsoft.com/office/powerpoint/2010/main" val="1427654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smtClean="0"/>
              <a:t>Click to edit Master text styles</a:t>
            </a:r>
          </a:p>
        </p:txBody>
      </p:sp>
    </p:spTree>
    <p:extLst>
      <p:ext uri="{BB962C8B-B14F-4D97-AF65-F5344CB8AC3E}">
        <p14:creationId xmlns:p14="http://schemas.microsoft.com/office/powerpoint/2010/main" val="3045133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91B204-584A-451F-98D7-EFE735591068}" type="datetimeFigureOut">
              <a:rPr lang="en-US" smtClean="0"/>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7097A-FE17-4203-91A7-4DC2E65F3BC8}" type="slidenum">
              <a:rPr lang="en-US" smtClean="0"/>
              <a:t>‹#›</a:t>
            </a:fld>
            <a:endParaRPr lang="en-US"/>
          </a:p>
        </p:txBody>
      </p:sp>
    </p:spTree>
    <p:extLst>
      <p:ext uri="{BB962C8B-B14F-4D97-AF65-F5344CB8AC3E}">
        <p14:creationId xmlns:p14="http://schemas.microsoft.com/office/powerpoint/2010/main" val="3723884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91B204-584A-451F-98D7-EFE735591068}" type="datetimeFigureOut">
              <a:rPr lang="en-US" smtClean="0"/>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95BD02B9-94E6-412E-9248-090ADCCC7839}" type="slidenum">
              <a:rPr lang="en-US" smtClean="0"/>
              <a:pPr>
                <a:defRPr/>
              </a:pPr>
              <a:t>‹#›</a:t>
            </a:fld>
            <a:endParaRPr lang="en-US"/>
          </a:p>
        </p:txBody>
      </p:sp>
    </p:spTree>
    <p:extLst>
      <p:ext uri="{BB962C8B-B14F-4D97-AF65-F5344CB8AC3E}">
        <p14:creationId xmlns:p14="http://schemas.microsoft.com/office/powerpoint/2010/main" val="1223972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91B204-584A-451F-98D7-EFE735591068}" type="datetimeFigureOut">
              <a:rPr lang="en-US" smtClean="0"/>
              <a:t>9/3/2018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95BD02B9-94E6-412E-9248-090ADCCC7839}" type="slidenum">
              <a:rPr lang="en-US" smtClean="0"/>
              <a:pPr>
                <a:defRPr/>
              </a:pPr>
              <a:t>‹#›</a:t>
            </a:fld>
            <a:endParaRPr lang="en-US"/>
          </a:p>
        </p:txBody>
      </p:sp>
    </p:spTree>
    <p:extLst>
      <p:ext uri="{BB962C8B-B14F-4D97-AF65-F5344CB8AC3E}">
        <p14:creationId xmlns:p14="http://schemas.microsoft.com/office/powerpoint/2010/main" val="3766785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91B204-584A-451F-98D7-EFE735591068}" type="datetimeFigureOut">
              <a:rPr lang="en-US" smtClean="0"/>
              <a:t>9/3/2018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defRPr/>
            </a:pPr>
            <a:fld id="{95BD02B9-94E6-412E-9248-090ADCCC7839}" type="slidenum">
              <a:rPr lang="en-US" smtClean="0"/>
              <a:pPr>
                <a:defRPr/>
              </a:pPr>
              <a:t>‹#›</a:t>
            </a:fld>
            <a:endParaRPr lang="en-US"/>
          </a:p>
        </p:txBody>
      </p:sp>
    </p:spTree>
    <p:extLst>
      <p:ext uri="{BB962C8B-B14F-4D97-AF65-F5344CB8AC3E}">
        <p14:creationId xmlns:p14="http://schemas.microsoft.com/office/powerpoint/2010/main" val="1142372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91B204-584A-451F-98D7-EFE735591068}" type="datetimeFigureOut">
              <a:rPr lang="en-US" smtClean="0"/>
              <a:t>9/3/2018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defRPr/>
            </a:pPr>
            <a:fld id="{95BD02B9-94E6-412E-9248-090ADCCC7839}" type="slidenum">
              <a:rPr lang="en-US" smtClean="0"/>
              <a:pPr>
                <a:defRPr/>
              </a:pPr>
              <a:t>‹#›</a:t>
            </a:fld>
            <a:endParaRPr lang="en-US"/>
          </a:p>
        </p:txBody>
      </p:sp>
    </p:spTree>
    <p:extLst>
      <p:ext uri="{BB962C8B-B14F-4D97-AF65-F5344CB8AC3E}">
        <p14:creationId xmlns:p14="http://schemas.microsoft.com/office/powerpoint/2010/main" val="3410769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96D2446-9713-4124-AF3B-6795FB8E950E}" type="slidenum">
              <a:rPr lang="en-US" smtClean="0"/>
              <a:pPr>
                <a:defRPr/>
              </a:pPr>
              <a:t>‹#›</a:t>
            </a:fld>
            <a:endParaRPr lang="en-US"/>
          </a:p>
        </p:txBody>
      </p:sp>
    </p:spTree>
    <p:extLst>
      <p:ext uri="{BB962C8B-B14F-4D97-AF65-F5344CB8AC3E}">
        <p14:creationId xmlns:p14="http://schemas.microsoft.com/office/powerpoint/2010/main" val="1860565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512F239-D254-4CD4-9451-2FFFB35C6144}" type="slidenum">
              <a:rPr lang="en-US" smtClean="0"/>
              <a:pPr>
                <a:defRPr/>
              </a:pPr>
              <a:t>‹#›</a:t>
            </a:fld>
            <a:endParaRPr lang="en-US"/>
          </a:p>
        </p:txBody>
      </p:sp>
    </p:spTree>
    <p:extLst>
      <p:ext uri="{BB962C8B-B14F-4D97-AF65-F5344CB8AC3E}">
        <p14:creationId xmlns:p14="http://schemas.microsoft.com/office/powerpoint/2010/main" val="3341947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490F810-B25B-4D7F-9BCF-032AE62E6AB2}" type="slidenum">
              <a:rPr lang="en-US" smtClean="0"/>
              <a:pPr>
                <a:defRPr/>
              </a:pPr>
              <a:t>‹#›</a:t>
            </a:fld>
            <a:endParaRPr lang="en-US"/>
          </a:p>
        </p:txBody>
      </p:sp>
    </p:spTree>
    <p:extLst>
      <p:ext uri="{BB962C8B-B14F-4D97-AF65-F5344CB8AC3E}">
        <p14:creationId xmlns:p14="http://schemas.microsoft.com/office/powerpoint/2010/main" val="1258339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191B204-584A-451F-98D7-EFE735591068}" type="datetimeFigureOut">
              <a:rPr lang="en-US" smtClean="0"/>
              <a:t>9/3/2018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95BD02B9-94E6-412E-9248-090ADCCC7839}" type="slidenum">
              <a:rPr lang="en-US" smtClean="0"/>
              <a:pPr>
                <a:defRPr/>
              </a:pPr>
              <a:t>‹#›</a:t>
            </a:fld>
            <a:endParaRPr lang="en-US"/>
          </a:p>
        </p:txBody>
      </p:sp>
    </p:spTree>
    <p:extLst>
      <p:ext uri="{BB962C8B-B14F-4D97-AF65-F5344CB8AC3E}">
        <p14:creationId xmlns:p14="http://schemas.microsoft.com/office/powerpoint/2010/main" val="2909177687"/>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19200"/>
            <a:ext cx="7772400" cy="3276599"/>
          </a:xfrm>
        </p:spPr>
        <p:txBody>
          <a:bodyPr/>
          <a:lstStyle/>
          <a:p>
            <a:pPr algn="ctr">
              <a:defRPr/>
            </a:pPr>
            <a:r>
              <a:rPr lang="en-US" sz="3200" dirty="0" smtClean="0"/>
              <a:t>INTRODUCTION TO INFORMATION SECURITY</a:t>
            </a:r>
            <a:r>
              <a:rPr lang="en-US" sz="2400" b="0" dirty="0" smtClean="0"/>
              <a:t/>
            </a:r>
            <a:br>
              <a:rPr lang="en-US" sz="2400" b="0" dirty="0" smtClean="0"/>
            </a:br>
            <a:r>
              <a:rPr lang="en-US" sz="2400" b="0" dirty="0" smtClean="0"/>
              <a:t/>
            </a:r>
            <a:br>
              <a:rPr lang="en-US" sz="2400" b="0" dirty="0" smtClean="0"/>
            </a:br>
            <a:r>
              <a:rPr lang="en-US" sz="2400" b="0" dirty="0" smtClean="0"/>
              <a:t>			</a:t>
            </a:r>
            <a:br>
              <a:rPr lang="en-US" sz="2400" b="0" dirty="0" smtClean="0"/>
            </a:br>
            <a:r>
              <a:rPr lang="en-US" sz="2400" b="0" dirty="0" smtClean="0"/>
              <a:t>		</a:t>
            </a:r>
            <a:r>
              <a:rPr lang="en-US" sz="2400" b="0" smtClean="0"/>
              <a:t>	</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fontAlgn="auto" hangingPunct="1">
              <a:spcAft>
                <a:spcPts val="0"/>
              </a:spcAft>
              <a:defRPr/>
            </a:pPr>
            <a:r>
              <a:rPr lang="en-US" dirty="0" smtClean="0"/>
              <a:t>Three Pillars of Security</a:t>
            </a:r>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0800" y="2590800"/>
            <a:ext cx="4648200" cy="2514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fontAlgn="auto" hangingPunct="1">
              <a:spcAft>
                <a:spcPts val="0"/>
              </a:spcAft>
              <a:defRPr/>
            </a:pPr>
            <a:r>
              <a:rPr lang="en-IN" dirty="0"/>
              <a:t>Confidentiality</a:t>
            </a:r>
            <a:endParaRPr lang="en-US" dirty="0" smtClean="0"/>
          </a:p>
        </p:txBody>
      </p:sp>
      <p:sp>
        <p:nvSpPr>
          <p:cNvPr id="23557"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n-IN" dirty="0"/>
              <a:t>The term confidentiality is used in information security to indicate whether someone has unauthorised access to information. </a:t>
            </a:r>
          </a:p>
          <a:p>
            <a:pPr>
              <a:lnSpc>
                <a:spcPct val="90000"/>
              </a:lnSpc>
            </a:pPr>
            <a:r>
              <a:rPr lang="en-IN" dirty="0"/>
              <a:t>Someone watching you type in your </a:t>
            </a:r>
            <a:r>
              <a:rPr lang="en-IN" dirty="0" err="1"/>
              <a:t>pincode</a:t>
            </a:r>
            <a:r>
              <a:rPr lang="en-IN" dirty="0"/>
              <a:t> at an ATM, is compromising the confidentiality of that </a:t>
            </a:r>
            <a:r>
              <a:rPr lang="en-IN" dirty="0" err="1"/>
              <a:t>pincode</a:t>
            </a:r>
            <a:r>
              <a:rPr lang="en-IN" dirty="0"/>
              <a:t>. </a:t>
            </a:r>
          </a:p>
          <a:p>
            <a:pPr>
              <a:lnSpc>
                <a:spcPct val="90000"/>
              </a:lnSpc>
            </a:pPr>
            <a:r>
              <a:rPr lang="en-IN" dirty="0"/>
              <a:t>If you leave your PC while you are still logged on, and someone starts browsing through your files in your absence, that would be an attack on the confidentiality of your information. </a:t>
            </a:r>
          </a:p>
          <a:p>
            <a:pPr>
              <a:lnSpc>
                <a:spcPct val="90000"/>
              </a:lnSpc>
            </a:pPr>
            <a:r>
              <a:rPr lang="en-IN" dirty="0"/>
              <a:t>If that person changes a file, that would be an attack on integrity and deleting that file would be an attack on availability.</a:t>
            </a:r>
          </a:p>
          <a:p>
            <a:pPr eaLnBrk="1" hangingPunct="1">
              <a:lnSpc>
                <a:spcPct val="90000"/>
              </a:lnSpc>
            </a:pPr>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6"/>
          <p:cNvSpPr>
            <a:spLocks noGrp="1" noChangeArrowheads="1"/>
          </p:cNvSpPr>
          <p:nvPr>
            <p:ph type="title"/>
          </p:nvPr>
        </p:nvSpPr>
        <p:spPr/>
        <p:txBody>
          <a:bodyPr/>
          <a:lstStyle/>
          <a:p>
            <a:pPr eaLnBrk="1" fontAlgn="auto" hangingPunct="1">
              <a:spcAft>
                <a:spcPts val="0"/>
              </a:spcAft>
              <a:defRPr/>
            </a:pPr>
            <a:r>
              <a:rPr lang="en-US" dirty="0" smtClean="0"/>
              <a:t>Integrity</a:t>
            </a:r>
          </a:p>
        </p:txBody>
      </p:sp>
      <p:sp>
        <p:nvSpPr>
          <p:cNvPr id="24581" name="Rectangle 1027"/>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a:lnSpc>
                <a:spcPct val="80000"/>
              </a:lnSpc>
            </a:pPr>
            <a:r>
              <a:rPr lang="en-IN" dirty="0"/>
              <a:t>The term integrity is used in Information security to indicate whether information has been changed or whether that information has errors in it. </a:t>
            </a:r>
          </a:p>
          <a:p>
            <a:pPr>
              <a:lnSpc>
                <a:spcPct val="80000"/>
              </a:lnSpc>
            </a:pPr>
            <a:r>
              <a:rPr lang="en-IN" dirty="0"/>
              <a:t>So, someone who changes the data in a file without proper authorisation will have compromised the integrity of that data. </a:t>
            </a:r>
          </a:p>
          <a:p>
            <a:pPr>
              <a:lnSpc>
                <a:spcPct val="80000"/>
              </a:lnSpc>
            </a:pPr>
            <a:r>
              <a:rPr lang="en-IN" dirty="0"/>
              <a:t>Attacks on integrity and availability are sometimes difficult to separate as they may have similar effects: </a:t>
            </a:r>
          </a:p>
          <a:p>
            <a:pPr>
              <a:lnSpc>
                <a:spcPct val="80000"/>
              </a:lnSpc>
            </a:pPr>
            <a:r>
              <a:rPr lang="en-IN" dirty="0"/>
              <a:t>E.g.: Is deleting half a database of customer contacts an attack on integrity or on availability? How about deleting the address of one customer? In general, however, malicious attacks on integrity can be much more dangerous than malicious attacks on availability, as they are often not detected that easily.</a:t>
            </a:r>
          </a:p>
          <a:p>
            <a:pPr eaLnBrk="1" hangingPunct="1">
              <a:lnSpc>
                <a:spcPct val="90000"/>
              </a:lnSpc>
            </a:pP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fontAlgn="auto" hangingPunct="1">
              <a:spcAft>
                <a:spcPts val="0"/>
              </a:spcAft>
              <a:defRPr/>
            </a:pPr>
            <a:r>
              <a:rPr lang="en-US" dirty="0" smtClean="0"/>
              <a:t>Availability</a:t>
            </a:r>
          </a:p>
        </p:txBody>
      </p:sp>
      <p:sp>
        <p:nvSpPr>
          <p:cNvPr id="25605" name="Rectangle 3"/>
          <p:cNvSpPr>
            <a:spLocks noGrp="1" noChangeArrowheads="1"/>
          </p:cNvSpPr>
          <p:nvPr>
            <p:ph idx="1"/>
          </p:nvPr>
        </p:nvSpPr>
        <p:spPr bwMode="auto">
          <a:xfrm>
            <a:off x="914400" y="1828800"/>
            <a:ext cx="8001000" cy="4495800"/>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n-IN" dirty="0"/>
              <a:t>The term availability is used in Information security to indicate whether a user has access to any information, or the system that contains/processes that information, when the user needs this access. </a:t>
            </a:r>
          </a:p>
          <a:p>
            <a:pPr>
              <a:lnSpc>
                <a:spcPct val="90000"/>
              </a:lnSpc>
            </a:pPr>
            <a:r>
              <a:rPr lang="en-IN" dirty="0"/>
              <a:t>An attack on availability can involve deleting information or crashing a system, but it may also prevent access to the system by cutting or overloading the communication channel to that system. </a:t>
            </a:r>
          </a:p>
          <a:p>
            <a:pPr>
              <a:lnSpc>
                <a:spcPct val="90000"/>
              </a:lnSpc>
            </a:pPr>
            <a:r>
              <a:rPr lang="en-IN" dirty="0"/>
              <a:t>The most common attacks on availability are, however, simple things like hardware failure or power failure</a:t>
            </a:r>
          </a:p>
          <a:p>
            <a:pPr marL="0" indent="0" eaLnBrk="1" hangingPunct="1">
              <a:buNone/>
            </a:pPr>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fontAlgn="auto" hangingPunct="1">
              <a:spcAft>
                <a:spcPts val="0"/>
              </a:spcAft>
              <a:defRPr/>
            </a:pPr>
            <a:r>
              <a:rPr lang="en-US" dirty="0"/>
              <a:t>An Introduction to HTTP</a:t>
            </a:r>
            <a:endParaRPr lang="en-US" dirty="0" smtClean="0"/>
          </a:p>
        </p:txBody>
      </p:sp>
      <p:sp>
        <p:nvSpPr>
          <p:cNvPr id="1028"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normAutofit fontScale="70000" lnSpcReduction="20000"/>
          </a:bodyPr>
          <a:lstStyle/>
          <a:p>
            <a:pPr>
              <a:lnSpc>
                <a:spcPct val="170000"/>
              </a:lnSpc>
              <a:spcBef>
                <a:spcPts val="0"/>
              </a:spcBef>
            </a:pPr>
            <a:r>
              <a:rPr lang="en-US" sz="2800" dirty="0">
                <a:ea typeface="Verdana" pitchFamily="34" charset="0"/>
                <a:cs typeface="Verdana" pitchFamily="34" charset="0"/>
              </a:rPr>
              <a:t>Hyper Text Transfer Protocol</a:t>
            </a:r>
          </a:p>
          <a:p>
            <a:pPr>
              <a:lnSpc>
                <a:spcPct val="170000"/>
              </a:lnSpc>
              <a:spcBef>
                <a:spcPts val="0"/>
              </a:spcBef>
            </a:pPr>
            <a:r>
              <a:rPr lang="en-US" sz="2800" dirty="0">
                <a:ea typeface="Verdana" pitchFamily="34" charset="0"/>
                <a:cs typeface="Verdana" pitchFamily="34" charset="0"/>
              </a:rPr>
              <a:t>One of the application layer protocols that make up the Internet</a:t>
            </a:r>
          </a:p>
          <a:p>
            <a:pPr lvl="2">
              <a:lnSpc>
                <a:spcPct val="170000"/>
              </a:lnSpc>
              <a:spcBef>
                <a:spcPts val="0"/>
              </a:spcBef>
            </a:pPr>
            <a:r>
              <a:rPr lang="en-US" sz="2800" dirty="0">
                <a:latin typeface="Cambria" pitchFamily="18" charset="0"/>
                <a:ea typeface="Verdana" pitchFamily="34" charset="0"/>
                <a:cs typeface="Verdana" pitchFamily="34" charset="0"/>
              </a:rPr>
              <a:t>HTTP over TCP/IP</a:t>
            </a:r>
          </a:p>
          <a:p>
            <a:pPr lvl="2">
              <a:lnSpc>
                <a:spcPct val="170000"/>
              </a:lnSpc>
              <a:spcBef>
                <a:spcPts val="0"/>
              </a:spcBef>
            </a:pPr>
            <a:r>
              <a:rPr lang="en-US" sz="2800" dirty="0">
                <a:latin typeface="Cambria" pitchFamily="18" charset="0"/>
                <a:ea typeface="Verdana" pitchFamily="34" charset="0"/>
                <a:cs typeface="Verdana" pitchFamily="34" charset="0"/>
              </a:rPr>
              <a:t>Like SMTP, POP, IMAP, NNTP, FTP, etc.</a:t>
            </a:r>
          </a:p>
          <a:p>
            <a:pPr>
              <a:lnSpc>
                <a:spcPct val="170000"/>
              </a:lnSpc>
              <a:spcBef>
                <a:spcPts val="0"/>
              </a:spcBef>
            </a:pPr>
            <a:r>
              <a:rPr lang="en-US" sz="2800" dirty="0">
                <a:ea typeface="Verdana" pitchFamily="34" charset="0"/>
                <a:cs typeface="Verdana" pitchFamily="34" charset="0"/>
              </a:rPr>
              <a:t>The underlying language of the Web</a:t>
            </a:r>
          </a:p>
          <a:p>
            <a:pPr>
              <a:lnSpc>
                <a:spcPct val="170000"/>
              </a:lnSpc>
              <a:spcBef>
                <a:spcPts val="0"/>
              </a:spcBef>
            </a:pPr>
            <a:r>
              <a:rPr lang="en-US" sz="2800" dirty="0">
                <a:ea typeface="Verdana" pitchFamily="34" charset="0"/>
                <a:cs typeface="Verdana" pitchFamily="34" charset="0"/>
              </a:rPr>
              <a:t>Three versions have been used, two are in common use and have been specified:</a:t>
            </a:r>
          </a:p>
          <a:p>
            <a:pPr lvl="2">
              <a:lnSpc>
                <a:spcPct val="170000"/>
              </a:lnSpc>
              <a:spcBef>
                <a:spcPts val="0"/>
              </a:spcBef>
            </a:pPr>
            <a:r>
              <a:rPr lang="en-US" sz="2800" dirty="0">
                <a:latin typeface="Cambria" pitchFamily="18" charset="0"/>
                <a:ea typeface="Verdana" pitchFamily="34" charset="0"/>
                <a:cs typeface="Verdana" pitchFamily="34" charset="0"/>
              </a:rPr>
              <a:t>RFC 1945 HTTP 1.0 (1996)</a:t>
            </a:r>
          </a:p>
          <a:p>
            <a:pPr lvl="2">
              <a:lnSpc>
                <a:spcPct val="170000"/>
              </a:lnSpc>
              <a:spcBef>
                <a:spcPts val="0"/>
              </a:spcBef>
            </a:pPr>
            <a:r>
              <a:rPr lang="en-US" sz="2800" dirty="0">
                <a:latin typeface="Cambria" pitchFamily="18" charset="0"/>
                <a:ea typeface="Verdana" pitchFamily="34" charset="0"/>
                <a:cs typeface="Verdana" pitchFamily="34" charset="0"/>
              </a:rPr>
              <a:t>RFC 2616 HTTP 1.1 (1999)</a:t>
            </a:r>
          </a:p>
          <a:p>
            <a:pPr eaLnBrk="1" hangingPunct="1"/>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marL="109728" indent="0" algn="ctr">
              <a:buNone/>
            </a:pPr>
            <a:r>
              <a:rPr lang="en-US" sz="4800" b="1" dirty="0">
                <a:solidFill>
                  <a:schemeClr val="accent2">
                    <a:lumMod val="75000"/>
                  </a:schemeClr>
                </a:solidFill>
              </a:rPr>
              <a:t>HTTPS</a:t>
            </a:r>
          </a:p>
          <a:p>
            <a:pPr marL="109728" indent="0" algn="ctr">
              <a:buNone/>
            </a:pPr>
            <a:r>
              <a:rPr lang="en-US" sz="4800" b="1" dirty="0">
                <a:solidFill>
                  <a:schemeClr val="accent2">
                    <a:lumMod val="75000"/>
                  </a:schemeClr>
                </a:solidFill>
              </a:rPr>
              <a:t>=</a:t>
            </a:r>
          </a:p>
          <a:p>
            <a:pPr marL="109728" indent="0" algn="ctr">
              <a:buNone/>
            </a:pPr>
            <a:r>
              <a:rPr lang="en-US" sz="4800" dirty="0"/>
              <a:t>HTTP +  SSL</a:t>
            </a:r>
            <a:endParaRPr lang="ar-SA" sz="4800" dirty="0"/>
          </a:p>
          <a:p>
            <a:pPr eaLnBrk="1" hangingPunct="1"/>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fontAlgn="auto" hangingPunct="1">
              <a:spcAft>
                <a:spcPts val="0"/>
              </a:spcAft>
              <a:defRPr/>
            </a:pPr>
            <a:r>
              <a:rPr lang="en-US" dirty="0"/>
              <a:t>HTTPS</a:t>
            </a:r>
            <a:endParaRPr lang="en-US" dirty="0" smtClean="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28650" y="2040784"/>
            <a:ext cx="7886700" cy="3921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fontAlgn="auto" hangingPunct="1">
              <a:spcAft>
                <a:spcPts val="0"/>
              </a:spcAft>
              <a:defRPr/>
            </a:pPr>
            <a:r>
              <a:rPr lang="en-AU" dirty="0"/>
              <a:t>What is a Firewall?</a:t>
            </a:r>
            <a:endParaRPr lang="en-US" dirty="0" smtClean="0"/>
          </a:p>
        </p:txBody>
      </p:sp>
      <p:sp>
        <p:nvSpPr>
          <p:cNvPr id="29701"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normAutofit/>
          </a:bodyPr>
          <a:lstStyle/>
          <a:p>
            <a:r>
              <a:rPr lang="en-AU" dirty="0"/>
              <a:t>A </a:t>
            </a:r>
            <a:r>
              <a:rPr lang="en-AU" b="1" dirty="0"/>
              <a:t>choke point</a:t>
            </a:r>
            <a:r>
              <a:rPr lang="en-AU" dirty="0"/>
              <a:t> of control and monitoring </a:t>
            </a:r>
          </a:p>
          <a:p>
            <a:r>
              <a:rPr lang="en-AU" dirty="0"/>
              <a:t>Interconnects networks with differing trust</a:t>
            </a:r>
          </a:p>
          <a:p>
            <a:r>
              <a:rPr lang="en-AU" dirty="0"/>
              <a:t>Imposes restrictions on network services</a:t>
            </a:r>
          </a:p>
          <a:p>
            <a:pPr lvl="1"/>
            <a:r>
              <a:rPr lang="en-AU" sz="2400" dirty="0">
                <a:latin typeface="Cambria" pitchFamily="18" charset="0"/>
              </a:rPr>
              <a:t>only authorized traffic is allowed </a:t>
            </a:r>
          </a:p>
          <a:p>
            <a:r>
              <a:rPr lang="en-AU" dirty="0"/>
              <a:t>Auditing and controlling access</a:t>
            </a:r>
          </a:p>
          <a:p>
            <a:pPr lvl="1"/>
            <a:r>
              <a:rPr lang="en-US" sz="2400" dirty="0">
                <a:latin typeface="Cambria" pitchFamily="18" charset="0"/>
              </a:rPr>
              <a:t>can implement alarms for abnormal behavior</a:t>
            </a:r>
            <a:endParaRPr lang="en-AU" sz="2400" dirty="0">
              <a:latin typeface="Cambria" pitchFamily="18" charset="0"/>
            </a:endParaRPr>
          </a:p>
          <a:p>
            <a:r>
              <a:rPr lang="en-US" dirty="0"/>
              <a:t>Itself immune to penetration</a:t>
            </a:r>
            <a:endParaRPr lang="en-AU" dirty="0"/>
          </a:p>
          <a:p>
            <a:r>
              <a:rPr lang="en-AU" dirty="0"/>
              <a:t>Provides </a:t>
            </a:r>
            <a:r>
              <a:rPr lang="en-AU" b="1" dirty="0"/>
              <a:t>perimeter defence</a:t>
            </a:r>
            <a:endParaRPr lang="en-AU" dirty="0"/>
          </a:p>
          <a:p>
            <a:pPr eaLnBrk="1" hangingPunct="1"/>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Classification of Firewall</a:t>
            </a:r>
          </a:p>
        </p:txBody>
      </p:sp>
      <p:sp>
        <p:nvSpPr>
          <p:cNvPr id="31749" name="Content Placeholder 2"/>
          <p:cNvSpPr>
            <a:spLocks noGrp="1"/>
          </p:cNvSpPr>
          <p:nvPr>
            <p:ph idx="1"/>
          </p:nvPr>
        </p:nvSpPr>
        <p:spPr bwMode="auto">
          <a:ln>
            <a:miter lim="800000"/>
            <a:headEnd/>
            <a:tailEnd/>
          </a:ln>
        </p:spPr>
        <p:txBody>
          <a:bodyPr vert="horz" wrap="square" lIns="91440" tIns="45720" rIns="91440" bIns="45720" numCol="1" anchor="t" anchorCtr="0" compatLnSpc="1">
            <a:prstTxWarp prst="textNoShape">
              <a:avLst/>
            </a:prstTxWarp>
            <a:normAutofit/>
          </a:bodyPr>
          <a:lstStyle/>
          <a:p>
            <a:pPr>
              <a:buFont typeface="Wingdings" pitchFamily="2" charset="2"/>
              <a:buNone/>
            </a:pPr>
            <a:r>
              <a:rPr lang="en-US" dirty="0"/>
              <a:t>Characterized by protocol level it controls in</a:t>
            </a:r>
          </a:p>
          <a:p>
            <a:r>
              <a:rPr lang="en-US" dirty="0"/>
              <a:t>Packet filtering</a:t>
            </a:r>
          </a:p>
          <a:p>
            <a:r>
              <a:rPr lang="en-US" dirty="0"/>
              <a:t>Circuit gateways</a:t>
            </a:r>
          </a:p>
          <a:p>
            <a:r>
              <a:rPr lang="en-US" dirty="0"/>
              <a:t>Application gateways</a:t>
            </a:r>
          </a:p>
          <a:p>
            <a:endParaRPr lang="en-US" dirty="0"/>
          </a:p>
          <a:p>
            <a:r>
              <a:rPr lang="en-US" dirty="0"/>
              <a:t>Combination of above is dynamic packet filter</a:t>
            </a:r>
          </a:p>
          <a:p>
            <a:pPr eaLnBrk="1" hangingPunct="1">
              <a:buFont typeface="Arial" charset="0"/>
              <a:buNone/>
              <a:defRPr/>
            </a:pPr>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Firewalls – Packet Filters</a:t>
            </a:r>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890801" y="1825625"/>
            <a:ext cx="3362397" cy="4351338"/>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3"/>
          <p:cNvSpPr>
            <a:spLocks noGrp="1"/>
          </p:cNvSpPr>
          <p:nvPr>
            <p:ph sz="half"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lvl="0"/>
            <a:r>
              <a:rPr lang="en-US" dirty="0"/>
              <a:t>S</a:t>
            </a:r>
            <a:r>
              <a:rPr lang="en-US" dirty="0" smtClean="0"/>
              <a:t>tudy </a:t>
            </a:r>
            <a:r>
              <a:rPr lang="en-US" dirty="0"/>
              <a:t>the basics of information </a:t>
            </a:r>
            <a:r>
              <a:rPr lang="en-US" dirty="0" smtClean="0"/>
              <a:t>security</a:t>
            </a:r>
            <a:endParaRPr lang="en-US" dirty="0"/>
          </a:p>
          <a:p>
            <a:r>
              <a:rPr lang="en-US" dirty="0"/>
              <a:t>knowledge about security threats and </a:t>
            </a:r>
            <a:r>
              <a:rPr lang="en-US" dirty="0" smtClean="0"/>
              <a:t>attacks</a:t>
            </a:r>
          </a:p>
          <a:p>
            <a:r>
              <a:rPr lang="en-US" dirty="0" smtClean="0"/>
              <a:t>Discuss </a:t>
            </a:r>
            <a:r>
              <a:rPr lang="en-US" dirty="0"/>
              <a:t>the security issues network layer and transport layer</a:t>
            </a:r>
          </a:p>
          <a:p>
            <a:r>
              <a:rPr lang="en-US" dirty="0"/>
              <a:t>Apply security principles in the application layer </a:t>
            </a:r>
            <a:endParaRPr lang="en-US" dirty="0" smtClean="0"/>
          </a:p>
        </p:txBody>
      </p:sp>
      <p:sp>
        <p:nvSpPr>
          <p:cNvPr id="14339" name="Text Placeholder 4"/>
          <p:cNvSpPr>
            <a:spLocks noGrp="1"/>
          </p:cNvSpPr>
          <p:nvPr>
            <p:ph type="body" sz="quarter" idx="10"/>
          </p:nvPr>
        </p:nvSpPr>
        <p:spPr bwMode="auto">
          <a:ln>
            <a:miter lim="800000"/>
            <a:headEnd/>
            <a:tailEnd/>
          </a:ln>
        </p:spPr>
        <p:txBody>
          <a:bodyPr vert="horz" wrap="square" lIns="91440" tIns="45720" rIns="91440" bIns="45720" numCol="1" anchorCtr="0" compatLnSpc="1">
            <a:prstTxWarp prst="textNoShape">
              <a:avLst/>
            </a:prstTxWarp>
          </a:bodyPr>
          <a:lstStyle/>
          <a:p>
            <a:r>
              <a:rPr lang="en-US" dirty="0" smtClean="0"/>
              <a:t>OUTCOMES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Firewalls – Packet Filters</a:t>
            </a:r>
          </a:p>
        </p:txBody>
      </p:sp>
      <p:sp>
        <p:nvSpPr>
          <p:cNvPr id="3" name="Content Placeholder 2"/>
          <p:cNvSpPr>
            <a:spLocks noGrp="1"/>
          </p:cNvSpPr>
          <p:nvPr>
            <p:ph idx="1"/>
          </p:nvPr>
        </p:nvSpPr>
        <p:spPr>
          <a:xfrm>
            <a:off x="914400" y="1752600"/>
            <a:ext cx="8001000" cy="4343400"/>
          </a:xfrm>
        </p:spPr>
        <p:txBody>
          <a:bodyPr>
            <a:noAutofit/>
          </a:bodyPr>
          <a:lstStyle/>
          <a:p>
            <a:r>
              <a:rPr lang="en-AU" dirty="0"/>
              <a:t>Simplest of components </a:t>
            </a:r>
          </a:p>
          <a:p>
            <a:r>
              <a:rPr lang="en-US" dirty="0"/>
              <a:t>Uses transport-layer information only</a:t>
            </a:r>
          </a:p>
          <a:p>
            <a:pPr lvl="1"/>
            <a:r>
              <a:rPr lang="en-US" sz="2400" dirty="0">
                <a:latin typeface="Cambria" pitchFamily="18" charset="0"/>
              </a:rPr>
              <a:t>IP Source Address, Destination Address</a:t>
            </a:r>
          </a:p>
          <a:p>
            <a:pPr lvl="1"/>
            <a:r>
              <a:rPr lang="en-US" sz="2400" dirty="0">
                <a:latin typeface="Cambria" pitchFamily="18" charset="0"/>
              </a:rPr>
              <a:t>Protocol/Next Header (TCP, UDP, ICMP, </a:t>
            </a:r>
            <a:r>
              <a:rPr lang="en-US" sz="2400" dirty="0" err="1">
                <a:latin typeface="Cambria" pitchFamily="18" charset="0"/>
              </a:rPr>
              <a:t>etc</a:t>
            </a:r>
            <a:r>
              <a:rPr lang="en-US" sz="2400" dirty="0">
                <a:latin typeface="Cambria" pitchFamily="18" charset="0"/>
              </a:rPr>
              <a:t>)</a:t>
            </a:r>
          </a:p>
          <a:p>
            <a:pPr lvl="1"/>
            <a:r>
              <a:rPr lang="en-US" sz="2400" dirty="0">
                <a:latin typeface="Cambria" pitchFamily="18" charset="0"/>
              </a:rPr>
              <a:t>TCP or UDP source &amp; destination ports</a:t>
            </a:r>
          </a:p>
          <a:p>
            <a:pPr lvl="1"/>
            <a:r>
              <a:rPr lang="en-US" sz="2400" dirty="0">
                <a:latin typeface="Cambria" pitchFamily="18" charset="0"/>
              </a:rPr>
              <a:t>TCP Flags (SYN, ACK, FIN, RST, PSH, </a:t>
            </a:r>
            <a:r>
              <a:rPr lang="en-US" sz="2400" dirty="0" err="1">
                <a:latin typeface="Cambria" pitchFamily="18" charset="0"/>
              </a:rPr>
              <a:t>etc</a:t>
            </a:r>
            <a:r>
              <a:rPr lang="en-US" sz="2400" dirty="0">
                <a:latin typeface="Cambria" pitchFamily="18" charset="0"/>
              </a:rPr>
              <a:t>)</a:t>
            </a:r>
          </a:p>
          <a:p>
            <a:pPr lvl="1"/>
            <a:r>
              <a:rPr lang="en-US" sz="2400" dirty="0">
                <a:latin typeface="Cambria" pitchFamily="18" charset="0"/>
              </a:rPr>
              <a:t>ICMP message type</a:t>
            </a:r>
          </a:p>
          <a:p>
            <a:r>
              <a:rPr lang="en-US" dirty="0"/>
              <a:t>Examples</a:t>
            </a:r>
          </a:p>
          <a:p>
            <a:pPr lvl="1"/>
            <a:r>
              <a:rPr lang="en-US" sz="2400" dirty="0">
                <a:latin typeface="Cambria" pitchFamily="18" charset="0"/>
              </a:rPr>
              <a:t>DNS uses port 53</a:t>
            </a:r>
          </a:p>
          <a:p>
            <a:pPr lvl="2"/>
            <a:r>
              <a:rPr lang="en-US" sz="2400" dirty="0">
                <a:latin typeface="Cambria" pitchFamily="18" charset="0"/>
              </a:rPr>
              <a:t>No incoming port 53 packets except known trusted servers</a:t>
            </a:r>
            <a:endParaRPr lang="en-AU" sz="2400" b="1" dirty="0">
              <a:latin typeface="Cambria" pitchFamily="18" charset="0"/>
            </a:endParaRPr>
          </a:p>
          <a:p>
            <a:endParaRPr lang="en-US" dirty="0"/>
          </a:p>
        </p:txBody>
      </p:sp>
    </p:spTree>
    <p:extLst>
      <p:ext uri="{BB962C8B-B14F-4D97-AF65-F5344CB8AC3E}">
        <p14:creationId xmlns:p14="http://schemas.microsoft.com/office/powerpoint/2010/main" val="21777955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Firewall Gateways</a:t>
            </a:r>
          </a:p>
        </p:txBody>
      </p:sp>
      <p:sp>
        <p:nvSpPr>
          <p:cNvPr id="3" name="Content Placeholder 2"/>
          <p:cNvSpPr>
            <a:spLocks noGrp="1"/>
          </p:cNvSpPr>
          <p:nvPr>
            <p:ph idx="1"/>
          </p:nvPr>
        </p:nvSpPr>
        <p:spPr>
          <a:xfrm>
            <a:off x="914400" y="1752600"/>
            <a:ext cx="8001000" cy="4343400"/>
          </a:xfrm>
        </p:spPr>
        <p:txBody>
          <a:bodyPr>
            <a:noAutofit/>
          </a:bodyPr>
          <a:lstStyle/>
          <a:p>
            <a:r>
              <a:rPr lang="en-US" dirty="0"/>
              <a:t>Firewall runs set of proxy programs</a:t>
            </a:r>
          </a:p>
          <a:p>
            <a:pPr lvl="1"/>
            <a:r>
              <a:rPr lang="en-US" dirty="0"/>
              <a:t>Proxies filter incoming, outgoing packets</a:t>
            </a:r>
          </a:p>
          <a:p>
            <a:pPr lvl="1"/>
            <a:r>
              <a:rPr lang="en-US" dirty="0"/>
              <a:t>All incoming traffic directed to firewall </a:t>
            </a:r>
          </a:p>
          <a:p>
            <a:pPr lvl="1"/>
            <a:r>
              <a:rPr lang="en-US" dirty="0"/>
              <a:t>All outgoing traffic appears to come from firewall</a:t>
            </a:r>
          </a:p>
          <a:p>
            <a:r>
              <a:rPr lang="en-US" dirty="0"/>
              <a:t>Policy embedded in proxy programs</a:t>
            </a:r>
          </a:p>
          <a:p>
            <a:r>
              <a:rPr lang="en-US" dirty="0"/>
              <a:t>Two kinds of proxies</a:t>
            </a:r>
          </a:p>
          <a:p>
            <a:pPr lvl="1"/>
            <a:r>
              <a:rPr lang="en-US" dirty="0"/>
              <a:t>Application-level gateways/proxies</a:t>
            </a:r>
          </a:p>
          <a:p>
            <a:pPr lvl="2"/>
            <a:r>
              <a:rPr lang="en-US" dirty="0"/>
              <a:t>Tailored to http, ftp, </a:t>
            </a:r>
            <a:r>
              <a:rPr lang="en-US" dirty="0" err="1"/>
              <a:t>smtp</a:t>
            </a:r>
            <a:r>
              <a:rPr lang="en-US" dirty="0"/>
              <a:t>, etc.</a:t>
            </a:r>
          </a:p>
          <a:p>
            <a:pPr lvl="1"/>
            <a:r>
              <a:rPr lang="en-US" dirty="0"/>
              <a:t>Circuit-level gateways/proxies</a:t>
            </a:r>
          </a:p>
          <a:p>
            <a:pPr lvl="2"/>
            <a:r>
              <a:rPr lang="en-US" dirty="0"/>
              <a:t>Working on TCP level</a:t>
            </a:r>
          </a:p>
          <a:p>
            <a:endParaRPr lang="en-US" dirty="0"/>
          </a:p>
        </p:txBody>
      </p:sp>
    </p:spTree>
    <p:extLst>
      <p:ext uri="{BB962C8B-B14F-4D97-AF65-F5344CB8AC3E}">
        <p14:creationId xmlns:p14="http://schemas.microsoft.com/office/powerpoint/2010/main" val="7716085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Firewalls - </a:t>
            </a:r>
            <a:r>
              <a:rPr lang="en-AU" dirty="0"/>
              <a:t>Application Level Gateway (or Proxy)</a:t>
            </a:r>
            <a:endParaRPr lang="en-US"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4633" t="28636" r="4633" b="41165"/>
          <a:stretch>
            <a:fillRect/>
          </a:stretch>
        </p:blipFill>
        <p:spPr bwMode="auto">
          <a:xfrm>
            <a:off x="1389236" y="2405721"/>
            <a:ext cx="7051328" cy="3037157"/>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extLst>
      <p:ext uri="{BB962C8B-B14F-4D97-AF65-F5344CB8AC3E}">
        <p14:creationId xmlns:p14="http://schemas.microsoft.com/office/powerpoint/2010/main" val="18060007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67000" y="990600"/>
            <a:ext cx="4575099" cy="461665"/>
          </a:xfrm>
          <a:prstGeom prst="rect">
            <a:avLst/>
          </a:prstGeom>
        </p:spPr>
        <p:txBody>
          <a:bodyPr wrap="none">
            <a:spAutoFit/>
          </a:bodyPr>
          <a:lstStyle/>
          <a:p>
            <a:r>
              <a:rPr lang="en-US" dirty="0"/>
              <a:t>Firewalls - </a:t>
            </a:r>
            <a:r>
              <a:rPr lang="en-AU" dirty="0"/>
              <a:t>Circuit Level Gateway</a:t>
            </a:r>
            <a:endParaRPr lang="en-US" dirty="0"/>
          </a:p>
        </p:txBody>
      </p:sp>
      <p:pic>
        <p:nvPicPr>
          <p:cNvPr id="7" name="Content Placeholder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4633" t="57272" r="4633" b="12529"/>
          <a:stretch>
            <a:fillRect/>
          </a:stretch>
        </p:blipFill>
        <p:spPr bwMode="auto">
          <a:xfrm>
            <a:off x="1295400" y="2133600"/>
            <a:ext cx="7051328" cy="3037157"/>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extLst>
      <p:ext uri="{BB962C8B-B14F-4D97-AF65-F5344CB8AC3E}">
        <p14:creationId xmlns:p14="http://schemas.microsoft.com/office/powerpoint/2010/main" val="28176430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 Fingerprinting</a:t>
            </a:r>
            <a:endParaRPr lang="en-US" dirty="0"/>
          </a:p>
        </p:txBody>
      </p:sp>
      <p:sp>
        <p:nvSpPr>
          <p:cNvPr id="3" name="Content Placeholder 2"/>
          <p:cNvSpPr>
            <a:spLocks noGrp="1"/>
          </p:cNvSpPr>
          <p:nvPr>
            <p:ph idx="1"/>
          </p:nvPr>
        </p:nvSpPr>
        <p:spPr/>
        <p:txBody>
          <a:bodyPr/>
          <a:lstStyle/>
          <a:p>
            <a:r>
              <a:rPr lang="en-US" altLang="zh-TW" dirty="0" smtClean="0"/>
              <a:t>Remotely detect the Operating System type and version of a remote host.</a:t>
            </a:r>
          </a:p>
          <a:p>
            <a:pPr>
              <a:lnSpc>
                <a:spcPct val="90000"/>
              </a:lnSpc>
            </a:pPr>
            <a:r>
              <a:rPr lang="en-US" altLang="zh-TW" dirty="0" smtClean="0"/>
              <a:t>The majority of </a:t>
            </a:r>
            <a:r>
              <a:rPr lang="en-US" altLang="zh-TW" b="1" dirty="0" smtClean="0"/>
              <a:t>OS</a:t>
            </a:r>
            <a:r>
              <a:rPr lang="en-US" altLang="zh-TW" dirty="0" smtClean="0"/>
              <a:t> fingerprinting tools detect remote hosts’ </a:t>
            </a:r>
            <a:r>
              <a:rPr lang="en-US" altLang="zh-TW" b="1" dirty="0" smtClean="0"/>
              <a:t>OS</a:t>
            </a:r>
            <a:r>
              <a:rPr lang="en-US" altLang="zh-TW" dirty="0" smtClean="0"/>
              <a:t> information by analyzing </a:t>
            </a:r>
            <a:r>
              <a:rPr lang="en-US" altLang="zh-TW" b="1" dirty="0" smtClean="0"/>
              <a:t>TCP/IP</a:t>
            </a:r>
            <a:r>
              <a:rPr lang="en-US" altLang="zh-TW" dirty="0" smtClean="0"/>
              <a:t> traffic regarding to the target hosts.</a:t>
            </a:r>
          </a:p>
          <a:p>
            <a:pPr lvl="1">
              <a:lnSpc>
                <a:spcPct val="90000"/>
              </a:lnSpc>
            </a:pPr>
            <a:r>
              <a:rPr lang="en-US" altLang="zh-TW" sz="2400" dirty="0" smtClean="0">
                <a:latin typeface="Cambria" pitchFamily="18" charset="0"/>
              </a:rPr>
              <a:t>The traffic may be generated by the fingerprinting tools.</a:t>
            </a:r>
          </a:p>
          <a:p>
            <a:pPr lvl="1">
              <a:lnSpc>
                <a:spcPct val="90000"/>
              </a:lnSpc>
            </a:pPr>
            <a:r>
              <a:rPr lang="en-US" altLang="zh-TW" sz="2400" dirty="0" smtClean="0">
                <a:latin typeface="Cambria" pitchFamily="18" charset="0"/>
              </a:rPr>
              <a:t>The traffic may just be the normal traffic going through the target hosts.</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OS Fingerprinting Techniques</a:t>
            </a:r>
            <a:br>
              <a:rPr lang="en-US" altLang="zh-TW" dirty="0" smtClean="0"/>
            </a:br>
            <a:r>
              <a:rPr lang="en-US" altLang="zh-TW" dirty="0" smtClean="0"/>
              <a:t>And Corresponding Tools</a:t>
            </a:r>
            <a:endParaRPr lang="en-US" dirty="0"/>
          </a:p>
        </p:txBody>
      </p:sp>
      <p:pic>
        <p:nvPicPr>
          <p:cNvPr id="4" name="Picture 5" descr="amap1"/>
          <p:cNvPicPr>
            <a:picLocks noGrp="1" noChangeAspect="1" noChangeArrowheads="1"/>
          </p:cNvPicPr>
          <p:nvPr>
            <p:ph idx="1"/>
          </p:nvPr>
        </p:nvPicPr>
        <p:blipFill>
          <a:blip r:embed="rId2">
            <a:clrChange>
              <a:clrFrom>
                <a:srgbClr val="FFFFFF"/>
              </a:clrFrom>
              <a:clrTo>
                <a:srgbClr val="FFFFFF">
                  <a:alpha val="0"/>
                </a:srgbClr>
              </a:clrTo>
            </a:clrChange>
          </a:blip>
          <a:stretch>
            <a:fillRect/>
          </a:stretch>
        </p:blipFill>
        <p:spPr bwMode="auto">
          <a:xfrm>
            <a:off x="1785768" y="1825625"/>
            <a:ext cx="5572464" cy="4351338"/>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315200" cy="609600"/>
          </a:xfrm>
        </p:spPr>
        <p:txBody>
          <a:bodyPr/>
          <a:lstStyle/>
          <a:p>
            <a:r>
              <a:rPr lang="en-US" dirty="0" smtClean="0"/>
              <a:t>References</a:t>
            </a:r>
            <a:endParaRPr lang="en-US" dirty="0"/>
          </a:p>
        </p:txBody>
      </p:sp>
      <p:sp>
        <p:nvSpPr>
          <p:cNvPr id="5" name="Content Placeholder 4"/>
          <p:cNvSpPr>
            <a:spLocks noGrp="1"/>
          </p:cNvSpPr>
          <p:nvPr>
            <p:ph idx="1"/>
          </p:nvPr>
        </p:nvSpPr>
        <p:spPr>
          <a:xfrm>
            <a:off x="533400" y="2057400"/>
            <a:ext cx="8382000" cy="4191000"/>
          </a:xfrm>
        </p:spPr>
        <p:txBody>
          <a:bodyPr/>
          <a:lstStyle/>
          <a:p>
            <a:pPr algn="just">
              <a:buNone/>
            </a:pPr>
            <a:r>
              <a:rPr lang="en-US" dirty="0" smtClean="0"/>
              <a:t>     </a:t>
            </a:r>
            <a:r>
              <a:rPr lang="en-US" dirty="0" err="1" smtClean="0"/>
              <a:t>Atul</a:t>
            </a:r>
            <a:r>
              <a:rPr lang="en-US" dirty="0" smtClean="0"/>
              <a:t> </a:t>
            </a:r>
            <a:r>
              <a:rPr lang="en-US" dirty="0" err="1" smtClean="0"/>
              <a:t>Kahate</a:t>
            </a:r>
            <a:r>
              <a:rPr lang="en-US" dirty="0" smtClean="0"/>
              <a:t>, “</a:t>
            </a:r>
            <a:r>
              <a:rPr lang="en-US" i="1" dirty="0" smtClean="0"/>
              <a:t>Cryptography and Network Security</a:t>
            </a:r>
            <a:r>
              <a:rPr lang="en-US" dirty="0" smtClean="0"/>
              <a:t>”, Second Edition, </a:t>
            </a:r>
            <a:r>
              <a:rPr lang="en-US" dirty="0" err="1" smtClean="0"/>
              <a:t>McGrawHill</a:t>
            </a:r>
            <a:r>
              <a:rPr lang="en-US" dirty="0" smtClean="0"/>
              <a:t>,  2010.</a:t>
            </a:r>
          </a:p>
          <a:p>
            <a:pPr algn="just">
              <a:buNone/>
            </a:pPr>
            <a:r>
              <a:rPr lang="en-US" dirty="0" smtClean="0"/>
              <a:t>     Information System Security, Nina </a:t>
            </a:r>
            <a:r>
              <a:rPr lang="en-US" dirty="0" err="1" smtClean="0"/>
              <a:t>Godbole</a:t>
            </a:r>
            <a:r>
              <a:rPr lang="en-US" dirty="0" smtClean="0"/>
              <a:t>, Wiley India, First Edition 2009.</a:t>
            </a:r>
          </a:p>
          <a:p>
            <a:pPr algn="just">
              <a:buNone/>
            </a:pPr>
            <a:r>
              <a:rPr lang="en-US" dirty="0" smtClean="0"/>
              <a:t>     Fundamentals of Information System Security, David Kim, Second Edition 2013.</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fontAlgn="auto" hangingPunct="1">
              <a:spcAft>
                <a:spcPts val="0"/>
              </a:spcAft>
              <a:defRPr/>
            </a:pPr>
            <a:r>
              <a:rPr lang="en-US" dirty="0" smtClean="0"/>
              <a:t>What is Security ?</a:t>
            </a:r>
          </a:p>
        </p:txBody>
      </p:sp>
      <p:sp>
        <p:nvSpPr>
          <p:cNvPr id="15365"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normAutofit lnSpcReduction="10000"/>
          </a:bodyPr>
          <a:lstStyle/>
          <a:p>
            <a:pPr marL="0" indent="0" eaLnBrk="1" hangingPunct="1">
              <a:buNone/>
            </a:pPr>
            <a:endParaRPr lang="en-US" dirty="0" smtClean="0"/>
          </a:p>
          <a:p>
            <a:r>
              <a:rPr lang="en-US" altLang="en-US" sz="2800" dirty="0"/>
              <a:t>“</a:t>
            </a:r>
            <a:r>
              <a:rPr lang="en-US" altLang="en-US" sz="2600" dirty="0"/>
              <a:t>The quality or state of being secure—to be free from danger”  </a:t>
            </a:r>
          </a:p>
          <a:p>
            <a:r>
              <a:rPr lang="en-US" altLang="en-US" sz="2600" dirty="0"/>
              <a:t>A successful organization should have multiple layers of security in place: </a:t>
            </a:r>
          </a:p>
          <a:p>
            <a:pPr lvl="1"/>
            <a:r>
              <a:rPr lang="en-US" altLang="en-US" sz="2600" dirty="0">
                <a:latin typeface="Cambria" pitchFamily="18" charset="0"/>
              </a:rPr>
              <a:t>Physical security</a:t>
            </a:r>
          </a:p>
          <a:p>
            <a:pPr lvl="1"/>
            <a:r>
              <a:rPr lang="en-US" altLang="en-US" sz="2600" dirty="0">
                <a:latin typeface="Cambria" pitchFamily="18" charset="0"/>
              </a:rPr>
              <a:t>Personal security </a:t>
            </a:r>
          </a:p>
          <a:p>
            <a:pPr lvl="1"/>
            <a:r>
              <a:rPr lang="en-US" altLang="en-US" sz="2600" dirty="0">
                <a:latin typeface="Cambria" pitchFamily="18" charset="0"/>
              </a:rPr>
              <a:t>Operations security </a:t>
            </a:r>
          </a:p>
          <a:p>
            <a:pPr lvl="1"/>
            <a:r>
              <a:rPr lang="en-US" altLang="en-US" sz="2600" dirty="0">
                <a:latin typeface="Cambria" pitchFamily="18" charset="0"/>
              </a:rPr>
              <a:t>Communications security </a:t>
            </a:r>
          </a:p>
          <a:p>
            <a:pPr lvl="1"/>
            <a:r>
              <a:rPr lang="en-US" altLang="en-US" sz="2600" dirty="0">
                <a:latin typeface="Cambria" pitchFamily="18" charset="0"/>
              </a:rPr>
              <a:t>Network security</a:t>
            </a:r>
          </a:p>
          <a:p>
            <a:pPr lvl="1"/>
            <a:r>
              <a:rPr lang="en-US" altLang="en-US" sz="2600" dirty="0">
                <a:latin typeface="Cambria" pitchFamily="18" charset="0"/>
              </a:rPr>
              <a:t>Information security</a:t>
            </a:r>
          </a:p>
          <a:p>
            <a:pPr eaLnBrk="1" hangingPunct="1"/>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fontAlgn="auto" hangingPunct="1">
              <a:spcAft>
                <a:spcPts val="0"/>
              </a:spcAft>
              <a:defRPr/>
            </a:pPr>
            <a:r>
              <a:rPr lang="en-US" dirty="0" smtClean="0"/>
              <a:t>What is Information Security</a:t>
            </a:r>
          </a:p>
        </p:txBody>
      </p:sp>
      <p:sp>
        <p:nvSpPr>
          <p:cNvPr id="16389"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a:spcBef>
                <a:spcPct val="40000"/>
              </a:spcBef>
            </a:pPr>
            <a:r>
              <a:rPr lang="en-US" altLang="en-US" dirty="0"/>
              <a:t>The protection of information and its critical elements, including systems and hardware that use, store, and transmit that information </a:t>
            </a:r>
          </a:p>
          <a:p>
            <a:pPr>
              <a:spcBef>
                <a:spcPct val="40000"/>
              </a:spcBef>
            </a:pPr>
            <a:r>
              <a:rPr lang="en-US" altLang="en-US" dirty="0"/>
              <a:t>Necessary tools: policy, awareness, training, education, technology</a:t>
            </a:r>
          </a:p>
          <a:p>
            <a:pPr>
              <a:spcBef>
                <a:spcPct val="40000"/>
              </a:spcBef>
            </a:pPr>
            <a:r>
              <a:rPr lang="en-US" altLang="en-US" dirty="0"/>
              <a:t>C.I.A. triangle was standard based on confidentiality, integrity, and availability</a:t>
            </a:r>
          </a:p>
          <a:p>
            <a:pPr>
              <a:spcBef>
                <a:spcPct val="40000"/>
              </a:spcBef>
            </a:pPr>
            <a:r>
              <a:rPr lang="en-US" altLang="en-US" dirty="0"/>
              <a:t>C.I.A. triangle now expanded into list of critical characteristics of information</a:t>
            </a:r>
          </a:p>
          <a:p>
            <a:pPr marL="0" indent="0">
              <a:buNone/>
            </a:pPr>
            <a:endParaRPr lang="en-US" sz="22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8623" y="1871909"/>
            <a:ext cx="6980953" cy="3952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fontAlgn="auto" hangingPunct="1">
              <a:spcAft>
                <a:spcPts val="0"/>
              </a:spcAft>
              <a:defRPr/>
            </a:pPr>
            <a:r>
              <a:rPr lang="en-US" altLang="en-US" sz="2800" dirty="0"/>
              <a:t>Critical Characteristics of Information</a:t>
            </a:r>
            <a:endParaRPr lang="en-US" sz="2800" dirty="0" smtClean="0"/>
          </a:p>
        </p:txBody>
      </p:sp>
      <p:sp>
        <p:nvSpPr>
          <p:cNvPr id="18437"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normAutofit/>
          </a:bodyPr>
          <a:lstStyle/>
          <a:p>
            <a:pPr>
              <a:spcBef>
                <a:spcPct val="30000"/>
              </a:spcBef>
            </a:pPr>
            <a:r>
              <a:rPr lang="en-US" altLang="en-US" dirty="0"/>
              <a:t>The value of information comes from the characteristics it possesses: </a:t>
            </a:r>
          </a:p>
          <a:p>
            <a:pPr lvl="1">
              <a:spcBef>
                <a:spcPct val="30000"/>
              </a:spcBef>
            </a:pPr>
            <a:r>
              <a:rPr lang="en-US" altLang="en-US" sz="2400" dirty="0">
                <a:latin typeface="Cambria" pitchFamily="18" charset="0"/>
              </a:rPr>
              <a:t>Availability</a:t>
            </a:r>
          </a:p>
          <a:p>
            <a:pPr lvl="1">
              <a:spcBef>
                <a:spcPct val="30000"/>
              </a:spcBef>
            </a:pPr>
            <a:r>
              <a:rPr lang="en-US" altLang="en-US" sz="2400" dirty="0">
                <a:latin typeface="Cambria" pitchFamily="18" charset="0"/>
              </a:rPr>
              <a:t>Accuracy</a:t>
            </a:r>
          </a:p>
          <a:p>
            <a:pPr lvl="1">
              <a:spcBef>
                <a:spcPct val="30000"/>
              </a:spcBef>
            </a:pPr>
            <a:r>
              <a:rPr lang="en-US" altLang="en-US" sz="2400" dirty="0">
                <a:latin typeface="Cambria" pitchFamily="18" charset="0"/>
              </a:rPr>
              <a:t>Authenticity</a:t>
            </a:r>
          </a:p>
          <a:p>
            <a:pPr lvl="1">
              <a:spcBef>
                <a:spcPct val="30000"/>
              </a:spcBef>
            </a:pPr>
            <a:r>
              <a:rPr lang="en-US" altLang="en-US" sz="2400" dirty="0">
                <a:latin typeface="Cambria" pitchFamily="18" charset="0"/>
              </a:rPr>
              <a:t>Confidentiality</a:t>
            </a:r>
          </a:p>
          <a:p>
            <a:pPr lvl="1">
              <a:spcBef>
                <a:spcPct val="30000"/>
              </a:spcBef>
            </a:pPr>
            <a:r>
              <a:rPr lang="en-US" altLang="en-US" sz="2400" dirty="0">
                <a:latin typeface="Cambria" pitchFamily="18" charset="0"/>
              </a:rPr>
              <a:t>Integrity</a:t>
            </a:r>
          </a:p>
          <a:p>
            <a:pPr lvl="1">
              <a:spcBef>
                <a:spcPct val="30000"/>
              </a:spcBef>
            </a:pPr>
            <a:r>
              <a:rPr lang="en-US" altLang="en-US" sz="2400" dirty="0">
                <a:latin typeface="Cambria" pitchFamily="18" charset="0"/>
              </a:rPr>
              <a:t>Utility</a:t>
            </a:r>
          </a:p>
          <a:p>
            <a:pPr lvl="1">
              <a:spcBef>
                <a:spcPct val="30000"/>
              </a:spcBef>
            </a:pPr>
            <a:r>
              <a:rPr lang="en-US" altLang="en-US" sz="2400" dirty="0">
                <a:latin typeface="Cambria" pitchFamily="18" charset="0"/>
              </a:rPr>
              <a:t>Possession</a:t>
            </a:r>
          </a:p>
          <a:p>
            <a:endParaRPr lang="en-US" sz="22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76762" y="2501294"/>
            <a:ext cx="6590476" cy="300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066800" y="990600"/>
            <a:ext cx="7924800" cy="609600"/>
          </a:xfrm>
        </p:spPr>
        <p:txBody>
          <a:bodyPr/>
          <a:lstStyle/>
          <a:p>
            <a:pPr eaLnBrk="1" fontAlgn="auto" hangingPunct="1">
              <a:spcAft>
                <a:spcPts val="0"/>
              </a:spcAft>
              <a:defRPr/>
            </a:pPr>
            <a:r>
              <a:rPr lang="en-US" dirty="0" smtClean="0"/>
              <a:t>What is Cyber </a:t>
            </a:r>
            <a:r>
              <a:rPr lang="en-US" dirty="0"/>
              <a:t>C</a:t>
            </a:r>
            <a:r>
              <a:rPr lang="en-US" dirty="0" smtClean="0"/>
              <a:t>rime </a:t>
            </a:r>
          </a:p>
        </p:txBody>
      </p:sp>
      <p:sp>
        <p:nvSpPr>
          <p:cNvPr id="20485" name="Rectangle 3"/>
          <p:cNvSpPr>
            <a:spLocks noGrp="1" noChangeArrowheads="1"/>
          </p:cNvSpPr>
          <p:nvPr>
            <p:ph idx="1"/>
          </p:nvPr>
        </p:nvSpPr>
        <p:spPr bwMode="auto">
          <a:xfrm>
            <a:off x="914400" y="1524000"/>
            <a:ext cx="8001000" cy="4876800"/>
          </a:xfrm>
          <a:noFill/>
          <a:ln>
            <a:miter lim="800000"/>
            <a:headEnd/>
            <a:tailEnd/>
          </a:ln>
        </p:spPr>
        <p:txBody>
          <a:bodyPr vert="horz" wrap="square" lIns="91440" tIns="45720" rIns="91440" bIns="45720" numCol="1" anchor="t" anchorCtr="0" compatLnSpc="1">
            <a:prstTxWarp prst="textNoShape">
              <a:avLst/>
            </a:prstTxWarp>
            <a:normAutofit fontScale="55000" lnSpcReduction="20000"/>
          </a:bodyPr>
          <a:lstStyle/>
          <a:p>
            <a:pPr eaLnBrk="1" hangingPunct="1">
              <a:lnSpc>
                <a:spcPct val="90000"/>
              </a:lnSpc>
            </a:pPr>
            <a:endParaRPr lang="en-US" sz="2800" dirty="0" smtClean="0"/>
          </a:p>
          <a:p>
            <a:pPr eaLnBrk="1" hangingPunct="1">
              <a:lnSpc>
                <a:spcPct val="90000"/>
              </a:lnSpc>
            </a:pPr>
            <a:r>
              <a:rPr lang="en-US" sz="3800" dirty="0" smtClean="0"/>
              <a:t>When </a:t>
            </a:r>
            <a:r>
              <a:rPr lang="en-US" sz="3800" dirty="0"/>
              <a:t>is a crime a </a:t>
            </a:r>
            <a:r>
              <a:rPr lang="en-US" sz="3800" i="1" dirty="0"/>
              <a:t>computer crime</a:t>
            </a:r>
            <a:r>
              <a:rPr lang="en-US" sz="3800" dirty="0" smtClean="0"/>
              <a:t>?</a:t>
            </a:r>
          </a:p>
          <a:p>
            <a:pPr eaLnBrk="1" hangingPunct="1">
              <a:lnSpc>
                <a:spcPct val="90000"/>
              </a:lnSpc>
              <a:buNone/>
            </a:pPr>
            <a:endParaRPr lang="en-US" sz="3800" dirty="0"/>
          </a:p>
          <a:p>
            <a:pPr eaLnBrk="1" hangingPunct="1">
              <a:lnSpc>
                <a:spcPct val="90000"/>
              </a:lnSpc>
            </a:pPr>
            <a:r>
              <a:rPr lang="en-US" sz="3800" dirty="0"/>
              <a:t>The problem of </a:t>
            </a:r>
            <a:r>
              <a:rPr lang="en-US" sz="3800" i="1" dirty="0"/>
              <a:t>criteria</a:t>
            </a:r>
            <a:r>
              <a:rPr lang="en-US" sz="3800" dirty="0"/>
              <a:t>.</a:t>
            </a:r>
          </a:p>
          <a:p>
            <a:pPr eaLnBrk="1" hangingPunct="1">
              <a:lnSpc>
                <a:spcPct val="90000"/>
              </a:lnSpc>
            </a:pPr>
            <a:r>
              <a:rPr lang="en-US" sz="3800" dirty="0"/>
              <a:t>Are all crimes involving the use or presence of a computer necessarily computer crimes?</a:t>
            </a:r>
          </a:p>
          <a:p>
            <a:pPr eaLnBrk="1" hangingPunct="1">
              <a:lnSpc>
                <a:spcPct val="90000"/>
              </a:lnSpc>
            </a:pPr>
            <a:r>
              <a:rPr lang="en-US" sz="3800" dirty="0"/>
              <a:t>Gotterbarn asks is a murder committed with a surgeon’s scalpel is an issue for medical ethics or just an ordinary crime</a:t>
            </a:r>
            <a:r>
              <a:rPr lang="en-US" sz="3800" dirty="0" smtClean="0"/>
              <a:t>.</a:t>
            </a:r>
          </a:p>
          <a:p>
            <a:pPr eaLnBrk="1" hangingPunct="1">
              <a:lnSpc>
                <a:spcPct val="90000"/>
              </a:lnSpc>
            </a:pPr>
            <a:r>
              <a:rPr lang="en-US" sz="3800" dirty="0">
                <a:cs typeface="Times New Roman" pitchFamily="18" charset="0"/>
              </a:rPr>
              <a:t>If Gotterbarn is correct, we can  ask whether having a separate category of cybercrime is necessary or even useful. </a:t>
            </a:r>
            <a:endParaRPr lang="en-US" sz="3800" dirty="0" smtClean="0">
              <a:cs typeface="Times New Roman" pitchFamily="18" charset="0"/>
            </a:endParaRPr>
          </a:p>
          <a:p>
            <a:pPr eaLnBrk="1" hangingPunct="1">
              <a:lnSpc>
                <a:spcPct val="90000"/>
              </a:lnSpc>
              <a:buNone/>
            </a:pPr>
            <a:endParaRPr lang="en-US" sz="3800" dirty="0">
              <a:cs typeface="Times New Roman" pitchFamily="18" charset="0"/>
            </a:endParaRPr>
          </a:p>
          <a:p>
            <a:pPr eaLnBrk="1" hangingPunct="1">
              <a:lnSpc>
                <a:spcPct val="90000"/>
              </a:lnSpc>
            </a:pPr>
            <a:r>
              <a:rPr lang="en-US" sz="3800" dirty="0">
                <a:cs typeface="Times New Roman" pitchFamily="18" charset="0"/>
              </a:rPr>
              <a:t>Some crimes have involved technologies other than computers, but we do not have separate categories of crime for them? </a:t>
            </a:r>
          </a:p>
          <a:p>
            <a:pPr lvl="1" eaLnBrk="1" hangingPunct="1">
              <a:lnSpc>
                <a:spcPct val="90000"/>
              </a:lnSpc>
            </a:pPr>
            <a:r>
              <a:rPr lang="en-US" sz="3800" dirty="0">
                <a:latin typeface="Cambria" pitchFamily="18" charset="0"/>
                <a:cs typeface="Times New Roman" pitchFamily="18" charset="0"/>
              </a:rPr>
              <a:t>For example, people steal televisions; but we don't have a category of television crime. </a:t>
            </a:r>
          </a:p>
          <a:p>
            <a:pPr lvl="1" eaLnBrk="1" hangingPunct="1">
              <a:lnSpc>
                <a:spcPct val="90000"/>
              </a:lnSpc>
            </a:pPr>
            <a:r>
              <a:rPr lang="en-US" sz="3800" dirty="0">
                <a:latin typeface="Cambria" pitchFamily="18" charset="0"/>
                <a:cs typeface="Times New Roman" pitchFamily="18" charset="0"/>
              </a:rPr>
              <a:t>People also steal automobiles but we don't have a category of automobile crime. </a:t>
            </a:r>
          </a:p>
          <a:p>
            <a:pPr eaLnBrk="1" hangingPunct="1">
              <a:lnSpc>
                <a:spcPct val="90000"/>
              </a:lnSpc>
            </a:pPr>
            <a:endParaRPr lang="en-US" sz="3100" dirty="0"/>
          </a:p>
          <a:p>
            <a:pPr marL="0" indent="0" eaLnBrk="1" hangingPunct="1">
              <a:buNone/>
            </a:pPr>
            <a:endParaRPr lang="en-US" sz="31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fontAlgn="auto" hangingPunct="1">
              <a:spcAft>
                <a:spcPts val="0"/>
              </a:spcAft>
              <a:defRPr/>
            </a:pPr>
            <a:r>
              <a:rPr lang="en-US" dirty="0" smtClean="0"/>
              <a:t>What is Cyber Crime</a:t>
            </a:r>
          </a:p>
        </p:txBody>
      </p:sp>
      <p:sp>
        <p:nvSpPr>
          <p:cNvPr id="21509"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normAutofit/>
          </a:bodyPr>
          <a:lstStyle/>
          <a:p>
            <a:pPr eaLnBrk="1" hangingPunct="1"/>
            <a:r>
              <a:rPr lang="en-US" dirty="0">
                <a:solidFill>
                  <a:srgbClr val="000000"/>
                </a:solidFill>
                <a:cs typeface="Times New Roman" pitchFamily="18" charset="0"/>
              </a:rPr>
              <a:t>We can define a (genuine) cybercrime as a crime in which: </a:t>
            </a:r>
          </a:p>
          <a:p>
            <a:pPr lvl="1" eaLnBrk="1" hangingPunct="1"/>
            <a:r>
              <a:rPr lang="en-US" sz="2400" i="1" dirty="0">
                <a:solidFill>
                  <a:srgbClr val="000000"/>
                </a:solidFill>
                <a:latin typeface="Cambria" pitchFamily="18" charset="0"/>
                <a:cs typeface="Times New Roman" pitchFamily="18" charset="0"/>
              </a:rPr>
              <a:t>the criminal act can be carried out only</a:t>
            </a:r>
            <a:r>
              <a:rPr lang="en-US" sz="2400" dirty="0">
                <a:solidFill>
                  <a:srgbClr val="000000"/>
                </a:solidFill>
                <a:latin typeface="Cambria" pitchFamily="18" charset="0"/>
                <a:cs typeface="Times New Roman" pitchFamily="18" charset="0"/>
              </a:rPr>
              <a:t> </a:t>
            </a:r>
            <a:r>
              <a:rPr lang="en-US" sz="2400" i="1" dirty="0">
                <a:solidFill>
                  <a:srgbClr val="000000"/>
                </a:solidFill>
                <a:latin typeface="Cambria" pitchFamily="18" charset="0"/>
                <a:cs typeface="Times New Roman" pitchFamily="18" charset="0"/>
              </a:rPr>
              <a:t>through the use of cyber-technology and can take place only in the cyber realm</a:t>
            </a:r>
            <a:r>
              <a:rPr lang="en-US" sz="2400" dirty="0">
                <a:solidFill>
                  <a:srgbClr val="000000"/>
                </a:solidFill>
                <a:latin typeface="Cambria" pitchFamily="18" charset="0"/>
                <a:cs typeface="Times New Roman" pitchFamily="18" charset="0"/>
              </a:rPr>
              <a:t>. (</a:t>
            </a:r>
            <a:r>
              <a:rPr lang="en-US" sz="2400" dirty="0" err="1">
                <a:solidFill>
                  <a:srgbClr val="000000"/>
                </a:solidFill>
                <a:latin typeface="Cambria" pitchFamily="18" charset="0"/>
                <a:cs typeface="Times New Roman" pitchFamily="18" charset="0"/>
              </a:rPr>
              <a:t>Tavani</a:t>
            </a:r>
            <a:r>
              <a:rPr lang="en-US" sz="2400" dirty="0">
                <a:solidFill>
                  <a:srgbClr val="000000"/>
                </a:solidFill>
                <a:latin typeface="Cambria" pitchFamily="18" charset="0"/>
                <a:cs typeface="Times New Roman" pitchFamily="18" charset="0"/>
              </a:rPr>
              <a:t>, 2000)</a:t>
            </a:r>
          </a:p>
          <a:p>
            <a:pPr eaLnBrk="1" hangingPunct="1"/>
            <a:r>
              <a:rPr lang="en-US" dirty="0">
                <a:cs typeface="Times New Roman" pitchFamily="18" charset="0"/>
              </a:rPr>
              <a:t>Like Forester and Morrison's definition, this one rules out the three scenarios involving the computer lab as genuine cybercrimes. </a:t>
            </a:r>
          </a:p>
          <a:p>
            <a:pPr eaLnBrk="1" hangingPunct="1"/>
            <a:r>
              <a:rPr lang="en-US" dirty="0">
                <a:cs typeface="Times New Roman" pitchFamily="18" charset="0"/>
              </a:rPr>
              <a:t>It also rules out the income tax scenario</a:t>
            </a:r>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506</TotalTime>
  <Words>1065</Words>
  <Application>Microsoft Office PowerPoint</Application>
  <PresentationFormat>On-screen Show (4:3)</PresentationFormat>
  <Paragraphs>126</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Calibri</vt:lpstr>
      <vt:lpstr>Calibri Light</vt:lpstr>
      <vt:lpstr>Cambria</vt:lpstr>
      <vt:lpstr>新細明體</vt:lpstr>
      <vt:lpstr>Tahoma</vt:lpstr>
      <vt:lpstr>Times New Roman</vt:lpstr>
      <vt:lpstr>Verdana</vt:lpstr>
      <vt:lpstr>Wingdings</vt:lpstr>
      <vt:lpstr>Office Theme</vt:lpstr>
      <vt:lpstr>INTRODUCTION TO INFORMATION SECURITY          </vt:lpstr>
      <vt:lpstr>PowerPoint Presentation</vt:lpstr>
      <vt:lpstr>What is Security ?</vt:lpstr>
      <vt:lpstr>What is Information Security</vt:lpstr>
      <vt:lpstr>PowerPoint Presentation</vt:lpstr>
      <vt:lpstr>Critical Characteristics of Information</vt:lpstr>
      <vt:lpstr>PowerPoint Presentation</vt:lpstr>
      <vt:lpstr>What is Cyber Crime </vt:lpstr>
      <vt:lpstr>What is Cyber Crime</vt:lpstr>
      <vt:lpstr>Three Pillars of Security</vt:lpstr>
      <vt:lpstr>Confidentiality</vt:lpstr>
      <vt:lpstr>Integrity</vt:lpstr>
      <vt:lpstr>Availability</vt:lpstr>
      <vt:lpstr>An Introduction to HTTP</vt:lpstr>
      <vt:lpstr>PowerPoint Presentation</vt:lpstr>
      <vt:lpstr>HTTPS</vt:lpstr>
      <vt:lpstr>What is a Firewall?</vt:lpstr>
      <vt:lpstr>Classification of Firewall</vt:lpstr>
      <vt:lpstr>Firewalls – Packet Filters</vt:lpstr>
      <vt:lpstr>Firewalls – Packet Filters</vt:lpstr>
      <vt:lpstr>Firewall Gateways</vt:lpstr>
      <vt:lpstr>Firewalls - Application Level Gateway (or Proxy)</vt:lpstr>
      <vt:lpstr>PowerPoint Presentation</vt:lpstr>
      <vt:lpstr>Operating System Fingerprinting</vt:lpstr>
      <vt:lpstr>OS Fingerprinting Techniques And Corresponding Tools</vt:lpstr>
      <vt:lpstr>References</vt:lpstr>
    </vt:vector>
  </TitlesOfParts>
  <Company>Carleton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Introduction</dc:title>
  <dc:creator>Carleton College</dc:creator>
  <cp:lastModifiedBy>Windows User</cp:lastModifiedBy>
  <cp:revision>57</cp:revision>
  <cp:lastPrinted>1601-01-01T00:00:00Z</cp:lastPrinted>
  <dcterms:created xsi:type="dcterms:W3CDTF">2000-12-31T14:09:31Z</dcterms:created>
  <dcterms:modified xsi:type="dcterms:W3CDTF">2018-09-03T11:18:55Z</dcterms:modified>
</cp:coreProperties>
</file>