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7" r:id="rId1"/>
  </p:sldMasterIdLst>
  <p:notesMasterIdLst>
    <p:notesMasterId r:id="rId28"/>
  </p:notesMasterIdLst>
  <p:handoutMasterIdLst>
    <p:handoutMasterId r:id="rId29"/>
  </p:handoutMasterIdLst>
  <p:sldIdLst>
    <p:sldId id="280" r:id="rId2"/>
    <p:sldId id="281" r:id="rId3"/>
    <p:sldId id="257" r:id="rId4"/>
    <p:sldId id="258" r:id="rId5"/>
    <p:sldId id="288" r:id="rId6"/>
    <p:sldId id="289" r:id="rId7"/>
    <p:sldId id="290" r:id="rId8"/>
    <p:sldId id="291" r:id="rId9"/>
    <p:sldId id="292" r:id="rId10"/>
    <p:sldId id="293" r:id="rId11"/>
    <p:sldId id="294" r:id="rId12"/>
    <p:sldId id="295" r:id="rId13"/>
    <p:sldId id="296" r:id="rId14"/>
    <p:sldId id="297" r:id="rId15"/>
    <p:sldId id="298" r:id="rId16"/>
    <p:sldId id="299" r:id="rId17"/>
    <p:sldId id="262" r:id="rId18"/>
    <p:sldId id="300" r:id="rId19"/>
    <p:sldId id="301" r:id="rId20"/>
    <p:sldId id="302" r:id="rId21"/>
    <p:sldId id="303" r:id="rId22"/>
    <p:sldId id="304" r:id="rId23"/>
    <p:sldId id="265" r:id="rId24"/>
    <p:sldId id="305" r:id="rId25"/>
    <p:sldId id="306" r:id="rId26"/>
    <p:sldId id="307" r:id="rId2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2787"/>
    <p:restoredTop sz="97966" autoAdjust="0"/>
  </p:normalViewPr>
  <p:slideViewPr>
    <p:cSldViewPr>
      <p:cViewPr varScale="1">
        <p:scale>
          <a:sx n="67" d="100"/>
          <a:sy n="67" d="100"/>
        </p:scale>
        <p:origin x="75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76E51BD-7C3B-4CF3-B1E6-6F8E4706AFBA}" type="slidenum">
              <a:rPr lang="en-US"/>
              <a:pPr>
                <a:defRPr/>
              </a:pPr>
              <a:t>‹#›</a:t>
            </a:fld>
            <a:endParaRPr lang="en-US"/>
          </a:p>
        </p:txBody>
      </p:sp>
    </p:spTree>
    <p:extLst>
      <p:ext uri="{BB962C8B-B14F-4D97-AF65-F5344CB8AC3E}">
        <p14:creationId xmlns:p14="http://schemas.microsoft.com/office/powerpoint/2010/main" val="345019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DAC25BC-F339-4BC6-95D9-3533AADA1F8A}" type="datetimeFigureOut">
              <a:rPr lang="en-US"/>
              <a:pPr>
                <a:defRPr/>
              </a:pPr>
              <a:t>9/3/2018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90FCC302-7811-4A65-A0E9-F6E368C5D294}" type="slidenum">
              <a:rPr lang="en-US"/>
              <a:pPr>
                <a:defRPr/>
              </a:pPr>
              <a:t>‹#›</a:t>
            </a:fld>
            <a:endParaRPr lang="en-US"/>
          </a:p>
        </p:txBody>
      </p:sp>
    </p:spTree>
    <p:extLst>
      <p:ext uri="{BB962C8B-B14F-4D97-AF65-F5344CB8AC3E}">
        <p14:creationId xmlns:p14="http://schemas.microsoft.com/office/powerpoint/2010/main" val="11055855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8D104A-4FC7-48AE-ABD2-B66DF197CEDE}"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95BD02B9-94E6-412E-9248-090ADCCC7839}" type="slidenum">
              <a:rPr lang="en-US" smtClean="0"/>
              <a:pPr>
                <a:defRPr/>
              </a:pPr>
              <a:t>‹#›</a:t>
            </a:fld>
            <a:endParaRPr lang="en-US"/>
          </a:p>
        </p:txBody>
      </p:sp>
    </p:spTree>
    <p:extLst>
      <p:ext uri="{BB962C8B-B14F-4D97-AF65-F5344CB8AC3E}">
        <p14:creationId xmlns:p14="http://schemas.microsoft.com/office/powerpoint/2010/main" val="2772010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BB189F1-D48D-4A35-BB43-5B97E9185D22}" type="slidenum">
              <a:rPr lang="en-US" smtClean="0"/>
              <a:pPr>
                <a:defRPr/>
              </a:pPr>
              <a:t>‹#›</a:t>
            </a:fld>
            <a:endParaRPr lang="en-US"/>
          </a:p>
        </p:txBody>
      </p:sp>
    </p:spTree>
    <p:extLst>
      <p:ext uri="{BB962C8B-B14F-4D97-AF65-F5344CB8AC3E}">
        <p14:creationId xmlns:p14="http://schemas.microsoft.com/office/powerpoint/2010/main" val="1639072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226B808-5C34-4EF9-B6E7-1E7D96A50F68}" type="slidenum">
              <a:rPr lang="en-US" smtClean="0"/>
              <a:pPr>
                <a:defRPr/>
              </a:pPr>
              <a:t>‹#›</a:t>
            </a:fld>
            <a:endParaRPr lang="en-US"/>
          </a:p>
        </p:txBody>
      </p:sp>
    </p:spTree>
    <p:extLst>
      <p:ext uri="{BB962C8B-B14F-4D97-AF65-F5344CB8AC3E}">
        <p14:creationId xmlns:p14="http://schemas.microsoft.com/office/powerpoint/2010/main" val="3086755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smtClean="0"/>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D628144-3CD7-45A5-9C90-04A23D1D269B}" type="slidenum">
              <a:rPr lang="en-US"/>
              <a:pPr>
                <a:defRPr/>
              </a:pPr>
              <a:t>‹#›</a:t>
            </a:fld>
            <a:endParaRPr lang="en-US"/>
          </a:p>
        </p:txBody>
      </p:sp>
    </p:spTree>
    <p:extLst>
      <p:ext uri="{BB962C8B-B14F-4D97-AF65-F5344CB8AC3E}">
        <p14:creationId xmlns:p14="http://schemas.microsoft.com/office/powerpoint/2010/main" val="554741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smtClean="0"/>
              <a:t>Click to edit Master text styles</a:t>
            </a:r>
          </a:p>
        </p:txBody>
      </p:sp>
    </p:spTree>
    <p:extLst>
      <p:ext uri="{BB962C8B-B14F-4D97-AF65-F5344CB8AC3E}">
        <p14:creationId xmlns:p14="http://schemas.microsoft.com/office/powerpoint/2010/main" val="2970525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8D104A-4FC7-48AE-ABD2-B66DF197CEDE}"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AE4F8D-52E5-47A5-A069-A28747716832}" type="slidenum">
              <a:rPr lang="en-US" smtClean="0"/>
              <a:t>‹#›</a:t>
            </a:fld>
            <a:endParaRPr lang="en-US"/>
          </a:p>
        </p:txBody>
      </p:sp>
    </p:spTree>
    <p:extLst>
      <p:ext uri="{BB962C8B-B14F-4D97-AF65-F5344CB8AC3E}">
        <p14:creationId xmlns:p14="http://schemas.microsoft.com/office/powerpoint/2010/main" val="2254659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8D104A-4FC7-48AE-ABD2-B66DF197CEDE}" type="datetimeFigureOut">
              <a:rPr lang="en-US" smtClean="0"/>
              <a:t>9/3/2018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95BD02B9-94E6-412E-9248-090ADCCC7839}" type="slidenum">
              <a:rPr lang="en-US" smtClean="0"/>
              <a:pPr>
                <a:defRPr/>
              </a:pPr>
              <a:t>‹#›</a:t>
            </a:fld>
            <a:endParaRPr lang="en-US"/>
          </a:p>
        </p:txBody>
      </p:sp>
    </p:spTree>
    <p:extLst>
      <p:ext uri="{BB962C8B-B14F-4D97-AF65-F5344CB8AC3E}">
        <p14:creationId xmlns:p14="http://schemas.microsoft.com/office/powerpoint/2010/main" val="1154687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8D104A-4FC7-48AE-ABD2-B66DF197CEDE}" type="datetimeFigureOut">
              <a:rPr lang="en-US" smtClean="0"/>
              <a:t>9/3/2018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95BD02B9-94E6-412E-9248-090ADCCC7839}" type="slidenum">
              <a:rPr lang="en-US" smtClean="0"/>
              <a:pPr>
                <a:defRPr/>
              </a:pPr>
              <a:t>‹#›</a:t>
            </a:fld>
            <a:endParaRPr lang="en-US"/>
          </a:p>
        </p:txBody>
      </p:sp>
    </p:spTree>
    <p:extLst>
      <p:ext uri="{BB962C8B-B14F-4D97-AF65-F5344CB8AC3E}">
        <p14:creationId xmlns:p14="http://schemas.microsoft.com/office/powerpoint/2010/main" val="3093625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8D104A-4FC7-48AE-ABD2-B66DF197CEDE}" type="datetimeFigureOut">
              <a:rPr lang="en-US" smtClean="0"/>
              <a:t>9/3/2018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fld id="{95BD02B9-94E6-412E-9248-090ADCCC7839}" type="slidenum">
              <a:rPr lang="en-US" smtClean="0"/>
              <a:pPr>
                <a:defRPr/>
              </a:pPr>
              <a:t>‹#›</a:t>
            </a:fld>
            <a:endParaRPr lang="en-US"/>
          </a:p>
        </p:txBody>
      </p:sp>
    </p:spTree>
    <p:extLst>
      <p:ext uri="{BB962C8B-B14F-4D97-AF65-F5344CB8AC3E}">
        <p14:creationId xmlns:p14="http://schemas.microsoft.com/office/powerpoint/2010/main" val="1263900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8D104A-4FC7-48AE-ABD2-B66DF197CEDE}" type="datetimeFigureOut">
              <a:rPr lang="en-US" smtClean="0"/>
              <a:t>9/3/2018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95BD02B9-94E6-412E-9248-090ADCCC7839}" type="slidenum">
              <a:rPr lang="en-US" smtClean="0"/>
              <a:pPr>
                <a:defRPr/>
              </a:pPr>
              <a:t>‹#›</a:t>
            </a:fld>
            <a:endParaRPr lang="en-US"/>
          </a:p>
        </p:txBody>
      </p:sp>
    </p:spTree>
    <p:extLst>
      <p:ext uri="{BB962C8B-B14F-4D97-AF65-F5344CB8AC3E}">
        <p14:creationId xmlns:p14="http://schemas.microsoft.com/office/powerpoint/2010/main" val="1281412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96D2446-9713-4124-AF3B-6795FB8E950E}" type="slidenum">
              <a:rPr lang="en-US" smtClean="0"/>
              <a:pPr>
                <a:defRPr/>
              </a:pPr>
              <a:t>‹#›</a:t>
            </a:fld>
            <a:endParaRPr lang="en-US"/>
          </a:p>
        </p:txBody>
      </p:sp>
    </p:spTree>
    <p:extLst>
      <p:ext uri="{BB962C8B-B14F-4D97-AF65-F5344CB8AC3E}">
        <p14:creationId xmlns:p14="http://schemas.microsoft.com/office/powerpoint/2010/main" val="688859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512F239-D254-4CD4-9451-2FFFB35C6144}" type="slidenum">
              <a:rPr lang="en-US" smtClean="0"/>
              <a:pPr>
                <a:defRPr/>
              </a:pPr>
              <a:t>‹#›</a:t>
            </a:fld>
            <a:endParaRPr lang="en-US"/>
          </a:p>
        </p:txBody>
      </p:sp>
    </p:spTree>
    <p:extLst>
      <p:ext uri="{BB962C8B-B14F-4D97-AF65-F5344CB8AC3E}">
        <p14:creationId xmlns:p14="http://schemas.microsoft.com/office/powerpoint/2010/main" val="23231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490F810-B25B-4D7F-9BCF-032AE62E6AB2}" type="slidenum">
              <a:rPr lang="en-US" smtClean="0"/>
              <a:pPr>
                <a:defRPr/>
              </a:pPr>
              <a:t>‹#›</a:t>
            </a:fld>
            <a:endParaRPr lang="en-US"/>
          </a:p>
        </p:txBody>
      </p:sp>
    </p:spTree>
    <p:extLst>
      <p:ext uri="{BB962C8B-B14F-4D97-AF65-F5344CB8AC3E}">
        <p14:creationId xmlns:p14="http://schemas.microsoft.com/office/powerpoint/2010/main" val="364553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A8D104A-4FC7-48AE-ABD2-B66DF197CEDE}" type="datetimeFigureOut">
              <a:rPr lang="en-US" smtClean="0"/>
              <a:t>9/3/2018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95BD02B9-94E6-412E-9248-090ADCCC7839}" type="slidenum">
              <a:rPr lang="en-US" smtClean="0"/>
              <a:pPr>
                <a:defRPr/>
              </a:pPr>
              <a:t>‹#›</a:t>
            </a:fld>
            <a:endParaRPr lang="en-US"/>
          </a:p>
        </p:txBody>
      </p:sp>
    </p:spTree>
    <p:extLst>
      <p:ext uri="{BB962C8B-B14F-4D97-AF65-F5344CB8AC3E}">
        <p14:creationId xmlns:p14="http://schemas.microsoft.com/office/powerpoint/2010/main" val="1693222853"/>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219200"/>
            <a:ext cx="7772400" cy="3276599"/>
          </a:xfrm>
        </p:spPr>
        <p:txBody>
          <a:bodyPr/>
          <a:lstStyle/>
          <a:p>
            <a:pPr algn="ctr">
              <a:defRPr/>
            </a:pPr>
            <a:r>
              <a:rPr lang="en-US" sz="3200" dirty="0" smtClean="0"/>
              <a:t>INTRODUCTION TO INFORMATION SECURITY</a:t>
            </a:r>
            <a:r>
              <a:rPr lang="en-US" sz="2400" b="0" dirty="0" smtClean="0"/>
              <a:t/>
            </a:r>
            <a:br>
              <a:rPr lang="en-US" sz="2400" b="0" dirty="0" smtClean="0"/>
            </a:br>
            <a:r>
              <a:rPr lang="en-US" sz="2400" b="0" dirty="0" smtClean="0"/>
              <a:t/>
            </a:r>
            <a:br>
              <a:rPr lang="en-US" sz="2400" b="0" dirty="0" smtClean="0"/>
            </a:br>
            <a:r>
              <a:rPr lang="en-US" sz="2400" b="0" dirty="0" smtClean="0"/>
              <a:t>			</a:t>
            </a:r>
            <a:br>
              <a:rPr lang="en-US" sz="2400" b="0" dirty="0" smtClean="0"/>
            </a:br>
            <a:r>
              <a:rPr lang="en-US" sz="2400" b="0" dirty="0" smtClean="0"/>
              <a:t>		</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fontAlgn="auto" hangingPunct="1">
              <a:spcAft>
                <a:spcPts val="0"/>
              </a:spcAft>
              <a:defRPr/>
            </a:pPr>
            <a:r>
              <a:rPr lang="en-US" dirty="0" smtClean="0"/>
              <a:t>Phishing</a:t>
            </a:r>
          </a:p>
        </p:txBody>
      </p:sp>
      <p:sp>
        <p:nvSpPr>
          <p:cNvPr id="5" name="Content Placeholder 4"/>
          <p:cNvSpPr>
            <a:spLocks noGrp="1"/>
          </p:cNvSpPr>
          <p:nvPr>
            <p:ph idx="1"/>
          </p:nvPr>
        </p:nvSpPr>
        <p:spPr/>
        <p:txBody>
          <a:bodyPr/>
          <a:lstStyle/>
          <a:p>
            <a:pPr>
              <a:buNone/>
            </a:pPr>
            <a:r>
              <a:rPr lang="en-US" b="1" dirty="0" smtClean="0"/>
              <a:t>Types of Phishing</a:t>
            </a:r>
            <a:endParaRPr lang="en-US" dirty="0" smtClean="0"/>
          </a:p>
          <a:p>
            <a:r>
              <a:rPr lang="en-US" dirty="0" smtClean="0"/>
              <a:t>Deceptive</a:t>
            </a:r>
          </a:p>
          <a:p>
            <a:r>
              <a:rPr lang="en-US" dirty="0" smtClean="0"/>
              <a:t>Malware-Based</a:t>
            </a:r>
          </a:p>
          <a:p>
            <a:r>
              <a:rPr lang="en-US" dirty="0" smtClean="0"/>
              <a:t>DNS-Based</a:t>
            </a:r>
          </a:p>
          <a:p>
            <a:r>
              <a:rPr lang="en-US" dirty="0" smtClean="0"/>
              <a:t>Man-in-the-Middle Phishing</a:t>
            </a:r>
          </a:p>
          <a:p>
            <a:r>
              <a:rPr lang="en-US" dirty="0" smtClean="0"/>
              <a:t>Content-Injection</a:t>
            </a: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fontAlgn="auto" hangingPunct="1">
              <a:spcAft>
                <a:spcPts val="0"/>
              </a:spcAft>
              <a:defRPr/>
            </a:pPr>
            <a:r>
              <a:rPr lang="en-US" dirty="0" smtClean="0"/>
              <a:t>Phishing</a:t>
            </a:r>
          </a:p>
        </p:txBody>
      </p:sp>
      <p:sp>
        <p:nvSpPr>
          <p:cNvPr id="5" name="Content Placeholder 4"/>
          <p:cNvSpPr>
            <a:spLocks noGrp="1"/>
          </p:cNvSpPr>
          <p:nvPr>
            <p:ph idx="1"/>
          </p:nvPr>
        </p:nvSpPr>
        <p:spPr/>
        <p:txBody>
          <a:bodyPr/>
          <a:lstStyle/>
          <a:p>
            <a:pPr>
              <a:buNone/>
            </a:pPr>
            <a:r>
              <a:rPr lang="en-US" b="1" dirty="0" smtClean="0"/>
              <a:t>Causes of Phishing</a:t>
            </a:r>
            <a:endParaRPr lang="en-US" dirty="0" smtClean="0"/>
          </a:p>
          <a:p>
            <a:r>
              <a:rPr lang="en-US" dirty="0" smtClean="0"/>
              <a:t>Misleading e-mails</a:t>
            </a:r>
          </a:p>
          <a:p>
            <a:r>
              <a:rPr lang="en-US" dirty="0" smtClean="0"/>
              <a:t>No check of source address</a:t>
            </a:r>
          </a:p>
          <a:p>
            <a:r>
              <a:rPr lang="en-US" dirty="0" smtClean="0"/>
              <a:t>Vulnerability in browsers</a:t>
            </a:r>
          </a:p>
          <a:p>
            <a:r>
              <a:rPr lang="en-US" dirty="0" smtClean="0"/>
              <a:t>No strong authentication at websites of banks and financial institutions</a:t>
            </a:r>
          </a:p>
          <a:p>
            <a:r>
              <a:rPr lang="en-US" dirty="0" smtClean="0"/>
              <a:t>Limited use of digital signatures</a:t>
            </a:r>
          </a:p>
          <a:p>
            <a:r>
              <a:rPr lang="en-US" dirty="0" smtClean="0"/>
              <a:t>Non-availability of secure desktop tools</a:t>
            </a:r>
          </a:p>
          <a:p>
            <a:r>
              <a:rPr lang="en-US" dirty="0" smtClean="0"/>
              <a:t>Lack of user awareness</a:t>
            </a:r>
          </a:p>
          <a:p>
            <a:r>
              <a:rPr lang="en-US" dirty="0" smtClean="0"/>
              <a:t>Vulnerability in applications</a:t>
            </a:r>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fontAlgn="auto" hangingPunct="1">
              <a:spcAft>
                <a:spcPts val="0"/>
              </a:spcAft>
              <a:defRPr/>
            </a:pPr>
            <a:r>
              <a:rPr lang="en-US" dirty="0" smtClean="0"/>
              <a:t>Trojan Horse</a:t>
            </a:r>
          </a:p>
        </p:txBody>
      </p:sp>
      <p:sp>
        <p:nvSpPr>
          <p:cNvPr id="5" name="Content Placeholder 4"/>
          <p:cNvSpPr>
            <a:spLocks noGrp="1"/>
          </p:cNvSpPr>
          <p:nvPr>
            <p:ph idx="1"/>
          </p:nvPr>
        </p:nvSpPr>
        <p:spPr/>
        <p:txBody>
          <a:bodyPr/>
          <a:lstStyle/>
          <a:p>
            <a:r>
              <a:rPr lang="en-US" dirty="0" smtClean="0"/>
              <a:t>Useful program that contains hidden code </a:t>
            </a:r>
          </a:p>
          <a:p>
            <a:r>
              <a:rPr lang="en-US" dirty="0" smtClean="0"/>
              <a:t>When invoked performs some unwanted or harmful function</a:t>
            </a:r>
          </a:p>
          <a:p>
            <a:r>
              <a:rPr lang="en-US" dirty="0" smtClean="0"/>
              <a:t>Can be used to accomplish functions indirectly </a:t>
            </a:r>
          </a:p>
          <a:p>
            <a:r>
              <a:rPr lang="en-US" dirty="0" smtClean="0"/>
              <a:t> An unauthorized user could not accomplish directly</a:t>
            </a:r>
          </a:p>
          <a:p>
            <a:pPr lvl="1"/>
            <a:r>
              <a:rPr lang="en-US" sz="2400" dirty="0" smtClean="0">
                <a:latin typeface="Cambria" pitchFamily="18" charset="0"/>
              </a:rPr>
              <a:t>User may set file permission so everyone has access</a:t>
            </a:r>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fontAlgn="auto" hangingPunct="1">
              <a:spcAft>
                <a:spcPts val="0"/>
              </a:spcAft>
              <a:defRPr/>
            </a:pPr>
            <a:r>
              <a:rPr lang="en-US" dirty="0" smtClean="0"/>
              <a:t>Virus</a:t>
            </a:r>
          </a:p>
        </p:txBody>
      </p:sp>
      <p:sp>
        <p:nvSpPr>
          <p:cNvPr id="5" name="Content Placeholder 4"/>
          <p:cNvSpPr>
            <a:spLocks noGrp="1"/>
          </p:cNvSpPr>
          <p:nvPr>
            <p:ph idx="1"/>
          </p:nvPr>
        </p:nvSpPr>
        <p:spPr/>
        <p:txBody>
          <a:bodyPr/>
          <a:lstStyle/>
          <a:p>
            <a:pPr eaLnBrk="1" hangingPunct="1">
              <a:defRPr/>
            </a:pPr>
            <a:r>
              <a:rPr lang="en-GB" dirty="0" smtClean="0">
                <a:solidFill>
                  <a:schemeClr val="bg1"/>
                </a:solidFill>
                <a:latin typeface="Comic Sans MS" pitchFamily="66" charset="0"/>
                <a:cs typeface="Arial" pitchFamily="34" charset="0"/>
              </a:rPr>
              <a:t>Sub microscopic entity consisting of a single nuclei</a:t>
            </a:r>
          </a:p>
          <a:p>
            <a:pPr eaLnBrk="1" hangingPunct="1">
              <a:defRPr/>
            </a:pPr>
            <a:r>
              <a:rPr lang="en-US" altLang="zh-CN" dirty="0" smtClean="0">
                <a:ea typeface="SimSun" pitchFamily="2" charset="-122"/>
              </a:rPr>
              <a:t>A virus is a small piece of software that piggybacks on real programs in order to get executed</a:t>
            </a:r>
          </a:p>
          <a:p>
            <a:pPr eaLnBrk="1" hangingPunct="1">
              <a:defRPr/>
            </a:pPr>
            <a:r>
              <a:rPr lang="en-US" altLang="zh-CN" dirty="0" smtClean="0">
                <a:ea typeface="SimSun" pitchFamily="2" charset="-122"/>
              </a:rPr>
              <a:t>Once it</a:t>
            </a:r>
            <a:r>
              <a:rPr lang="en-US" altLang="zh-CN" dirty="0" smtClean="0">
                <a:latin typeface="Arial"/>
                <a:ea typeface="SimSun" pitchFamily="2" charset="-122"/>
              </a:rPr>
              <a:t>’</a:t>
            </a:r>
            <a:r>
              <a:rPr lang="en-US" altLang="zh-CN" dirty="0" smtClean="0">
                <a:ea typeface="SimSun" pitchFamily="2" charset="-122"/>
              </a:rPr>
              <a:t>s running, it spreads by inserting copies of itself into other executable code or documents </a:t>
            </a:r>
          </a:p>
          <a:p>
            <a:pPr>
              <a:buNone/>
            </a:pPr>
            <a:endParaRPr lang="en-GB" dirty="0" smtClean="0">
              <a:solidFill>
                <a:schemeClr val="bg1"/>
              </a:solidFill>
              <a:latin typeface="Comic Sans MS" pitchFamily="66"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fontAlgn="auto" hangingPunct="1">
              <a:spcAft>
                <a:spcPts val="0"/>
              </a:spcAft>
              <a:defRPr/>
            </a:pPr>
            <a:r>
              <a:rPr lang="en-US" dirty="0" smtClean="0"/>
              <a:t>Typical things that some current Personal Computer (PC) viruses do</a:t>
            </a:r>
          </a:p>
        </p:txBody>
      </p:sp>
      <p:sp>
        <p:nvSpPr>
          <p:cNvPr id="5" name="Content Placeholder 4"/>
          <p:cNvSpPr>
            <a:spLocks noGrp="1"/>
          </p:cNvSpPr>
          <p:nvPr>
            <p:ph idx="1"/>
          </p:nvPr>
        </p:nvSpPr>
        <p:spPr/>
        <p:txBody>
          <a:bodyPr/>
          <a:lstStyle/>
          <a:p>
            <a:pPr eaLnBrk="1" hangingPunct="1">
              <a:defRPr/>
            </a:pPr>
            <a:endParaRPr lang="en-GB" dirty="0" smtClean="0">
              <a:solidFill>
                <a:schemeClr val="bg1"/>
              </a:solidFill>
              <a:latin typeface="Comic Sans MS" pitchFamily="66" charset="0"/>
              <a:cs typeface="Arial" pitchFamily="34" charset="0"/>
            </a:endParaRPr>
          </a:p>
          <a:p>
            <a:pPr>
              <a:buClr>
                <a:schemeClr val="tx2"/>
              </a:buClr>
              <a:buSzPct val="75000"/>
              <a:buFont typeface="Wingdings" pitchFamily="2" charset="2"/>
              <a:buChar char="n"/>
            </a:pPr>
            <a:r>
              <a:rPr lang="en-US" dirty="0" smtClean="0"/>
              <a:t>Display a message</a:t>
            </a:r>
          </a:p>
          <a:p>
            <a:pPr>
              <a:buClr>
                <a:schemeClr val="tx2"/>
              </a:buClr>
              <a:buSzPct val="75000"/>
              <a:buFont typeface="Wingdings" pitchFamily="2" charset="2"/>
              <a:buChar char="n"/>
            </a:pPr>
            <a:r>
              <a:rPr lang="en-US" dirty="0" smtClean="0"/>
              <a:t>Erase Files</a:t>
            </a:r>
          </a:p>
          <a:p>
            <a:pPr>
              <a:buClr>
                <a:schemeClr val="tx2"/>
              </a:buClr>
              <a:buSzPct val="75000"/>
              <a:buFont typeface="Wingdings" pitchFamily="2" charset="2"/>
              <a:buChar char="n"/>
            </a:pPr>
            <a:r>
              <a:rPr lang="en-US" dirty="0" smtClean="0"/>
              <a:t>Scramble data on disk</a:t>
            </a:r>
          </a:p>
          <a:p>
            <a:pPr>
              <a:buClr>
                <a:schemeClr val="tx2"/>
              </a:buClr>
              <a:buSzPct val="75000"/>
              <a:buFont typeface="Wingdings" pitchFamily="2" charset="2"/>
              <a:buChar char="n"/>
            </a:pPr>
            <a:r>
              <a:rPr lang="en-US" dirty="0" smtClean="0"/>
              <a:t>Cause erratic screen behavior</a:t>
            </a:r>
          </a:p>
          <a:p>
            <a:pPr>
              <a:buClr>
                <a:schemeClr val="tx2"/>
              </a:buClr>
              <a:buSzPct val="75000"/>
              <a:buFont typeface="Wingdings" pitchFamily="2" charset="2"/>
              <a:buChar char="n"/>
            </a:pPr>
            <a:r>
              <a:rPr lang="en-US" dirty="0" smtClean="0"/>
              <a:t>Halt the PC</a:t>
            </a:r>
          </a:p>
          <a:p>
            <a:pPr>
              <a:buClr>
                <a:schemeClr val="tx2"/>
              </a:buClr>
              <a:buSzPct val="75000"/>
              <a:buFont typeface="Wingdings" pitchFamily="2" charset="2"/>
              <a:buChar char="n"/>
            </a:pPr>
            <a:r>
              <a:rPr lang="en-US" dirty="0" smtClean="0"/>
              <a:t>Many viruses do nothing obvious at all except spread!</a:t>
            </a:r>
          </a:p>
          <a:p>
            <a:pPr>
              <a:buClr>
                <a:schemeClr val="tx2"/>
              </a:buClr>
              <a:buSzPct val="75000"/>
              <a:buNone/>
            </a:pPr>
            <a:endParaRPr lang="en-US" dirty="0" smtClean="0"/>
          </a:p>
          <a:p>
            <a:pPr>
              <a:buClr>
                <a:schemeClr val="tx2"/>
              </a:buClr>
              <a:buSzPct val="75000"/>
              <a:buFont typeface="Wingdings" pitchFamily="2" charset="2"/>
              <a:buChar char="n"/>
            </a:pPr>
            <a:endParaRPr lang="en-US" dirty="0" smtClean="0"/>
          </a:p>
          <a:p>
            <a:pPr>
              <a:buClr>
                <a:schemeClr val="tx2"/>
              </a:buClr>
              <a:buSzPct val="75000"/>
              <a:buFont typeface="Wingdings" pitchFamily="2" charset="2"/>
              <a:buChar char="n"/>
            </a:pPr>
            <a:endParaRPr lang="en-US" dirty="0" smtClean="0">
              <a:effectLst>
                <a:outerShdw blurRad="38100" dist="38100" dir="2700000" algn="tl">
                  <a:srgbClr val="000000"/>
                </a:outerShdw>
              </a:effectLst>
            </a:endParaRPr>
          </a:p>
          <a:p>
            <a:pPr>
              <a:buClr>
                <a:schemeClr val="tx2"/>
              </a:buClr>
              <a:buSzPct val="75000"/>
              <a:buFont typeface="Wingdings" pitchFamily="2" charset="2"/>
              <a:buChar char="n"/>
            </a:pPr>
            <a:endParaRPr lang="en-US" dirty="0" smtClean="0">
              <a:effectLst>
                <a:outerShdw blurRad="38100" dist="38100" dir="2700000" algn="tl">
                  <a:srgbClr val="000000"/>
                </a:outerShdw>
              </a:effectLst>
            </a:endParaRPr>
          </a:p>
          <a:p>
            <a:pPr eaLnBrk="1" hangingPunct="1">
              <a:defRPr/>
            </a:pPr>
            <a:endParaRPr lang="en-GB" dirty="0" smtClean="0">
              <a:solidFill>
                <a:schemeClr val="bg1"/>
              </a:solidFill>
              <a:latin typeface="Comic Sans MS" pitchFamily="66"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fontAlgn="auto" hangingPunct="1">
              <a:spcAft>
                <a:spcPts val="0"/>
              </a:spcAft>
              <a:defRPr/>
            </a:pPr>
            <a:r>
              <a:rPr lang="en-US" dirty="0" smtClean="0"/>
              <a:t>Worms</a:t>
            </a:r>
          </a:p>
        </p:txBody>
      </p:sp>
      <p:sp>
        <p:nvSpPr>
          <p:cNvPr id="5" name="Content Placeholder 4"/>
          <p:cNvSpPr>
            <a:spLocks noGrp="1"/>
          </p:cNvSpPr>
          <p:nvPr>
            <p:ph idx="1"/>
          </p:nvPr>
        </p:nvSpPr>
        <p:spPr/>
        <p:txBody>
          <a:bodyPr/>
          <a:lstStyle/>
          <a:p>
            <a:pPr eaLnBrk="1" hangingPunct="1">
              <a:defRPr/>
            </a:pPr>
            <a:endParaRPr lang="en-GB" dirty="0" smtClean="0">
              <a:solidFill>
                <a:schemeClr val="bg1"/>
              </a:solidFill>
              <a:latin typeface="Comic Sans MS" pitchFamily="66" charset="0"/>
              <a:cs typeface="Arial" pitchFamily="34" charset="0"/>
            </a:endParaRPr>
          </a:p>
          <a:p>
            <a:pPr algn="just">
              <a:buClr>
                <a:schemeClr val="tx2"/>
              </a:buClr>
              <a:buSzPct val="75000"/>
              <a:buNone/>
            </a:pPr>
            <a:r>
              <a:rPr lang="en-US" b="1" dirty="0" smtClean="0">
                <a:ea typeface="Luxi Sans" charset="0"/>
                <a:cs typeface="Luxi Sans" charset="0"/>
              </a:rPr>
              <a:t>Worm</a:t>
            </a:r>
            <a:r>
              <a:rPr lang="en-US" dirty="0" smtClean="0">
                <a:ea typeface="Luxi Sans" charset="0"/>
                <a:cs typeface="Luxi Sans" charset="0"/>
              </a:rPr>
              <a:t> - is a </a:t>
            </a:r>
            <a:r>
              <a:rPr lang="en-US" i="1" dirty="0" smtClean="0">
                <a:ea typeface="Luxi Sans" charset="0"/>
                <a:cs typeface="Luxi Sans" charset="0"/>
              </a:rPr>
              <a:t>self-replicating</a:t>
            </a:r>
            <a:r>
              <a:rPr lang="en-US" dirty="0" smtClean="0">
                <a:ea typeface="Luxi Sans" charset="0"/>
                <a:cs typeface="Luxi Sans" charset="0"/>
              </a:rPr>
              <a:t> program, similar to a computer virus. A virus attaches itself to, and becomes part of, another executable program; however, a worm is </a:t>
            </a:r>
            <a:r>
              <a:rPr lang="en-US" i="1" dirty="0" smtClean="0">
                <a:ea typeface="Luxi Sans" charset="0"/>
                <a:cs typeface="Luxi Sans" charset="0"/>
              </a:rPr>
              <a:t>self-contained </a:t>
            </a:r>
            <a:r>
              <a:rPr lang="en-US" dirty="0" smtClean="0">
                <a:ea typeface="Luxi Sans" charset="0"/>
                <a:cs typeface="Luxi Sans" charset="0"/>
              </a:rPr>
              <a:t>and does not need to be part of another program to propagate itself. </a:t>
            </a:r>
          </a:p>
          <a:p>
            <a:pPr>
              <a:buClr>
                <a:schemeClr val="tx2"/>
              </a:buClr>
              <a:buSzPct val="75000"/>
              <a:buNone/>
            </a:pPr>
            <a:endParaRPr lang="en-US" dirty="0" smtClean="0"/>
          </a:p>
          <a:p>
            <a:pPr>
              <a:buClr>
                <a:schemeClr val="tx2"/>
              </a:buClr>
              <a:buSzPct val="75000"/>
              <a:buFont typeface="Wingdings" pitchFamily="2" charset="2"/>
              <a:buChar char="n"/>
            </a:pPr>
            <a:endParaRPr lang="en-US" dirty="0" smtClean="0"/>
          </a:p>
          <a:p>
            <a:pPr>
              <a:buClr>
                <a:schemeClr val="tx2"/>
              </a:buClr>
              <a:buSzPct val="75000"/>
              <a:buFont typeface="Wingdings" pitchFamily="2" charset="2"/>
              <a:buChar char="n"/>
            </a:pPr>
            <a:endParaRPr lang="en-US" dirty="0" smtClean="0">
              <a:effectLst>
                <a:outerShdw blurRad="38100" dist="38100" dir="2700000" algn="tl">
                  <a:srgbClr val="000000"/>
                </a:outerShdw>
              </a:effectLst>
            </a:endParaRPr>
          </a:p>
          <a:p>
            <a:pPr>
              <a:buClr>
                <a:schemeClr val="tx2"/>
              </a:buClr>
              <a:buSzPct val="75000"/>
              <a:buFont typeface="Wingdings" pitchFamily="2" charset="2"/>
              <a:buChar char="n"/>
            </a:pPr>
            <a:endParaRPr lang="en-US" dirty="0" smtClean="0">
              <a:effectLst>
                <a:outerShdw blurRad="38100" dist="38100" dir="2700000" algn="tl">
                  <a:srgbClr val="000000"/>
                </a:outerShdw>
              </a:effectLst>
            </a:endParaRPr>
          </a:p>
          <a:p>
            <a:pPr eaLnBrk="1" hangingPunct="1">
              <a:defRPr/>
            </a:pPr>
            <a:endParaRPr lang="en-GB" dirty="0" smtClean="0">
              <a:solidFill>
                <a:schemeClr val="bg1"/>
              </a:solidFill>
              <a:latin typeface="Comic Sans MS" pitchFamily="66"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fontAlgn="auto" hangingPunct="1">
              <a:spcAft>
                <a:spcPts val="0"/>
              </a:spcAft>
              <a:defRPr/>
            </a:pPr>
            <a:r>
              <a:rPr lang="en-US" dirty="0" smtClean="0"/>
              <a:t>Worms</a:t>
            </a:r>
          </a:p>
        </p:txBody>
      </p:sp>
      <p:sp>
        <p:nvSpPr>
          <p:cNvPr id="5" name="Content Placeholder 4"/>
          <p:cNvSpPr>
            <a:spLocks noGrp="1"/>
          </p:cNvSpPr>
          <p:nvPr>
            <p:ph idx="1"/>
          </p:nvPr>
        </p:nvSpPr>
        <p:spPr/>
        <p:txBody>
          <a:bodyPr/>
          <a:lstStyle/>
          <a:p>
            <a:pPr eaLnBrk="1" hangingPunct="1">
              <a:defRPr/>
            </a:pPr>
            <a:endParaRPr lang="en-GB" dirty="0" smtClean="0">
              <a:solidFill>
                <a:schemeClr val="bg1"/>
              </a:solidFill>
              <a:latin typeface="Comic Sans MS" pitchFamily="66" charset="0"/>
              <a:cs typeface="Arial" pitchFamily="34" charset="0"/>
            </a:endParaRPr>
          </a:p>
          <a:p>
            <a:pPr algn="just" eaLnBrk="1" hangingPunct="1"/>
            <a:r>
              <a:rPr lang="en-US" b="1" dirty="0" smtClean="0">
                <a:ea typeface="Luxi Sans" charset="0"/>
                <a:cs typeface="Luxi Sans" charset="0"/>
              </a:rPr>
              <a:t>Worms</a:t>
            </a:r>
            <a:r>
              <a:rPr lang="en-US" dirty="0" smtClean="0">
                <a:ea typeface="Luxi Sans" charset="0"/>
                <a:cs typeface="Luxi Sans" charset="0"/>
              </a:rPr>
              <a:t> – is a small piece of software that uses computer networks and security holes to replicate itself. A copy of the worm scans the network for another machine that has a specific security hole. It copies itself to the new machine using the security hole, and then starts replicating from there, as well.</a:t>
            </a:r>
          </a:p>
          <a:p>
            <a:pPr algn="just" eaLnBrk="1" hangingPunct="1"/>
            <a:r>
              <a:rPr lang="en-US" dirty="0" smtClean="0">
                <a:ea typeface="Luxi Sans" charset="0"/>
                <a:cs typeface="Luxi Sans" charset="0"/>
              </a:rPr>
              <a:t>They are often designed to exploit the file transmission capabilities found on many computers.</a:t>
            </a:r>
          </a:p>
          <a:p>
            <a:pPr>
              <a:buClr>
                <a:schemeClr val="tx2"/>
              </a:buClr>
              <a:buSzPct val="75000"/>
              <a:buNone/>
            </a:pPr>
            <a:endParaRPr lang="en-US" dirty="0" smtClean="0"/>
          </a:p>
          <a:p>
            <a:pPr>
              <a:buClr>
                <a:schemeClr val="tx2"/>
              </a:buClr>
              <a:buSzPct val="75000"/>
              <a:buFont typeface="Wingdings" pitchFamily="2" charset="2"/>
              <a:buChar char="n"/>
            </a:pPr>
            <a:endParaRPr lang="en-US" dirty="0" smtClean="0"/>
          </a:p>
          <a:p>
            <a:pPr>
              <a:buClr>
                <a:schemeClr val="tx2"/>
              </a:buClr>
              <a:buSzPct val="75000"/>
              <a:buFont typeface="Wingdings" pitchFamily="2" charset="2"/>
              <a:buChar char="n"/>
            </a:pPr>
            <a:endParaRPr lang="en-US" dirty="0" smtClean="0">
              <a:effectLst>
                <a:outerShdw blurRad="38100" dist="38100" dir="2700000" algn="tl">
                  <a:srgbClr val="000000"/>
                </a:outerShdw>
              </a:effectLst>
            </a:endParaRPr>
          </a:p>
          <a:p>
            <a:pPr>
              <a:buClr>
                <a:schemeClr val="tx2"/>
              </a:buClr>
              <a:buSzPct val="75000"/>
              <a:buFont typeface="Wingdings" pitchFamily="2" charset="2"/>
              <a:buChar char="n"/>
            </a:pPr>
            <a:endParaRPr lang="en-US" dirty="0" smtClean="0">
              <a:effectLst>
                <a:outerShdw blurRad="38100" dist="38100" dir="2700000" algn="tl">
                  <a:srgbClr val="000000"/>
                </a:outerShdw>
              </a:effectLst>
            </a:endParaRPr>
          </a:p>
          <a:p>
            <a:pPr eaLnBrk="1" hangingPunct="1">
              <a:defRPr/>
            </a:pPr>
            <a:endParaRPr lang="en-GB" dirty="0" smtClean="0">
              <a:solidFill>
                <a:schemeClr val="bg1"/>
              </a:solidFill>
              <a:latin typeface="Comic Sans MS" pitchFamily="66"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fontAlgn="auto" hangingPunct="1">
              <a:spcAft>
                <a:spcPts val="0"/>
              </a:spcAft>
              <a:defRPr/>
            </a:pPr>
            <a:r>
              <a:rPr lang="en-US" sz="2800" dirty="0" smtClean="0"/>
              <a:t>Adware vs. Spyware</a:t>
            </a:r>
          </a:p>
        </p:txBody>
      </p:sp>
      <p:sp>
        <p:nvSpPr>
          <p:cNvPr id="18437"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pPr>
              <a:lnSpc>
                <a:spcPct val="90000"/>
              </a:lnSpc>
            </a:pPr>
            <a:r>
              <a:rPr lang="en-US" dirty="0" smtClean="0"/>
              <a:t>Adware typically only annoys the user while Spyware will annoy and collect information to be sent back to the creator.</a:t>
            </a:r>
          </a:p>
          <a:p>
            <a:pPr>
              <a:lnSpc>
                <a:spcPct val="90000"/>
              </a:lnSpc>
            </a:pPr>
            <a:r>
              <a:rPr lang="en-US" dirty="0" smtClean="0"/>
              <a:t>Generally speaking Spyware is seen as more invasive and subversive Adware.</a:t>
            </a:r>
          </a:p>
          <a:p>
            <a:pPr>
              <a:lnSpc>
                <a:spcPct val="90000"/>
              </a:lnSpc>
            </a:pPr>
            <a:r>
              <a:rPr lang="en-US" dirty="0" smtClean="0"/>
              <a:t>Not all Adware and Spyware can be considered bad.</a:t>
            </a:r>
          </a:p>
          <a:p>
            <a:endParaRPr lang="en-US" sz="22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fontAlgn="auto" hangingPunct="1">
              <a:spcAft>
                <a:spcPts val="0"/>
              </a:spcAft>
              <a:defRPr/>
            </a:pPr>
            <a:r>
              <a:rPr lang="en-US" sz="2800" dirty="0" smtClean="0"/>
              <a:t>Spyware and Adware that isn’t bad? What?</a:t>
            </a:r>
          </a:p>
        </p:txBody>
      </p:sp>
      <p:sp>
        <p:nvSpPr>
          <p:cNvPr id="18437" name="Rectangle 3"/>
          <p:cNvSpPr>
            <a:spLocks noGrp="1" noChangeArrowheads="1"/>
          </p:cNvSpPr>
          <p:nvPr>
            <p:ph idx="1"/>
          </p:nvPr>
        </p:nvSpPr>
        <p:spPr bwMode="auto">
          <a:xfrm>
            <a:off x="914400" y="2057400"/>
            <a:ext cx="8001000" cy="4495800"/>
          </a:xfrm>
          <a:noFill/>
          <a:ln>
            <a:miter lim="800000"/>
            <a:headEnd/>
            <a:tailEnd/>
          </a:ln>
        </p:spPr>
        <p:txBody>
          <a:bodyPr vert="horz" wrap="square" lIns="91440" tIns="45720" rIns="91440" bIns="45720" numCol="1" anchor="t" anchorCtr="0" compatLnSpc="1">
            <a:prstTxWarp prst="textNoShape">
              <a:avLst/>
            </a:prstTxWarp>
            <a:normAutofit/>
          </a:bodyPr>
          <a:lstStyle/>
          <a:p>
            <a:r>
              <a:rPr lang="en-US" dirty="0" smtClean="0"/>
              <a:t>Some desirable applications, like </a:t>
            </a:r>
            <a:r>
              <a:rPr lang="en-US" dirty="0" err="1" smtClean="0"/>
              <a:t>kazaa</a:t>
            </a:r>
            <a:r>
              <a:rPr lang="en-US" dirty="0" smtClean="0"/>
              <a:t>, require the bundled adware to be running in order to work</a:t>
            </a:r>
          </a:p>
          <a:p>
            <a:r>
              <a:rPr lang="en-US" dirty="0" smtClean="0"/>
              <a:t>Monitoring child internet access</a:t>
            </a:r>
          </a:p>
          <a:p>
            <a:r>
              <a:rPr lang="en-US" dirty="0" smtClean="0"/>
              <a:t>Some people like targeted advertising</a:t>
            </a:r>
          </a:p>
          <a:p>
            <a:endParaRPr lang="en-US" sz="22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fontAlgn="auto" hangingPunct="1">
              <a:spcAft>
                <a:spcPts val="0"/>
              </a:spcAft>
              <a:defRPr/>
            </a:pPr>
            <a:r>
              <a:rPr lang="en-US" sz="2800" dirty="0" smtClean="0"/>
              <a:t>Why Adware and Spyware?</a:t>
            </a:r>
          </a:p>
        </p:txBody>
      </p:sp>
      <p:sp>
        <p:nvSpPr>
          <p:cNvPr id="18437" name="Rectangle 3"/>
          <p:cNvSpPr>
            <a:spLocks noGrp="1" noChangeArrowheads="1"/>
          </p:cNvSpPr>
          <p:nvPr>
            <p:ph idx="1"/>
          </p:nvPr>
        </p:nvSpPr>
        <p:spPr bwMode="auto">
          <a:xfrm>
            <a:off x="1524000" y="1905000"/>
            <a:ext cx="2743200" cy="4495800"/>
          </a:xfrm>
          <a:noFill/>
          <a:ln>
            <a:miter lim="800000"/>
            <a:headEnd/>
            <a:tailEnd/>
          </a:ln>
        </p:spPr>
        <p:txBody>
          <a:bodyPr vert="horz" wrap="square" lIns="91440" tIns="45720" rIns="91440" bIns="45720" numCol="1" anchor="t" anchorCtr="0" compatLnSpc="1">
            <a:prstTxWarp prst="textNoShape">
              <a:avLst/>
            </a:prstTxWarp>
            <a:normAutofit/>
          </a:bodyPr>
          <a:lstStyle/>
          <a:p>
            <a:r>
              <a:rPr lang="en-US" sz="2200" dirty="0" smtClean="0"/>
              <a:t>Keeping installed software up to date</a:t>
            </a:r>
          </a:p>
          <a:p>
            <a:r>
              <a:rPr lang="en-US" sz="2200" dirty="0" smtClean="0"/>
              <a:t>Preventing software piracy</a:t>
            </a:r>
          </a:p>
          <a:p>
            <a:r>
              <a:rPr lang="en-US" sz="2200" dirty="0" smtClean="0"/>
              <a:t>Preventing illegal or unacceptable use of installed software</a:t>
            </a:r>
          </a:p>
          <a:p>
            <a:r>
              <a:rPr lang="en-US" sz="2200" dirty="0" smtClean="0"/>
              <a:t>Gathering of Marketing Information</a:t>
            </a:r>
          </a:p>
          <a:p>
            <a:endParaRPr lang="en-US" sz="2200" dirty="0" smtClean="0"/>
          </a:p>
        </p:txBody>
      </p:sp>
      <p:sp>
        <p:nvSpPr>
          <p:cNvPr id="6" name="TextBox 5"/>
          <p:cNvSpPr txBox="1"/>
          <p:nvPr/>
        </p:nvSpPr>
        <p:spPr>
          <a:xfrm>
            <a:off x="5029200" y="1981200"/>
            <a:ext cx="2362200" cy="3231654"/>
          </a:xfrm>
          <a:prstGeom prst="rect">
            <a:avLst/>
          </a:prstGeom>
          <a:noFill/>
        </p:spPr>
        <p:txBody>
          <a:bodyPr wrap="square" rtlCol="0">
            <a:spAutoFit/>
          </a:bodyPr>
          <a:lstStyle/>
          <a:p>
            <a:pPr>
              <a:buFont typeface="Arial" pitchFamily="34" charset="0"/>
              <a:buChar char="•"/>
            </a:pPr>
            <a:r>
              <a:rPr lang="en-US" dirty="0" smtClean="0">
                <a:latin typeface="Cambria" pitchFamily="18" charset="0"/>
              </a:rPr>
              <a:t> </a:t>
            </a:r>
            <a:r>
              <a:rPr lang="en-US" sz="2000" dirty="0" smtClean="0">
                <a:latin typeface="Cambria" pitchFamily="18" charset="0"/>
              </a:rPr>
              <a:t>Annoying Advertisement</a:t>
            </a:r>
          </a:p>
          <a:p>
            <a:pPr>
              <a:buFont typeface="Arial" pitchFamily="34" charset="0"/>
              <a:buChar char="•"/>
            </a:pPr>
            <a:r>
              <a:rPr lang="en-US" sz="2000" dirty="0" smtClean="0">
                <a:latin typeface="Cambria" pitchFamily="18" charset="0"/>
              </a:rPr>
              <a:t> Complete Privacy Invasion</a:t>
            </a:r>
          </a:p>
          <a:p>
            <a:pPr>
              <a:buFont typeface="Arial" pitchFamily="34" charset="0"/>
              <a:buChar char="•"/>
            </a:pPr>
            <a:r>
              <a:rPr lang="en-US" sz="2000" dirty="0" smtClean="0">
                <a:latin typeface="Cambria" pitchFamily="18" charset="0"/>
              </a:rPr>
              <a:t> Illegal or Unacceptable use of resources</a:t>
            </a:r>
          </a:p>
          <a:p>
            <a:r>
              <a:rPr lang="en-US" sz="2000" dirty="0" smtClean="0">
                <a:latin typeface="Cambria" pitchFamily="18" charset="0"/>
              </a:rPr>
              <a:t>Password, e-mail, and username harvesting</a:t>
            </a:r>
            <a:endParaRPr lang="en-US" sz="2000" dirty="0">
              <a:latin typeface="Cambria"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3"/>
          <p:cNvSpPr>
            <a:spLocks noGrp="1"/>
          </p:cNvSpPr>
          <p:nvPr>
            <p:ph sz="half"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lvl="0"/>
            <a:r>
              <a:rPr lang="en-US" dirty="0"/>
              <a:t>S</a:t>
            </a:r>
            <a:r>
              <a:rPr lang="en-US" dirty="0" smtClean="0"/>
              <a:t>tudy </a:t>
            </a:r>
            <a:r>
              <a:rPr lang="en-US" dirty="0"/>
              <a:t>the basics of information </a:t>
            </a:r>
            <a:r>
              <a:rPr lang="en-US" dirty="0" smtClean="0"/>
              <a:t>security</a:t>
            </a:r>
            <a:endParaRPr lang="en-US" dirty="0"/>
          </a:p>
          <a:p>
            <a:r>
              <a:rPr lang="en-US" dirty="0"/>
              <a:t>knowledge about security threats and </a:t>
            </a:r>
            <a:r>
              <a:rPr lang="en-US" dirty="0" smtClean="0"/>
              <a:t>attacks</a:t>
            </a:r>
          </a:p>
          <a:p>
            <a:r>
              <a:rPr lang="en-US" dirty="0" smtClean="0"/>
              <a:t>Discuss </a:t>
            </a:r>
            <a:r>
              <a:rPr lang="en-US" dirty="0"/>
              <a:t>the security issues network layer and transport layer</a:t>
            </a:r>
          </a:p>
          <a:p>
            <a:r>
              <a:rPr lang="en-US" dirty="0"/>
              <a:t>Apply security principles in the application layer </a:t>
            </a:r>
            <a:endParaRPr lang="en-US" dirty="0" smtClean="0"/>
          </a:p>
        </p:txBody>
      </p:sp>
      <p:sp>
        <p:nvSpPr>
          <p:cNvPr id="14339" name="Text Placeholder 4"/>
          <p:cNvSpPr>
            <a:spLocks noGrp="1"/>
          </p:cNvSpPr>
          <p:nvPr>
            <p:ph type="body" sz="quarter" idx="10"/>
          </p:nvPr>
        </p:nvSpPr>
        <p:spPr bwMode="auto">
          <a:ln>
            <a:miter lim="800000"/>
            <a:headEnd/>
            <a:tailEnd/>
          </a:ln>
        </p:spPr>
        <p:txBody>
          <a:bodyPr vert="horz" wrap="square" lIns="91440" tIns="45720" rIns="91440" bIns="45720" numCol="1" anchorCtr="0" compatLnSpc="1">
            <a:prstTxWarp prst="textNoShape">
              <a:avLst/>
            </a:prstTxWarp>
          </a:bodyPr>
          <a:lstStyle/>
          <a:p>
            <a:r>
              <a:rPr lang="en-US" dirty="0" smtClean="0"/>
              <a:t>OUTCOMES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fontAlgn="auto" hangingPunct="1">
              <a:spcAft>
                <a:spcPts val="0"/>
              </a:spcAft>
              <a:defRPr/>
            </a:pPr>
            <a:r>
              <a:rPr lang="en-US" sz="2800" dirty="0" smtClean="0"/>
              <a:t>Denial of Service Attack</a:t>
            </a:r>
          </a:p>
        </p:txBody>
      </p:sp>
      <p:pic>
        <p:nvPicPr>
          <p:cNvPr id="1026" name="Picture 2"/>
          <p:cNvPicPr>
            <a:picLocks noGrp="1" noChangeAspect="1" noChangeArrowheads="1"/>
          </p:cNvPicPr>
          <p:nvPr>
            <p:ph idx="1"/>
          </p:nvPr>
        </p:nvPicPr>
        <p:blipFill>
          <a:blip r:embed="rId2"/>
          <a:stretch>
            <a:fillRect/>
          </a:stretch>
        </p:blipFill>
        <p:spPr bwMode="auto">
          <a:xfrm>
            <a:off x="2147887" y="2691606"/>
            <a:ext cx="4848225" cy="2619375"/>
          </a:xfrm>
          <a:prstGeom prst="rect">
            <a:avLst/>
          </a:prstGeom>
          <a:noFill/>
          <a:ln w="9525">
            <a:noFill/>
            <a:miter lim="800000"/>
            <a:headEnd/>
            <a:tailEnd/>
          </a:ln>
          <a:effectLst/>
        </p:spPr>
      </p:pic>
      <p:sp>
        <p:nvSpPr>
          <p:cNvPr id="7" name="TextBox 6"/>
          <p:cNvSpPr txBox="1"/>
          <p:nvPr/>
        </p:nvSpPr>
        <p:spPr>
          <a:xfrm>
            <a:off x="1676400" y="1828800"/>
            <a:ext cx="6629400" cy="2308324"/>
          </a:xfrm>
          <a:prstGeom prst="rect">
            <a:avLst/>
          </a:prstGeom>
          <a:noFill/>
        </p:spPr>
        <p:txBody>
          <a:bodyPr wrap="square" rtlCol="0">
            <a:spAutoFit/>
          </a:bodyPr>
          <a:lstStyle/>
          <a:p>
            <a:pPr algn="just"/>
            <a:r>
              <a:rPr lang="en-US" dirty="0" smtClean="0">
                <a:latin typeface="Cambria" pitchFamily="18" charset="0"/>
              </a:rPr>
              <a:t>When a denial of service (DoS) attack occurs, a computer or a network user is unable to access resources like e-mail and the Internet. An attack can be directed at an operating system or at the network.</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38200" y="1066800"/>
            <a:ext cx="7924800" cy="609600"/>
          </a:xfrm>
        </p:spPr>
        <p:txBody>
          <a:bodyPr/>
          <a:lstStyle/>
          <a:p>
            <a:pPr eaLnBrk="1" fontAlgn="auto" hangingPunct="1">
              <a:spcAft>
                <a:spcPts val="0"/>
              </a:spcAft>
              <a:defRPr/>
            </a:pPr>
            <a:r>
              <a:rPr lang="en-US" sz="2800" dirty="0" smtClean="0">
                <a:effectLst>
                  <a:outerShdw blurRad="38100" dist="38100" dir="2700000" algn="tl">
                    <a:srgbClr val="FFFFFF"/>
                  </a:outerShdw>
                </a:effectLst>
              </a:rPr>
              <a:t>What is distributed denial of service?</a:t>
            </a:r>
            <a:endParaRPr lang="en-US" sz="2800" dirty="0" smtClean="0"/>
          </a:p>
        </p:txBody>
      </p:sp>
      <p:sp>
        <p:nvSpPr>
          <p:cNvPr id="7" name="TextBox 6"/>
          <p:cNvSpPr txBox="1"/>
          <p:nvPr/>
        </p:nvSpPr>
        <p:spPr>
          <a:xfrm>
            <a:off x="1676400" y="1828800"/>
            <a:ext cx="6629400" cy="2677656"/>
          </a:xfrm>
          <a:prstGeom prst="rect">
            <a:avLst/>
          </a:prstGeom>
          <a:noFill/>
        </p:spPr>
        <p:txBody>
          <a:bodyPr wrap="square" rtlCol="0">
            <a:spAutoFit/>
          </a:bodyPr>
          <a:lstStyle/>
          <a:p>
            <a:pPr algn="just"/>
            <a:r>
              <a:rPr lang="en-US" dirty="0" smtClean="0">
                <a:latin typeface="Cambria" pitchFamily="18" charset="0"/>
              </a:rPr>
              <a:t>A distributed denial of service (DDoS) attack is accomplished by using the Internet to break into computers and using them to attack a network. Hundreds or thousands of computer systems across the Internet can be turned into “zombies” and used to attack another system or website.</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38200" y="1066800"/>
            <a:ext cx="7924800" cy="609600"/>
          </a:xfrm>
        </p:spPr>
        <p:txBody>
          <a:bodyPr/>
          <a:lstStyle/>
          <a:p>
            <a:pPr eaLnBrk="1" fontAlgn="auto" hangingPunct="1">
              <a:spcAft>
                <a:spcPts val="0"/>
              </a:spcAft>
              <a:defRPr/>
            </a:pPr>
            <a:r>
              <a:rPr lang="en-US" sz="2800" dirty="0" smtClean="0">
                <a:effectLst>
                  <a:outerShdw blurRad="38100" dist="38100" dir="2700000" algn="tl">
                    <a:srgbClr val="FFFFFF"/>
                  </a:outerShdw>
                </a:effectLst>
              </a:rPr>
              <a:t>Distributed Denial of Service </a:t>
            </a:r>
            <a:endParaRPr lang="en-US" sz="2800" dirty="0" smtClean="0"/>
          </a:p>
        </p:txBody>
      </p:sp>
      <p:sp>
        <p:nvSpPr>
          <p:cNvPr id="7" name="TextBox 6"/>
          <p:cNvSpPr txBox="1"/>
          <p:nvPr/>
        </p:nvSpPr>
        <p:spPr>
          <a:xfrm>
            <a:off x="1676400" y="1828800"/>
            <a:ext cx="6629400" cy="461665"/>
          </a:xfrm>
          <a:prstGeom prst="rect">
            <a:avLst/>
          </a:prstGeom>
          <a:noFill/>
        </p:spPr>
        <p:txBody>
          <a:bodyPr wrap="square" rtlCol="0">
            <a:spAutoFit/>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1676400" y="1981200"/>
            <a:ext cx="6057900" cy="3562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066800" y="990600"/>
            <a:ext cx="7924800" cy="609600"/>
          </a:xfrm>
        </p:spPr>
        <p:txBody>
          <a:bodyPr/>
          <a:lstStyle/>
          <a:p>
            <a:pPr eaLnBrk="1" fontAlgn="auto" hangingPunct="1">
              <a:spcAft>
                <a:spcPts val="0"/>
              </a:spcAft>
              <a:defRPr/>
            </a:pPr>
            <a:r>
              <a:rPr lang="en-US" dirty="0" smtClean="0"/>
              <a:t>SNIFFERS</a:t>
            </a:r>
          </a:p>
        </p:txBody>
      </p:sp>
      <p:sp>
        <p:nvSpPr>
          <p:cNvPr id="20485" name="Rectangle 3"/>
          <p:cNvSpPr>
            <a:spLocks noGrp="1" noChangeArrowheads="1"/>
          </p:cNvSpPr>
          <p:nvPr>
            <p:ph idx="1"/>
          </p:nvPr>
        </p:nvSpPr>
        <p:spPr bwMode="auto">
          <a:xfrm>
            <a:off x="914400" y="1524000"/>
            <a:ext cx="8001000" cy="4876800"/>
          </a:xfrm>
          <a:noFill/>
          <a:ln>
            <a:miter lim="800000"/>
            <a:headEnd/>
            <a:tailEnd/>
          </a:ln>
        </p:spPr>
        <p:txBody>
          <a:bodyPr vert="horz" wrap="square" lIns="91440" tIns="45720" rIns="91440" bIns="45720" numCol="1" anchor="t" anchorCtr="0" compatLnSpc="1">
            <a:prstTxWarp prst="textNoShape">
              <a:avLst/>
            </a:prstTxWarp>
            <a:normAutofit lnSpcReduction="10000"/>
          </a:bodyPr>
          <a:lstStyle/>
          <a:p>
            <a:pPr eaLnBrk="1" hangingPunct="1">
              <a:lnSpc>
                <a:spcPct val="90000"/>
              </a:lnSpc>
            </a:pPr>
            <a:endParaRPr lang="en-US" sz="2800" dirty="0" smtClean="0"/>
          </a:p>
          <a:p>
            <a:pPr>
              <a:buFont typeface="Wingdings" pitchFamily="2" charset="2"/>
              <a:buNone/>
            </a:pPr>
            <a:r>
              <a:rPr lang="en-US" altLang="en-US" sz="2600" b="1" dirty="0" smtClean="0">
                <a:cs typeface="Times New Roman" pitchFamily="18" charset="0"/>
              </a:rPr>
              <a:t>Definition:</a:t>
            </a:r>
          </a:p>
          <a:p>
            <a:pPr>
              <a:buFont typeface="Wingdings" pitchFamily="2" charset="2"/>
              <a:buNone/>
            </a:pPr>
            <a:r>
              <a:rPr lang="en-US" altLang="en-US" sz="2600" dirty="0" smtClean="0">
                <a:cs typeface="Times New Roman" pitchFamily="18" charset="0"/>
              </a:rPr>
              <a:t>Sniffers are tools that can capture all data packets</a:t>
            </a:r>
          </a:p>
          <a:p>
            <a:pPr>
              <a:buFont typeface="Wingdings" pitchFamily="2" charset="2"/>
              <a:buNone/>
            </a:pPr>
            <a:r>
              <a:rPr lang="en-US" altLang="en-US" sz="2600" dirty="0" smtClean="0">
                <a:cs typeface="Times New Roman" pitchFamily="18" charset="0"/>
              </a:rPr>
              <a:t>being sent across the entire network in the raw form.</a:t>
            </a:r>
            <a:endParaRPr lang="en-US" altLang="en-US" sz="2600" b="1" dirty="0" smtClean="0">
              <a:cs typeface="Times New Roman" pitchFamily="18" charset="0"/>
            </a:endParaRPr>
          </a:p>
          <a:p>
            <a:pPr>
              <a:buFont typeface="Wingdings" pitchFamily="2" charset="2"/>
              <a:buNone/>
            </a:pPr>
            <a:endParaRPr lang="en-US" altLang="en-US" sz="2600" b="1" dirty="0" smtClean="0">
              <a:cs typeface="Times New Roman" pitchFamily="18" charset="0"/>
            </a:endParaRPr>
          </a:p>
          <a:p>
            <a:pPr>
              <a:buFont typeface="Wingdings" pitchFamily="2" charset="2"/>
              <a:buNone/>
            </a:pPr>
            <a:r>
              <a:rPr lang="en-US" altLang="en-US" sz="2600" b="1" dirty="0" smtClean="0">
                <a:cs typeface="Times New Roman" pitchFamily="18" charset="0"/>
              </a:rPr>
              <a:t>Working:  </a:t>
            </a:r>
          </a:p>
          <a:p>
            <a:pPr>
              <a:buFont typeface="Wingdings" pitchFamily="2" charset="2"/>
              <a:buNone/>
            </a:pPr>
            <a:r>
              <a:rPr lang="en-US" altLang="en-US" sz="2600" dirty="0" smtClean="0">
                <a:cs typeface="Times New Roman" pitchFamily="18" charset="0"/>
              </a:rPr>
              <a:t>ATTACKER---</a:t>
            </a:r>
            <a:r>
              <a:rPr lang="en-US" altLang="en-US" sz="2600" dirty="0" smtClean="0">
                <a:cs typeface="Times New Roman" pitchFamily="18" charset="0"/>
                <a:sym typeface="Wingdings" pitchFamily="2" charset="2"/>
              </a:rPr>
              <a:t></a:t>
            </a:r>
            <a:r>
              <a:rPr lang="en-US" altLang="en-US" sz="2600" dirty="0" smtClean="0">
                <a:cs typeface="Times New Roman" pitchFamily="18" charset="0"/>
              </a:rPr>
              <a:t>Uses sniffer for spying-----</a:t>
            </a:r>
            <a:r>
              <a:rPr lang="en-US" altLang="en-US" sz="2600" dirty="0" smtClean="0">
                <a:cs typeface="Times New Roman" pitchFamily="18" charset="0"/>
                <a:sym typeface="Wingdings" pitchFamily="2" charset="2"/>
              </a:rPr>
              <a:t> VICTIM</a:t>
            </a:r>
            <a:endParaRPr lang="en-US" altLang="en-US" sz="2600" b="1" dirty="0" smtClean="0">
              <a:cs typeface="Times New Roman" pitchFamily="18" charset="0"/>
              <a:sym typeface="Wingdings" pitchFamily="2" charset="2"/>
            </a:endParaRPr>
          </a:p>
          <a:p>
            <a:pPr>
              <a:buNone/>
            </a:pPr>
            <a:endParaRPr lang="en-US" altLang="en-US" sz="2600" b="1" dirty="0" smtClean="0">
              <a:cs typeface="Times New Roman" pitchFamily="18" charset="0"/>
              <a:sym typeface="Wingdings" pitchFamily="2" charset="2"/>
            </a:endParaRPr>
          </a:p>
          <a:p>
            <a:pPr>
              <a:buNone/>
            </a:pPr>
            <a:r>
              <a:rPr lang="en-US" altLang="en-US" sz="2600" b="1" dirty="0" smtClean="0">
                <a:cs typeface="Times New Roman" pitchFamily="18" charset="0"/>
                <a:sym typeface="Wingdings" pitchFamily="2" charset="2"/>
              </a:rPr>
              <a:t>Threats:</a:t>
            </a:r>
          </a:p>
          <a:p>
            <a:r>
              <a:rPr lang="en-US" altLang="en-US" sz="2600" dirty="0" smtClean="0">
                <a:cs typeface="Times New Roman" pitchFamily="18" charset="0"/>
                <a:sym typeface="Wingdings" pitchFamily="2" charset="2"/>
              </a:rPr>
              <a:t>Corporate Espionage, Password Stealing, IP Violation, Spying, etc. </a:t>
            </a:r>
          </a:p>
          <a:p>
            <a:pPr marL="0" indent="0" eaLnBrk="1" hangingPunct="1">
              <a:buNone/>
            </a:pPr>
            <a:endParaRPr lang="en-US" sz="31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066800" y="990600"/>
            <a:ext cx="7924800" cy="609600"/>
          </a:xfrm>
        </p:spPr>
        <p:txBody>
          <a:bodyPr>
            <a:normAutofit fontScale="90000"/>
          </a:bodyPr>
          <a:lstStyle/>
          <a:p>
            <a:pPr eaLnBrk="1" fontAlgn="auto" hangingPunct="1">
              <a:spcAft>
                <a:spcPts val="0"/>
              </a:spcAft>
              <a:defRPr/>
            </a:pPr>
            <a:r>
              <a:rPr lang="en-US" altLang="en-US" dirty="0" smtClean="0">
                <a:solidFill>
                  <a:srgbClr val="000000"/>
                </a:solidFill>
                <a:cs typeface="Times New Roman" pitchFamily="18" charset="0"/>
              </a:rPr>
              <a:t>KEYLOGGERS</a:t>
            </a:r>
            <a:br>
              <a:rPr lang="en-US" altLang="en-US" dirty="0" smtClean="0">
                <a:solidFill>
                  <a:srgbClr val="000000"/>
                </a:solidFill>
                <a:cs typeface="Times New Roman" pitchFamily="18" charset="0"/>
              </a:rPr>
            </a:br>
            <a:endParaRPr lang="en-US" dirty="0" smtClean="0"/>
          </a:p>
        </p:txBody>
      </p:sp>
      <p:sp>
        <p:nvSpPr>
          <p:cNvPr id="20485" name="Rectangle 3"/>
          <p:cNvSpPr>
            <a:spLocks noGrp="1" noChangeArrowheads="1"/>
          </p:cNvSpPr>
          <p:nvPr>
            <p:ph idx="1"/>
          </p:nvPr>
        </p:nvSpPr>
        <p:spPr bwMode="auto">
          <a:xfrm>
            <a:off x="304800" y="1524000"/>
            <a:ext cx="8610600" cy="4876800"/>
          </a:xfrm>
          <a:noFill/>
          <a:ln>
            <a:miter lim="800000"/>
            <a:headEnd/>
            <a:tailEnd/>
          </a:ln>
        </p:spPr>
        <p:txBody>
          <a:bodyPr vert="horz" wrap="square" lIns="91440" tIns="45720" rIns="91440" bIns="45720" numCol="1" anchor="t" anchorCtr="0" compatLnSpc="1">
            <a:prstTxWarp prst="textNoShape">
              <a:avLst/>
            </a:prstTxWarp>
            <a:normAutofit/>
          </a:bodyPr>
          <a:lstStyle/>
          <a:p>
            <a:pPr eaLnBrk="1" hangingPunct="1">
              <a:lnSpc>
                <a:spcPct val="90000"/>
              </a:lnSpc>
            </a:pPr>
            <a:endParaRPr lang="en-US" sz="2800" dirty="0" smtClean="0"/>
          </a:p>
          <a:p>
            <a:pPr>
              <a:buFont typeface="Wingdings" pitchFamily="2" charset="2"/>
              <a:buNone/>
            </a:pPr>
            <a:r>
              <a:rPr lang="en-US" altLang="en-US" b="1" dirty="0" smtClean="0">
                <a:cs typeface="Times New Roman" pitchFamily="18" charset="0"/>
              </a:rPr>
              <a:t>Definition:</a:t>
            </a:r>
          </a:p>
          <a:p>
            <a:pPr>
              <a:buFont typeface="Wingdings" pitchFamily="2" charset="2"/>
              <a:buNone/>
            </a:pPr>
            <a:r>
              <a:rPr lang="en-US" altLang="en-US" dirty="0" smtClean="0">
                <a:cs typeface="Times New Roman" pitchFamily="18" charset="0"/>
              </a:rPr>
              <a:t>They are spying tools that record all keystrokes made on the victim’s computer.</a:t>
            </a:r>
          </a:p>
          <a:p>
            <a:pPr>
              <a:buFont typeface="Wingdings" pitchFamily="2" charset="2"/>
              <a:buNone/>
            </a:pPr>
            <a:endParaRPr lang="en-US" altLang="en-US" dirty="0" smtClean="0">
              <a:cs typeface="Times New Roman" pitchFamily="18" charset="0"/>
            </a:endParaRPr>
          </a:p>
          <a:p>
            <a:pPr>
              <a:buFont typeface="Wingdings" pitchFamily="2" charset="2"/>
              <a:buNone/>
            </a:pPr>
            <a:r>
              <a:rPr lang="en-US" altLang="en-US" b="1" dirty="0" smtClean="0">
                <a:cs typeface="Times New Roman" pitchFamily="18" charset="0"/>
              </a:rPr>
              <a:t>Working:  </a:t>
            </a:r>
            <a:r>
              <a:rPr lang="en-US" altLang="en-US" dirty="0" smtClean="0">
                <a:cs typeface="Times New Roman" pitchFamily="18" charset="0"/>
              </a:rPr>
              <a:t>ATTACKER-----Uses key logger for spying-----</a:t>
            </a:r>
            <a:r>
              <a:rPr lang="en-US" altLang="en-US" dirty="0" smtClean="0">
                <a:cs typeface="Times New Roman" pitchFamily="18" charset="0"/>
                <a:sym typeface="Wingdings" pitchFamily="2" charset="2"/>
              </a:rPr>
              <a:t> VICTIM</a:t>
            </a:r>
          </a:p>
          <a:p>
            <a:endParaRPr lang="en-US" altLang="en-US" b="1" dirty="0" smtClean="0">
              <a:cs typeface="Times New Roman" pitchFamily="18" charset="0"/>
              <a:sym typeface="Wingdings" pitchFamily="2" charset="2"/>
            </a:endParaRPr>
          </a:p>
          <a:p>
            <a:pPr>
              <a:buNone/>
            </a:pPr>
            <a:r>
              <a:rPr lang="en-US" altLang="en-US" b="1" dirty="0" smtClean="0">
                <a:cs typeface="Times New Roman" pitchFamily="18" charset="0"/>
                <a:sym typeface="Wingdings" pitchFamily="2" charset="2"/>
              </a:rPr>
              <a:t>Threats:</a:t>
            </a:r>
          </a:p>
          <a:p>
            <a:pPr>
              <a:buNone/>
            </a:pPr>
            <a:r>
              <a:rPr lang="en-US" altLang="en-US" b="1" dirty="0" smtClean="0">
                <a:cs typeface="Times New Roman" pitchFamily="18" charset="0"/>
                <a:sym typeface="Wingdings" pitchFamily="2" charset="2"/>
              </a:rPr>
              <a:t>     </a:t>
            </a:r>
            <a:r>
              <a:rPr lang="en-US" altLang="en-US" dirty="0" smtClean="0">
                <a:cs typeface="Times New Roman" pitchFamily="18" charset="0"/>
                <a:sym typeface="Wingdings" pitchFamily="2" charset="2"/>
              </a:rPr>
              <a:t>Corporate Espionage, Password Stealing, IP Violation, Spying,  etc. </a:t>
            </a:r>
          </a:p>
          <a:p>
            <a:pPr marL="0" indent="0" eaLnBrk="1" hangingPunct="1">
              <a:buNone/>
            </a:pPr>
            <a:endParaRPr lang="en-US" sz="26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066800" y="990600"/>
            <a:ext cx="7924800" cy="609600"/>
          </a:xfrm>
        </p:spPr>
        <p:txBody>
          <a:bodyPr>
            <a:normAutofit fontScale="90000"/>
          </a:bodyPr>
          <a:lstStyle/>
          <a:p>
            <a:pPr algn="l" eaLnBrk="1" fontAlgn="auto" hangingPunct="1">
              <a:spcAft>
                <a:spcPts val="0"/>
              </a:spcAft>
              <a:defRPr/>
            </a:pPr>
            <a:r>
              <a:rPr lang="en-US" altLang="en-US" dirty="0" smtClean="0">
                <a:solidFill>
                  <a:srgbClr val="000000"/>
                </a:solidFill>
                <a:cs typeface="Times New Roman" pitchFamily="18" charset="0"/>
              </a:rPr>
              <a:t>			SOCIAL ENGINEERING</a:t>
            </a:r>
            <a:br>
              <a:rPr lang="en-US" altLang="en-US" dirty="0" smtClean="0">
                <a:solidFill>
                  <a:srgbClr val="000000"/>
                </a:solidFill>
                <a:cs typeface="Times New Roman" pitchFamily="18" charset="0"/>
              </a:rPr>
            </a:br>
            <a:r>
              <a:rPr lang="en-US" altLang="en-US" dirty="0" smtClean="0">
                <a:solidFill>
                  <a:srgbClr val="000000"/>
                </a:solidFill>
                <a:cs typeface="Times New Roman" pitchFamily="18" charset="0"/>
              </a:rPr>
              <a:t>	</a:t>
            </a:r>
            <a:endParaRPr lang="en-US" dirty="0" smtClean="0"/>
          </a:p>
        </p:txBody>
      </p:sp>
      <p:sp>
        <p:nvSpPr>
          <p:cNvPr id="20485" name="Rectangle 3"/>
          <p:cNvSpPr>
            <a:spLocks noGrp="1" noChangeArrowheads="1"/>
          </p:cNvSpPr>
          <p:nvPr>
            <p:ph idx="1"/>
          </p:nvPr>
        </p:nvSpPr>
        <p:spPr bwMode="auto">
          <a:xfrm>
            <a:off x="152400" y="1524000"/>
            <a:ext cx="8763000" cy="4876800"/>
          </a:xfrm>
          <a:noFill/>
          <a:ln>
            <a:miter lim="800000"/>
            <a:headEnd/>
            <a:tailEnd/>
          </a:ln>
        </p:spPr>
        <p:txBody>
          <a:bodyPr vert="horz" wrap="square" lIns="91440" tIns="45720" rIns="91440" bIns="45720" numCol="1" anchor="t" anchorCtr="0" compatLnSpc="1">
            <a:prstTxWarp prst="textNoShape">
              <a:avLst/>
            </a:prstTxWarp>
            <a:normAutofit/>
          </a:bodyPr>
          <a:lstStyle/>
          <a:p>
            <a:pPr marL="0" indent="0" algn="just" eaLnBrk="1" hangingPunct="1"/>
            <a:r>
              <a:rPr lang="en-US" dirty="0" smtClean="0"/>
              <a:t> Social engineering is an attack vector that relies heavily on human interaction and often involves tricking people into breaking normal security procedures. </a:t>
            </a:r>
          </a:p>
          <a:p>
            <a:pPr marL="0" indent="0" algn="just" eaLnBrk="1" hangingPunct="1"/>
            <a:r>
              <a:rPr lang="en-US" dirty="0" smtClean="0"/>
              <a:t> A social engineer runs what used to be called a "con game." Techniques such as appeal to vanity, appeal to authority and appeal to greed are often used in social engineering attacks. Many social engineering exploits simply rely on people's willingness to be helpful. For example, the attacker might pretend to be a co-worker who has some kind of urgent problem that requires access to additional network resources</a:t>
            </a:r>
          </a:p>
          <a:p>
            <a:pPr marL="0" indent="0" eaLnBrk="1" hangingPunct="1">
              <a:buNone/>
            </a:pPr>
            <a:endParaRPr lang="en-US" sz="26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609600" y="2133600"/>
            <a:ext cx="8001000" cy="4114800"/>
          </a:xfrm>
        </p:spPr>
        <p:txBody>
          <a:bodyPr/>
          <a:lstStyle/>
          <a:p>
            <a:pPr>
              <a:buNone/>
            </a:pPr>
            <a:r>
              <a:rPr lang="en-US" dirty="0" smtClean="0"/>
              <a:t>     </a:t>
            </a:r>
            <a:r>
              <a:rPr lang="en-US" dirty="0" err="1" smtClean="0"/>
              <a:t>Atul</a:t>
            </a:r>
            <a:r>
              <a:rPr lang="en-US" dirty="0" smtClean="0"/>
              <a:t> </a:t>
            </a:r>
            <a:r>
              <a:rPr lang="en-US" dirty="0" err="1" smtClean="0"/>
              <a:t>Kahate</a:t>
            </a:r>
            <a:r>
              <a:rPr lang="en-US" dirty="0" smtClean="0"/>
              <a:t>, “</a:t>
            </a:r>
            <a:r>
              <a:rPr lang="en-US" i="1" dirty="0" smtClean="0"/>
              <a:t>Cryptography and Network Security</a:t>
            </a:r>
            <a:r>
              <a:rPr lang="en-US" dirty="0" smtClean="0"/>
              <a:t>”, Second Edition, </a:t>
            </a:r>
            <a:r>
              <a:rPr lang="en-US" dirty="0" err="1" smtClean="0"/>
              <a:t>McGrawHill</a:t>
            </a:r>
            <a:r>
              <a:rPr lang="en-US" dirty="0" smtClean="0"/>
              <a:t>,  2010.</a:t>
            </a:r>
          </a:p>
          <a:p>
            <a:pPr algn="just">
              <a:buNone/>
            </a:pPr>
            <a:r>
              <a:rPr lang="en-US" dirty="0" smtClean="0"/>
              <a:t>     Information System Security, Nina </a:t>
            </a:r>
            <a:r>
              <a:rPr lang="en-US" dirty="0" err="1" smtClean="0"/>
              <a:t>Godbole</a:t>
            </a:r>
            <a:r>
              <a:rPr lang="en-US" dirty="0" smtClean="0"/>
              <a:t>, Wiley India, First Edition 2009.</a:t>
            </a:r>
          </a:p>
          <a:p>
            <a:pPr algn="just">
              <a:buNone/>
            </a:pPr>
            <a:r>
              <a:rPr lang="en-US" dirty="0" smtClean="0"/>
              <a:t>     Fundamentals of Information System Security, David Kim, Second Edition 2013.</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fontAlgn="auto" hangingPunct="1">
              <a:spcAft>
                <a:spcPts val="0"/>
              </a:spcAft>
              <a:defRPr/>
            </a:pPr>
            <a:r>
              <a:rPr lang="en-US" dirty="0" smtClean="0"/>
              <a:t>Computer Security ?</a:t>
            </a:r>
          </a:p>
        </p:txBody>
      </p:sp>
      <p:sp>
        <p:nvSpPr>
          <p:cNvPr id="15365"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pPr marL="0" indent="0" eaLnBrk="1" hangingPunct="1">
              <a:buNone/>
            </a:pPr>
            <a:endParaRPr lang="en-US" dirty="0" smtClean="0"/>
          </a:p>
          <a:p>
            <a:r>
              <a:rPr lang="en-US" dirty="0" smtClean="0"/>
              <a:t>Confidentiality</a:t>
            </a:r>
          </a:p>
          <a:p>
            <a:pPr lvl="1"/>
            <a:r>
              <a:rPr lang="en-US" dirty="0" smtClean="0"/>
              <a:t>Data confidentiality</a:t>
            </a:r>
          </a:p>
          <a:p>
            <a:pPr lvl="1"/>
            <a:r>
              <a:rPr lang="en-US" dirty="0" smtClean="0"/>
              <a:t>Privacy</a:t>
            </a:r>
          </a:p>
          <a:p>
            <a:r>
              <a:rPr lang="en-US" dirty="0" smtClean="0"/>
              <a:t>Integrity</a:t>
            </a:r>
          </a:p>
          <a:p>
            <a:pPr lvl="1"/>
            <a:r>
              <a:rPr lang="en-US" dirty="0" smtClean="0"/>
              <a:t>Data integrity</a:t>
            </a:r>
          </a:p>
          <a:p>
            <a:pPr lvl="1"/>
            <a:r>
              <a:rPr lang="en-US" dirty="0" smtClean="0"/>
              <a:t>System integrity</a:t>
            </a:r>
          </a:p>
          <a:p>
            <a:r>
              <a:rPr lang="en-US" dirty="0" err="1" smtClean="0"/>
              <a:t>Availabilty</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fontAlgn="auto" hangingPunct="1">
              <a:spcAft>
                <a:spcPts val="0"/>
              </a:spcAft>
              <a:defRPr/>
            </a:pPr>
            <a:r>
              <a:rPr lang="en-US" dirty="0" smtClean="0"/>
              <a:t>The Security Requirements Triad</a:t>
            </a:r>
          </a:p>
        </p:txBody>
      </p:sp>
      <p:sp>
        <p:nvSpPr>
          <p:cNvPr id="5" name="Content Placeholder 4"/>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2667000" y="2133600"/>
            <a:ext cx="4324350" cy="4095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fontAlgn="auto" hangingPunct="1">
              <a:spcAft>
                <a:spcPts val="0"/>
              </a:spcAft>
              <a:defRPr/>
            </a:pPr>
            <a:r>
              <a:rPr lang="en-US" dirty="0" smtClean="0"/>
              <a:t>THREATS</a:t>
            </a:r>
          </a:p>
        </p:txBody>
      </p:sp>
      <p:sp>
        <p:nvSpPr>
          <p:cNvPr id="5" name="Content Placeholder 4"/>
          <p:cNvSpPr>
            <a:spLocks noGrp="1"/>
          </p:cNvSpPr>
          <p:nvPr>
            <p:ph idx="1"/>
          </p:nvPr>
        </p:nvSpPr>
        <p:spPr/>
        <p:txBody>
          <a:bodyPr/>
          <a:lstStyle/>
          <a:p>
            <a:endParaRPr lang="en-US" dirty="0"/>
          </a:p>
        </p:txBody>
      </p:sp>
      <p:pic>
        <p:nvPicPr>
          <p:cNvPr id="6" name="Content Placeholder 3" descr="Table14_01a.gif"/>
          <p:cNvPicPr>
            <a:picLocks noChangeAspect="1"/>
          </p:cNvPicPr>
          <p:nvPr/>
        </p:nvPicPr>
        <p:blipFill>
          <a:blip r:embed="rId2"/>
          <a:srcRect/>
          <a:stretch>
            <a:fillRect/>
          </a:stretch>
        </p:blipFill>
        <p:spPr>
          <a:xfrm>
            <a:off x="914400" y="1981200"/>
            <a:ext cx="7924800" cy="2862263"/>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fontAlgn="auto" hangingPunct="1">
              <a:spcAft>
                <a:spcPts val="0"/>
              </a:spcAft>
              <a:defRPr/>
            </a:pPr>
            <a:r>
              <a:rPr lang="en-US" dirty="0" smtClean="0"/>
              <a:t>THREATS</a:t>
            </a:r>
          </a:p>
        </p:txBody>
      </p:sp>
      <p:sp>
        <p:nvSpPr>
          <p:cNvPr id="5" name="Content Placeholder 4"/>
          <p:cNvSpPr>
            <a:spLocks noGrp="1"/>
          </p:cNvSpPr>
          <p:nvPr>
            <p:ph idx="1"/>
          </p:nvPr>
        </p:nvSpPr>
        <p:spPr/>
        <p:txBody>
          <a:bodyPr/>
          <a:lstStyle/>
          <a:p>
            <a:endParaRPr lang="en-US" dirty="0"/>
          </a:p>
        </p:txBody>
      </p:sp>
      <p:pic>
        <p:nvPicPr>
          <p:cNvPr id="7" name="Content Placeholder 3" descr="Table14_01b.gif"/>
          <p:cNvPicPr>
            <a:picLocks noChangeAspect="1"/>
          </p:cNvPicPr>
          <p:nvPr/>
        </p:nvPicPr>
        <p:blipFill>
          <a:blip r:embed="rId2"/>
          <a:srcRect/>
          <a:stretch>
            <a:fillRect/>
          </a:stretch>
        </p:blipFill>
        <p:spPr>
          <a:xfrm>
            <a:off x="1066800" y="2528888"/>
            <a:ext cx="7996238" cy="1547812"/>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fontAlgn="auto" hangingPunct="1">
              <a:spcAft>
                <a:spcPts val="0"/>
              </a:spcAft>
              <a:defRPr/>
            </a:pPr>
            <a:r>
              <a:rPr lang="en-US" dirty="0" smtClean="0"/>
              <a:t>THREATS</a:t>
            </a:r>
          </a:p>
        </p:txBody>
      </p:sp>
      <p:sp>
        <p:nvSpPr>
          <p:cNvPr id="5" name="Content Placeholder 4"/>
          <p:cNvSpPr>
            <a:spLocks noGrp="1"/>
          </p:cNvSpPr>
          <p:nvPr>
            <p:ph idx="1"/>
          </p:nvPr>
        </p:nvSpPr>
        <p:spPr/>
        <p:txBody>
          <a:bodyPr/>
          <a:lstStyle/>
          <a:p>
            <a:endParaRPr lang="en-US" dirty="0"/>
          </a:p>
        </p:txBody>
      </p:sp>
      <p:pic>
        <p:nvPicPr>
          <p:cNvPr id="6" name="Content Placeholder 3" descr="Table14_01c.gif"/>
          <p:cNvPicPr>
            <a:picLocks noChangeAspect="1"/>
          </p:cNvPicPr>
          <p:nvPr/>
        </p:nvPicPr>
        <p:blipFill>
          <a:blip r:embed="rId2"/>
          <a:srcRect/>
          <a:stretch>
            <a:fillRect/>
          </a:stretch>
        </p:blipFill>
        <p:spPr>
          <a:xfrm>
            <a:off x="990600" y="2514600"/>
            <a:ext cx="8077200" cy="15716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fontAlgn="auto" hangingPunct="1">
              <a:spcAft>
                <a:spcPts val="0"/>
              </a:spcAft>
              <a:defRPr/>
            </a:pPr>
            <a:r>
              <a:rPr lang="en-US" dirty="0" smtClean="0"/>
              <a:t>THREATS</a:t>
            </a:r>
          </a:p>
        </p:txBody>
      </p:sp>
      <p:sp>
        <p:nvSpPr>
          <p:cNvPr id="5" name="Content Placeholder 4"/>
          <p:cNvSpPr>
            <a:spLocks noGrp="1"/>
          </p:cNvSpPr>
          <p:nvPr>
            <p:ph idx="1"/>
          </p:nvPr>
        </p:nvSpPr>
        <p:spPr/>
        <p:txBody>
          <a:bodyPr/>
          <a:lstStyle/>
          <a:p>
            <a:endParaRPr lang="en-US" dirty="0"/>
          </a:p>
        </p:txBody>
      </p:sp>
      <p:pic>
        <p:nvPicPr>
          <p:cNvPr id="6" name="Content Placeholder 3" descr="Table14_01c.gif"/>
          <p:cNvPicPr>
            <a:picLocks noChangeAspect="1"/>
          </p:cNvPicPr>
          <p:nvPr/>
        </p:nvPicPr>
        <p:blipFill>
          <a:blip r:embed="rId2"/>
          <a:srcRect/>
          <a:stretch>
            <a:fillRect/>
          </a:stretch>
        </p:blipFill>
        <p:spPr>
          <a:xfrm>
            <a:off x="990600" y="2514600"/>
            <a:ext cx="8077200" cy="157162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fontAlgn="auto" hangingPunct="1">
              <a:spcAft>
                <a:spcPts val="0"/>
              </a:spcAft>
              <a:defRPr/>
            </a:pPr>
            <a:r>
              <a:rPr lang="en-US" dirty="0" smtClean="0"/>
              <a:t>Phishing</a:t>
            </a:r>
          </a:p>
        </p:txBody>
      </p:sp>
      <p:sp>
        <p:nvSpPr>
          <p:cNvPr id="5" name="Content Placeholder 4"/>
          <p:cNvSpPr>
            <a:spLocks noGrp="1"/>
          </p:cNvSpPr>
          <p:nvPr>
            <p:ph idx="1"/>
          </p:nvPr>
        </p:nvSpPr>
        <p:spPr/>
        <p:txBody>
          <a:bodyPr/>
          <a:lstStyle/>
          <a:p>
            <a:r>
              <a:rPr lang="en-US" dirty="0" smtClean="0"/>
              <a:t>Phishing is the act of attempting to acquire information such as username, password and credit card details as a trustworthy entity in an electronic communication.</a:t>
            </a:r>
          </a:p>
          <a:p>
            <a:pPr>
              <a:buNone/>
            </a:pPr>
            <a:endParaRPr lang="en-US" dirty="0" smtClean="0"/>
          </a:p>
          <a:p>
            <a:pPr>
              <a:buNone/>
            </a:pPr>
            <a:r>
              <a:rPr lang="en-US" b="1" dirty="0" smtClean="0"/>
              <a:t>Phishing Techniques</a:t>
            </a:r>
            <a:endParaRPr lang="en-US" dirty="0" smtClean="0"/>
          </a:p>
          <a:p>
            <a:r>
              <a:rPr lang="en-US" dirty="0" smtClean="0"/>
              <a:t>Link manipulation</a:t>
            </a:r>
          </a:p>
          <a:p>
            <a:r>
              <a:rPr lang="en-US" dirty="0" smtClean="0"/>
              <a:t>Filter evasion</a:t>
            </a:r>
          </a:p>
          <a:p>
            <a:r>
              <a:rPr lang="en-US" dirty="0" smtClean="0"/>
              <a:t>Website forgery</a:t>
            </a:r>
          </a:p>
          <a:p>
            <a:r>
              <a:rPr lang="en-US" dirty="0" smtClean="0"/>
              <a:t>Phone phishing</a:t>
            </a:r>
          </a:p>
          <a:p>
            <a:pPr>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637</TotalTime>
  <Words>794</Words>
  <Application>Microsoft Office PowerPoint</Application>
  <PresentationFormat>On-screen Show (4:3)</PresentationFormat>
  <Paragraphs>128</Paragraphs>
  <Slides>26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SimSun</vt:lpstr>
      <vt:lpstr>Arial</vt:lpstr>
      <vt:lpstr>Calibri</vt:lpstr>
      <vt:lpstr>Calibri Light</vt:lpstr>
      <vt:lpstr>Cambria</vt:lpstr>
      <vt:lpstr>Comic Sans MS</vt:lpstr>
      <vt:lpstr>Luxi Sans</vt:lpstr>
      <vt:lpstr>Tahoma</vt:lpstr>
      <vt:lpstr>Times New Roman</vt:lpstr>
      <vt:lpstr>Wingdings</vt:lpstr>
      <vt:lpstr>Office Theme</vt:lpstr>
      <vt:lpstr>INTRODUCTION TO INFORMATION SECURITY         </vt:lpstr>
      <vt:lpstr>PowerPoint Presentation</vt:lpstr>
      <vt:lpstr>Computer Security ?</vt:lpstr>
      <vt:lpstr>The Security Requirements Triad</vt:lpstr>
      <vt:lpstr>THREATS</vt:lpstr>
      <vt:lpstr>THREATS</vt:lpstr>
      <vt:lpstr>THREATS</vt:lpstr>
      <vt:lpstr>THREATS</vt:lpstr>
      <vt:lpstr>Phishing</vt:lpstr>
      <vt:lpstr>Phishing</vt:lpstr>
      <vt:lpstr>Phishing</vt:lpstr>
      <vt:lpstr>Trojan Horse</vt:lpstr>
      <vt:lpstr>Virus</vt:lpstr>
      <vt:lpstr>Typical things that some current Personal Computer (PC) viruses do</vt:lpstr>
      <vt:lpstr>Worms</vt:lpstr>
      <vt:lpstr>Worms</vt:lpstr>
      <vt:lpstr>Adware vs. Spyware</vt:lpstr>
      <vt:lpstr>Spyware and Adware that isn’t bad? What?</vt:lpstr>
      <vt:lpstr>Why Adware and Spyware?</vt:lpstr>
      <vt:lpstr>Denial of Service Attack</vt:lpstr>
      <vt:lpstr>What is distributed denial of service?</vt:lpstr>
      <vt:lpstr>Distributed Denial of Service </vt:lpstr>
      <vt:lpstr>SNIFFERS</vt:lpstr>
      <vt:lpstr>KEYLOGGERS </vt:lpstr>
      <vt:lpstr>   SOCIAL ENGINEERING  </vt:lpstr>
      <vt:lpstr>References</vt:lpstr>
    </vt:vector>
  </TitlesOfParts>
  <Company>Carleton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Introduction</dc:title>
  <dc:creator>Carleton College</dc:creator>
  <cp:lastModifiedBy>Windows User</cp:lastModifiedBy>
  <cp:revision>82</cp:revision>
  <cp:lastPrinted>1601-01-01T00:00:00Z</cp:lastPrinted>
  <dcterms:created xsi:type="dcterms:W3CDTF">2000-12-31T14:09:31Z</dcterms:created>
  <dcterms:modified xsi:type="dcterms:W3CDTF">2018-09-03T11:19:16Z</dcterms:modified>
</cp:coreProperties>
</file>