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22"/>
  </p:notesMasterIdLst>
  <p:handoutMasterIdLst>
    <p:handoutMasterId r:id="rId23"/>
  </p:handoutMasterIdLst>
  <p:sldIdLst>
    <p:sldId id="280" r:id="rId2"/>
    <p:sldId id="281" r:id="rId3"/>
    <p:sldId id="257" r:id="rId4"/>
    <p:sldId id="258" r:id="rId5"/>
    <p:sldId id="308" r:id="rId6"/>
    <p:sldId id="309" r:id="rId7"/>
    <p:sldId id="310" r:id="rId8"/>
    <p:sldId id="288" r:id="rId9"/>
    <p:sldId id="311" r:id="rId10"/>
    <p:sldId id="312" r:id="rId11"/>
    <p:sldId id="313" r:id="rId12"/>
    <p:sldId id="314" r:id="rId13"/>
    <p:sldId id="315" r:id="rId14"/>
    <p:sldId id="316" r:id="rId15"/>
    <p:sldId id="317" r:id="rId16"/>
    <p:sldId id="289" r:id="rId17"/>
    <p:sldId id="290" r:id="rId18"/>
    <p:sldId id="318" r:id="rId19"/>
    <p:sldId id="319" r:id="rId20"/>
    <p:sldId id="307" r:id="rId2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2787"/>
    <p:restoredTop sz="97966" autoAdjust="0"/>
  </p:normalViewPr>
  <p:slideViewPr>
    <p:cSldViewPr>
      <p:cViewPr varScale="1">
        <p:scale>
          <a:sx n="67" d="100"/>
          <a:sy n="67" d="100"/>
        </p:scale>
        <p:origin x="75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6E51BD-7C3B-4CF3-B1E6-6F8E4706AFBA}" type="slidenum">
              <a:rPr lang="en-US"/>
              <a:pPr>
                <a:defRPr/>
              </a:pPr>
              <a:t>‹#›</a:t>
            </a:fld>
            <a:endParaRPr lang="en-US"/>
          </a:p>
        </p:txBody>
      </p:sp>
    </p:spTree>
    <p:extLst>
      <p:ext uri="{BB962C8B-B14F-4D97-AF65-F5344CB8AC3E}">
        <p14:creationId xmlns:p14="http://schemas.microsoft.com/office/powerpoint/2010/main" val="345019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DAC25BC-F339-4BC6-95D9-3533AADA1F8A}" type="datetimeFigureOut">
              <a:rPr lang="en-US"/>
              <a:pPr>
                <a:defRPr/>
              </a:pPr>
              <a:t>9/3/2018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FCC302-7811-4A65-A0E9-F6E368C5D294}" type="slidenum">
              <a:rPr lang="en-US"/>
              <a:pPr>
                <a:defRPr/>
              </a:pPr>
              <a:t>‹#›</a:t>
            </a:fld>
            <a:endParaRPr lang="en-US"/>
          </a:p>
        </p:txBody>
      </p:sp>
    </p:spTree>
    <p:extLst>
      <p:ext uri="{BB962C8B-B14F-4D97-AF65-F5344CB8AC3E}">
        <p14:creationId xmlns:p14="http://schemas.microsoft.com/office/powerpoint/2010/main" val="11055855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16DF08-E8A1-4581-A56C-2C3EF2E376B4}"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360661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BB189F1-D48D-4A35-BB43-5B97E9185D22}" type="slidenum">
              <a:rPr lang="en-US" smtClean="0"/>
              <a:pPr>
                <a:defRPr/>
              </a:pPr>
              <a:t>‹#›</a:t>
            </a:fld>
            <a:endParaRPr lang="en-US"/>
          </a:p>
        </p:txBody>
      </p:sp>
    </p:spTree>
    <p:extLst>
      <p:ext uri="{BB962C8B-B14F-4D97-AF65-F5344CB8AC3E}">
        <p14:creationId xmlns:p14="http://schemas.microsoft.com/office/powerpoint/2010/main" val="1611410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226B808-5C34-4EF9-B6E7-1E7D96A50F68}" type="slidenum">
              <a:rPr lang="en-US" smtClean="0"/>
              <a:pPr>
                <a:defRPr/>
              </a:pPr>
              <a:t>‹#›</a:t>
            </a:fld>
            <a:endParaRPr lang="en-US"/>
          </a:p>
        </p:txBody>
      </p:sp>
    </p:spTree>
    <p:extLst>
      <p:ext uri="{BB962C8B-B14F-4D97-AF65-F5344CB8AC3E}">
        <p14:creationId xmlns:p14="http://schemas.microsoft.com/office/powerpoint/2010/main" val="2427276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628144-3CD7-45A5-9C90-04A23D1D269B}" type="slidenum">
              <a:rPr lang="en-US"/>
              <a:pPr>
                <a:defRPr/>
              </a:pPr>
              <a:t>‹#›</a:t>
            </a:fld>
            <a:endParaRPr lang="en-US"/>
          </a:p>
        </p:txBody>
      </p:sp>
    </p:spTree>
    <p:extLst>
      <p:ext uri="{BB962C8B-B14F-4D97-AF65-F5344CB8AC3E}">
        <p14:creationId xmlns:p14="http://schemas.microsoft.com/office/powerpoint/2010/main" val="1560357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extLst>
      <p:ext uri="{BB962C8B-B14F-4D97-AF65-F5344CB8AC3E}">
        <p14:creationId xmlns:p14="http://schemas.microsoft.com/office/powerpoint/2010/main" val="155973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6DF08-E8A1-4581-A56C-2C3EF2E376B4}"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7511E-D031-43FC-AA68-F946C18B0203}" type="slidenum">
              <a:rPr lang="en-US" smtClean="0"/>
              <a:t>‹#›</a:t>
            </a:fld>
            <a:endParaRPr lang="en-US"/>
          </a:p>
        </p:txBody>
      </p:sp>
    </p:spTree>
    <p:extLst>
      <p:ext uri="{BB962C8B-B14F-4D97-AF65-F5344CB8AC3E}">
        <p14:creationId xmlns:p14="http://schemas.microsoft.com/office/powerpoint/2010/main" val="82481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16DF08-E8A1-4581-A56C-2C3EF2E376B4}"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393447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16DF08-E8A1-4581-A56C-2C3EF2E376B4}"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1200341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16DF08-E8A1-4581-A56C-2C3EF2E376B4}" type="datetimeFigureOut">
              <a:rPr lang="en-US" smtClean="0"/>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76163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16DF08-E8A1-4581-A56C-2C3EF2E376B4}" type="datetimeFigureOut">
              <a:rPr lang="en-US" smtClean="0"/>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226620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96D2446-9713-4124-AF3B-6795FB8E950E}" type="slidenum">
              <a:rPr lang="en-US" smtClean="0"/>
              <a:pPr>
                <a:defRPr/>
              </a:pPr>
              <a:t>‹#›</a:t>
            </a:fld>
            <a:endParaRPr lang="en-US"/>
          </a:p>
        </p:txBody>
      </p:sp>
    </p:spTree>
    <p:extLst>
      <p:ext uri="{BB962C8B-B14F-4D97-AF65-F5344CB8AC3E}">
        <p14:creationId xmlns:p14="http://schemas.microsoft.com/office/powerpoint/2010/main" val="3070754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512F239-D254-4CD4-9451-2FFFB35C6144}" type="slidenum">
              <a:rPr lang="en-US" smtClean="0"/>
              <a:pPr>
                <a:defRPr/>
              </a:pPr>
              <a:t>‹#›</a:t>
            </a:fld>
            <a:endParaRPr lang="en-US"/>
          </a:p>
        </p:txBody>
      </p:sp>
    </p:spTree>
    <p:extLst>
      <p:ext uri="{BB962C8B-B14F-4D97-AF65-F5344CB8AC3E}">
        <p14:creationId xmlns:p14="http://schemas.microsoft.com/office/powerpoint/2010/main" val="234165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490F810-B25B-4D7F-9BCF-032AE62E6AB2}" type="slidenum">
              <a:rPr lang="en-US" smtClean="0"/>
              <a:pPr>
                <a:defRPr/>
              </a:pPr>
              <a:t>‹#›</a:t>
            </a:fld>
            <a:endParaRPr lang="en-US"/>
          </a:p>
        </p:txBody>
      </p:sp>
    </p:spTree>
    <p:extLst>
      <p:ext uri="{BB962C8B-B14F-4D97-AF65-F5344CB8AC3E}">
        <p14:creationId xmlns:p14="http://schemas.microsoft.com/office/powerpoint/2010/main" val="102407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616DF08-E8A1-4581-A56C-2C3EF2E376B4}" type="datetimeFigureOut">
              <a:rPr lang="en-US" smtClean="0"/>
              <a:t>9/3/2018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3796578829"/>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19200"/>
            <a:ext cx="7772400" cy="3276599"/>
          </a:xfrm>
        </p:spPr>
        <p:txBody>
          <a:bodyPr/>
          <a:lstStyle/>
          <a:p>
            <a:pPr algn="ctr">
              <a:defRPr/>
            </a:pPr>
            <a:r>
              <a:rPr lang="en-US" sz="3200" dirty="0" smtClean="0"/>
              <a:t>INTRODUCTION TO INFORMATION SECURITY</a:t>
            </a:r>
            <a:r>
              <a:rPr lang="en-US" sz="2400" b="0" dirty="0" smtClean="0"/>
              <a:t/>
            </a:r>
            <a:br>
              <a:rPr lang="en-US" sz="2400" b="0" dirty="0" smtClean="0"/>
            </a:br>
            <a:r>
              <a:rPr lang="en-US" sz="2400" b="0" dirty="0" smtClean="0"/>
              <a:t/>
            </a:r>
            <a:br>
              <a:rPr lang="en-US" sz="2400" b="0" dirty="0" smtClean="0"/>
            </a:br>
            <a:r>
              <a:rPr lang="en-US" sz="2400" b="0" dirty="0" smtClean="0"/>
              <a:t>			</a:t>
            </a:r>
            <a:br>
              <a:rPr lang="en-US" sz="2400" b="0" dirty="0" smtClean="0"/>
            </a:br>
            <a:r>
              <a:rPr lang="en-US" sz="2400" b="0" dirty="0" smtClean="0"/>
              <a:t>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Firewall Deployment</a:t>
            </a:r>
          </a:p>
        </p:txBody>
      </p:sp>
      <p:sp>
        <p:nvSpPr>
          <p:cNvPr id="5" name="Content Placeholder 4"/>
          <p:cNvSpPr>
            <a:spLocks noGrp="1"/>
          </p:cNvSpPr>
          <p:nvPr>
            <p:ph idx="1"/>
          </p:nvPr>
        </p:nvSpPr>
        <p:spPr/>
        <p:txBody>
          <a:bodyPr/>
          <a:lstStyle/>
          <a:p>
            <a:pPr>
              <a:buNone/>
            </a:pPr>
            <a:r>
              <a:rPr lang="en-US" dirty="0" smtClean="0"/>
              <a:t>                                                  Norton</a:t>
            </a:r>
          </a:p>
          <a:p>
            <a:pPr>
              <a:buNone/>
            </a:pPr>
            <a:endParaRPr lang="en-US" b="1" dirty="0" smtClean="0"/>
          </a:p>
          <a:p>
            <a:pPr>
              <a:buNone/>
            </a:pPr>
            <a:endParaRPr lang="en-US" b="1" dirty="0"/>
          </a:p>
        </p:txBody>
      </p:sp>
      <p:sp>
        <p:nvSpPr>
          <p:cNvPr id="4" name="TextBox 3"/>
          <p:cNvSpPr txBox="1"/>
          <p:nvPr/>
        </p:nvSpPr>
        <p:spPr>
          <a:xfrm>
            <a:off x="3886200" y="3581400"/>
            <a:ext cx="1295400" cy="461665"/>
          </a:xfrm>
          <a:prstGeom prst="rect">
            <a:avLst/>
          </a:prstGeom>
          <a:noFill/>
        </p:spPr>
        <p:txBody>
          <a:bodyPr wrap="square" rtlCol="0">
            <a:spAutoFit/>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2362200" y="2362200"/>
            <a:ext cx="4800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Firewall Deployment</a:t>
            </a:r>
          </a:p>
        </p:txBody>
      </p:sp>
      <p:sp>
        <p:nvSpPr>
          <p:cNvPr id="5" name="Content Placeholder 4"/>
          <p:cNvSpPr>
            <a:spLocks noGrp="1"/>
          </p:cNvSpPr>
          <p:nvPr>
            <p:ph idx="1"/>
          </p:nvPr>
        </p:nvSpPr>
        <p:spPr/>
        <p:txBody>
          <a:bodyPr/>
          <a:lstStyle/>
          <a:p>
            <a:pPr>
              <a:buNone/>
            </a:pPr>
            <a:r>
              <a:rPr lang="en-US" dirty="0" smtClean="0"/>
              <a:t>                                                  Norton</a:t>
            </a:r>
          </a:p>
          <a:p>
            <a:pPr>
              <a:buNone/>
            </a:pPr>
            <a:endParaRPr lang="en-US" b="1" dirty="0" smtClean="0"/>
          </a:p>
          <a:p>
            <a:pPr>
              <a:buNone/>
            </a:pPr>
            <a:endParaRPr lang="en-US" b="1" dirty="0"/>
          </a:p>
        </p:txBody>
      </p:sp>
      <p:sp>
        <p:nvSpPr>
          <p:cNvPr id="4" name="TextBox 3"/>
          <p:cNvSpPr txBox="1"/>
          <p:nvPr/>
        </p:nvSpPr>
        <p:spPr>
          <a:xfrm>
            <a:off x="3886200" y="3581400"/>
            <a:ext cx="1295400" cy="461665"/>
          </a:xfrm>
          <a:prstGeom prst="rect">
            <a:avLst/>
          </a:prstGeom>
          <a:noFill/>
        </p:spPr>
        <p:txBody>
          <a:bodyPr wrap="square" rtlCol="0">
            <a:spAutoFit/>
          </a:bodyPr>
          <a:lstStyle/>
          <a:p>
            <a:endParaRPr lang="en-US" dirty="0"/>
          </a:p>
        </p:txBody>
      </p:sp>
      <p:pic>
        <p:nvPicPr>
          <p:cNvPr id="2" name="Picture 2"/>
          <p:cNvPicPr>
            <a:picLocks noChangeAspect="1" noChangeArrowheads="1"/>
          </p:cNvPicPr>
          <p:nvPr/>
        </p:nvPicPr>
        <p:blipFill>
          <a:blip r:embed="rId2"/>
          <a:srcRect/>
          <a:stretch>
            <a:fillRect/>
          </a:stretch>
        </p:blipFill>
        <p:spPr bwMode="auto">
          <a:xfrm>
            <a:off x="2133600" y="2286000"/>
            <a:ext cx="53340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Firewall Deployment</a:t>
            </a:r>
          </a:p>
        </p:txBody>
      </p:sp>
      <p:sp>
        <p:nvSpPr>
          <p:cNvPr id="5" name="Content Placeholder 4"/>
          <p:cNvSpPr>
            <a:spLocks noGrp="1"/>
          </p:cNvSpPr>
          <p:nvPr>
            <p:ph idx="1"/>
          </p:nvPr>
        </p:nvSpPr>
        <p:spPr/>
        <p:txBody>
          <a:bodyPr/>
          <a:lstStyle/>
          <a:p>
            <a:pPr>
              <a:buNone/>
            </a:pPr>
            <a:r>
              <a:rPr lang="en-US" dirty="0" smtClean="0"/>
              <a:t>                                                  Norton</a:t>
            </a:r>
          </a:p>
          <a:p>
            <a:pPr>
              <a:buNone/>
            </a:pPr>
            <a:endParaRPr lang="en-US" b="1" dirty="0" smtClean="0"/>
          </a:p>
          <a:p>
            <a:pPr>
              <a:buNone/>
            </a:pPr>
            <a:endParaRPr lang="en-US" b="1" dirty="0"/>
          </a:p>
        </p:txBody>
      </p:sp>
      <p:sp>
        <p:nvSpPr>
          <p:cNvPr id="4" name="TextBox 3"/>
          <p:cNvSpPr txBox="1"/>
          <p:nvPr/>
        </p:nvSpPr>
        <p:spPr>
          <a:xfrm>
            <a:off x="3886200" y="3581400"/>
            <a:ext cx="1295400" cy="461665"/>
          </a:xfrm>
          <a:prstGeom prst="rect">
            <a:avLst/>
          </a:prstGeom>
          <a:noFill/>
        </p:spPr>
        <p:txBody>
          <a:bodyPr wrap="square" rtlCol="0">
            <a:spAutoFit/>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2133600" y="2209800"/>
            <a:ext cx="53340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Firewall Deployment</a:t>
            </a:r>
          </a:p>
        </p:txBody>
      </p:sp>
      <p:sp>
        <p:nvSpPr>
          <p:cNvPr id="5" name="Content Placeholder 4"/>
          <p:cNvSpPr>
            <a:spLocks noGrp="1"/>
          </p:cNvSpPr>
          <p:nvPr>
            <p:ph idx="1"/>
          </p:nvPr>
        </p:nvSpPr>
        <p:spPr/>
        <p:txBody>
          <a:bodyPr/>
          <a:lstStyle/>
          <a:p>
            <a:pPr>
              <a:buNone/>
            </a:pPr>
            <a:r>
              <a:rPr lang="en-US" dirty="0" smtClean="0"/>
              <a:t>                                                  Norton</a:t>
            </a:r>
          </a:p>
          <a:p>
            <a:pPr>
              <a:buNone/>
            </a:pPr>
            <a:endParaRPr lang="en-US" b="1" dirty="0" smtClean="0"/>
          </a:p>
          <a:p>
            <a:pPr>
              <a:buNone/>
            </a:pPr>
            <a:endParaRPr lang="en-US" b="1" dirty="0"/>
          </a:p>
        </p:txBody>
      </p:sp>
      <p:sp>
        <p:nvSpPr>
          <p:cNvPr id="4" name="TextBox 3"/>
          <p:cNvSpPr txBox="1"/>
          <p:nvPr/>
        </p:nvSpPr>
        <p:spPr>
          <a:xfrm>
            <a:off x="3886200" y="3581400"/>
            <a:ext cx="1295400" cy="461665"/>
          </a:xfrm>
          <a:prstGeom prst="rect">
            <a:avLst/>
          </a:prstGeom>
          <a:noFill/>
        </p:spPr>
        <p:txBody>
          <a:bodyPr wrap="square" rtlCol="0">
            <a:spAutoFit/>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2209800" y="2362200"/>
            <a:ext cx="51816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Firewall Deployment</a:t>
            </a:r>
          </a:p>
        </p:txBody>
      </p:sp>
      <p:sp>
        <p:nvSpPr>
          <p:cNvPr id="5" name="Content Placeholder 4"/>
          <p:cNvSpPr>
            <a:spLocks noGrp="1"/>
          </p:cNvSpPr>
          <p:nvPr>
            <p:ph idx="1"/>
          </p:nvPr>
        </p:nvSpPr>
        <p:spPr/>
        <p:txBody>
          <a:bodyPr/>
          <a:lstStyle/>
          <a:p>
            <a:pPr>
              <a:buNone/>
            </a:pPr>
            <a:r>
              <a:rPr lang="en-US" dirty="0" smtClean="0"/>
              <a:t>                                                  Norton</a:t>
            </a:r>
          </a:p>
          <a:p>
            <a:pPr>
              <a:buNone/>
            </a:pPr>
            <a:endParaRPr lang="en-US" b="1" dirty="0" smtClean="0"/>
          </a:p>
          <a:p>
            <a:pPr>
              <a:buNone/>
            </a:pPr>
            <a:endParaRPr lang="en-US" b="1" dirty="0"/>
          </a:p>
        </p:txBody>
      </p:sp>
      <p:sp>
        <p:nvSpPr>
          <p:cNvPr id="4" name="TextBox 3"/>
          <p:cNvSpPr txBox="1"/>
          <p:nvPr/>
        </p:nvSpPr>
        <p:spPr>
          <a:xfrm>
            <a:off x="3886200" y="3581400"/>
            <a:ext cx="1295400" cy="461665"/>
          </a:xfrm>
          <a:prstGeom prst="rect">
            <a:avLst/>
          </a:prstGeom>
          <a:noFill/>
        </p:spPr>
        <p:txBody>
          <a:bodyPr wrap="square" rtlCol="0">
            <a:spAutoFit/>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2362200" y="2362200"/>
            <a:ext cx="4800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Firewall Deployment</a:t>
            </a:r>
          </a:p>
        </p:txBody>
      </p:sp>
      <p:sp>
        <p:nvSpPr>
          <p:cNvPr id="5" name="Content Placeholder 4"/>
          <p:cNvSpPr>
            <a:spLocks noGrp="1"/>
          </p:cNvSpPr>
          <p:nvPr>
            <p:ph idx="1"/>
          </p:nvPr>
        </p:nvSpPr>
        <p:spPr/>
        <p:txBody>
          <a:bodyPr/>
          <a:lstStyle/>
          <a:p>
            <a:pPr>
              <a:buNone/>
            </a:pPr>
            <a:r>
              <a:rPr lang="en-US" dirty="0" smtClean="0"/>
              <a:t>                                                  Norton</a:t>
            </a:r>
          </a:p>
          <a:p>
            <a:pPr>
              <a:buNone/>
            </a:pPr>
            <a:endParaRPr lang="en-US" b="1" dirty="0" smtClean="0"/>
          </a:p>
          <a:p>
            <a:pPr>
              <a:buNone/>
            </a:pPr>
            <a:endParaRPr lang="en-US" b="1" dirty="0"/>
          </a:p>
        </p:txBody>
      </p:sp>
      <p:sp>
        <p:nvSpPr>
          <p:cNvPr id="4" name="TextBox 3"/>
          <p:cNvSpPr txBox="1"/>
          <p:nvPr/>
        </p:nvSpPr>
        <p:spPr>
          <a:xfrm>
            <a:off x="3886200" y="3581400"/>
            <a:ext cx="1295400" cy="461665"/>
          </a:xfrm>
          <a:prstGeom prst="rect">
            <a:avLst/>
          </a:prstGeom>
          <a:noFill/>
        </p:spPr>
        <p:txBody>
          <a:bodyPr wrap="square" rtlCol="0">
            <a:spAutoFit/>
          </a:bodyPr>
          <a:lstStyle/>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981200" y="2362201"/>
            <a:ext cx="55626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90600" y="1066800"/>
            <a:ext cx="7772400" cy="609600"/>
          </a:xfrm>
        </p:spPr>
        <p:txBody>
          <a:bodyPr/>
          <a:lstStyle/>
          <a:p>
            <a:pPr eaLnBrk="1" fontAlgn="auto" hangingPunct="1">
              <a:spcAft>
                <a:spcPts val="0"/>
              </a:spcAft>
              <a:defRPr/>
            </a:pPr>
            <a:r>
              <a:rPr lang="en-US" dirty="0" smtClean="0"/>
              <a:t>Important Firewall Access Rules</a:t>
            </a:r>
          </a:p>
        </p:txBody>
      </p:sp>
      <p:sp>
        <p:nvSpPr>
          <p:cNvPr id="5" name="Content Placeholder 4"/>
          <p:cNvSpPr>
            <a:spLocks noGrp="1"/>
          </p:cNvSpPr>
          <p:nvPr>
            <p:ph idx="1"/>
          </p:nvPr>
        </p:nvSpPr>
        <p:spPr/>
        <p:txBody>
          <a:bodyPr>
            <a:normAutofit/>
          </a:bodyPr>
          <a:lstStyle/>
          <a:p>
            <a:r>
              <a:rPr lang="en-US" dirty="0" smtClean="0"/>
              <a:t>The network administrator should be able to communicate directly with the firewall.</a:t>
            </a:r>
          </a:p>
          <a:p>
            <a:r>
              <a:rPr lang="en-US" dirty="0" smtClean="0"/>
              <a:t>The firewall should not be able to communicate directly with any other device.</a:t>
            </a:r>
          </a:p>
          <a:p>
            <a:r>
              <a:rPr lang="en-US" dirty="0" smtClean="0"/>
              <a:t>No other device should be able to communicate directly with the firewall.</a:t>
            </a:r>
          </a:p>
          <a:p>
            <a:r>
              <a:rPr lang="en-US" dirty="0" smtClean="0"/>
              <a:t> Other network traffic should be routed directly to the appropriate servers.</a:t>
            </a:r>
          </a:p>
          <a:p>
            <a:r>
              <a:rPr lang="en-US" dirty="0" smtClean="0"/>
              <a:t>All outbound communications should be allowed - unless corporate policy says otherwise.</a:t>
            </a:r>
          </a:p>
          <a:p>
            <a:r>
              <a:rPr lang="en-US" dirty="0" smtClean="0"/>
              <a:t>The last rule should deny entry to any packet that does not match any other rule.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Website’s Identity</a:t>
            </a:r>
          </a:p>
        </p:txBody>
      </p:sp>
      <p:sp>
        <p:nvSpPr>
          <p:cNvPr id="5" name="Content Placeholder 4"/>
          <p:cNvSpPr>
            <a:spLocks noGrp="1"/>
          </p:cNvSpPr>
          <p:nvPr>
            <p:ph idx="1"/>
          </p:nvPr>
        </p:nvSpPr>
        <p:spPr/>
        <p:txBody>
          <a:bodyPr/>
          <a:lstStyle/>
          <a:p>
            <a:pPr algn="just"/>
            <a:r>
              <a:rPr lang="en-US" dirty="0" smtClean="0"/>
              <a:t>Website identity is important for user safety. While encryption is important, knowing who you are encrypting to is paramount when conducting online transactions. While many users can identify the green bar/lettering associated with an Extended Validation (EV) certificate, recent user interface (UI) changes by browsers make it more difficult to differentiate these certificates from low value, domain validated certificates. This makes it a challenge to figure out the true owner of the website.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90600" y="533400"/>
            <a:ext cx="7924800" cy="609600"/>
          </a:xfrm>
        </p:spPr>
        <p:txBody>
          <a:bodyPr/>
          <a:lstStyle/>
          <a:p>
            <a:pPr eaLnBrk="1" fontAlgn="auto" hangingPunct="1">
              <a:spcAft>
                <a:spcPts val="0"/>
              </a:spcAft>
              <a:defRPr/>
            </a:pPr>
            <a:r>
              <a:rPr lang="en-US" dirty="0" smtClean="0"/>
              <a:t>Website’s Identity</a:t>
            </a:r>
          </a:p>
        </p:txBody>
      </p:sp>
      <p:sp>
        <p:nvSpPr>
          <p:cNvPr id="5" name="Content Placeholder 4"/>
          <p:cNvSpPr>
            <a:spLocks noGrp="1"/>
          </p:cNvSpPr>
          <p:nvPr>
            <p:ph idx="1"/>
          </p:nvPr>
        </p:nvSpPr>
        <p:spPr>
          <a:xfrm>
            <a:off x="381000" y="1524000"/>
            <a:ext cx="8534400" cy="5105400"/>
          </a:xfrm>
        </p:spPr>
        <p:txBody>
          <a:bodyPr>
            <a:noAutofit/>
          </a:bodyPr>
          <a:lstStyle/>
          <a:p>
            <a:pPr algn="just"/>
            <a:r>
              <a:rPr lang="en-US" dirty="0" smtClean="0"/>
              <a:t>For example, Chrome recently changed the certificate UI for Domain Validated (DV) certificates to show a green padlock. With an increase of DV certificates used by fraudsters for phishing </a:t>
            </a:r>
          </a:p>
          <a:p>
            <a:pPr algn="just">
              <a:buNone/>
            </a:pPr>
            <a:r>
              <a:rPr lang="en-US" dirty="0" smtClean="0"/>
              <a:t>   (see: http://toolbar.netcraft.com/stats/certificate_authorities), it is becoming more and more difficult for users to determine if a site is legitimate.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90600" y="533400"/>
            <a:ext cx="7924800" cy="609600"/>
          </a:xfrm>
        </p:spPr>
        <p:txBody>
          <a:bodyPr/>
          <a:lstStyle/>
          <a:p>
            <a:pPr eaLnBrk="1" fontAlgn="auto" hangingPunct="1">
              <a:spcAft>
                <a:spcPts val="0"/>
              </a:spcAft>
              <a:defRPr/>
            </a:pPr>
            <a:r>
              <a:rPr lang="en-US" dirty="0" smtClean="0"/>
              <a:t>Website’s  Identity</a:t>
            </a:r>
          </a:p>
        </p:txBody>
      </p:sp>
      <p:sp>
        <p:nvSpPr>
          <p:cNvPr id="5" name="Content Placeholder 4"/>
          <p:cNvSpPr>
            <a:spLocks noGrp="1"/>
          </p:cNvSpPr>
          <p:nvPr>
            <p:ph idx="1"/>
          </p:nvPr>
        </p:nvSpPr>
        <p:spPr>
          <a:xfrm>
            <a:off x="381000" y="1752600"/>
            <a:ext cx="8534400" cy="5105400"/>
          </a:xfrm>
        </p:spPr>
        <p:txBody>
          <a:bodyPr>
            <a:noAutofit/>
          </a:bodyPr>
          <a:lstStyle/>
          <a:p>
            <a:pPr algn="just"/>
            <a:r>
              <a:rPr lang="en-US" dirty="0" smtClean="0"/>
              <a:t>DV certificates don’t identify the entity behind the website. You just know you are connected to www.example.com. There is no ownership information vetted about example.com. Organizationally Validated (OV) and EV certificates provide ownership information allowing a user to know who the site belongs to. But unfortunately, browsers do not distinguish sites with these types of certificates.</a:t>
            </a:r>
          </a:p>
          <a:p>
            <a:pPr algn="just"/>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3"/>
          <p:cNvSpPr>
            <a:spLocks noGrp="1"/>
          </p:cNvSpPr>
          <p:nvPr>
            <p:ph sz="half"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0"/>
            <a:r>
              <a:rPr lang="en-US" dirty="0"/>
              <a:t>S</a:t>
            </a:r>
            <a:r>
              <a:rPr lang="en-US" dirty="0" smtClean="0"/>
              <a:t>tudy </a:t>
            </a:r>
            <a:r>
              <a:rPr lang="en-US" dirty="0"/>
              <a:t>the basics of information </a:t>
            </a:r>
            <a:r>
              <a:rPr lang="en-US" dirty="0" smtClean="0"/>
              <a:t>security</a:t>
            </a:r>
            <a:endParaRPr lang="en-US" dirty="0"/>
          </a:p>
          <a:p>
            <a:r>
              <a:rPr lang="en-US" dirty="0"/>
              <a:t>knowledge about security threats and </a:t>
            </a:r>
            <a:r>
              <a:rPr lang="en-US" dirty="0" smtClean="0"/>
              <a:t>attacks</a:t>
            </a:r>
          </a:p>
          <a:p>
            <a:r>
              <a:rPr lang="en-US" dirty="0" smtClean="0"/>
              <a:t>Discuss </a:t>
            </a:r>
            <a:r>
              <a:rPr lang="en-US" dirty="0"/>
              <a:t>the security issues network layer and transport layer</a:t>
            </a:r>
          </a:p>
          <a:p>
            <a:r>
              <a:rPr lang="en-US" dirty="0"/>
              <a:t>Apply security principles in the application layer </a:t>
            </a:r>
            <a:endParaRPr lang="en-US" dirty="0" smtClean="0"/>
          </a:p>
        </p:txBody>
      </p:sp>
      <p:sp>
        <p:nvSpPr>
          <p:cNvPr id="14339" name="Text Placeholder 4"/>
          <p:cNvSpPr>
            <a:spLocks noGrp="1"/>
          </p:cNvSpPr>
          <p:nvPr>
            <p:ph type="body" sz="quarter" idx="10"/>
          </p:nvPr>
        </p:nvSpPr>
        <p:spPr bwMode="auto">
          <a:ln>
            <a:miter lim="800000"/>
            <a:headEnd/>
            <a:tailEnd/>
          </a:ln>
        </p:spPr>
        <p:txBody>
          <a:bodyPr vert="horz" wrap="square" lIns="91440" tIns="45720" rIns="91440" bIns="45720" numCol="1" anchorCtr="0" compatLnSpc="1">
            <a:prstTxWarp prst="textNoShape">
              <a:avLst/>
            </a:prstTxWarp>
          </a:bodyPr>
          <a:lstStyle/>
          <a:p>
            <a:r>
              <a:rPr lang="en-US" dirty="0" smtClean="0"/>
              <a:t>OUTCOMES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09600" y="2133600"/>
            <a:ext cx="8001000" cy="4114800"/>
          </a:xfrm>
        </p:spPr>
        <p:txBody>
          <a:bodyPr/>
          <a:lstStyle/>
          <a:p>
            <a:pPr>
              <a:buNone/>
            </a:pPr>
            <a:r>
              <a:rPr lang="en-US" dirty="0" smtClean="0"/>
              <a:t>     </a:t>
            </a:r>
            <a:r>
              <a:rPr lang="en-US" dirty="0" err="1" smtClean="0"/>
              <a:t>Atul</a:t>
            </a:r>
            <a:r>
              <a:rPr lang="en-US" dirty="0" smtClean="0"/>
              <a:t> </a:t>
            </a:r>
            <a:r>
              <a:rPr lang="en-US" dirty="0" err="1" smtClean="0"/>
              <a:t>Kahate</a:t>
            </a:r>
            <a:r>
              <a:rPr lang="en-US" dirty="0" smtClean="0"/>
              <a:t>, “</a:t>
            </a:r>
            <a:r>
              <a:rPr lang="en-US" i="1" dirty="0" smtClean="0"/>
              <a:t>Cryptography and Network Security</a:t>
            </a:r>
            <a:r>
              <a:rPr lang="en-US" dirty="0" smtClean="0"/>
              <a:t>”, Second Edition, </a:t>
            </a:r>
            <a:r>
              <a:rPr lang="en-US" dirty="0" err="1" smtClean="0"/>
              <a:t>McGrawHill</a:t>
            </a:r>
            <a:r>
              <a:rPr lang="en-US" dirty="0" smtClean="0"/>
              <a:t>,  2010.</a:t>
            </a:r>
          </a:p>
          <a:p>
            <a:pPr algn="just">
              <a:buNone/>
            </a:pPr>
            <a:r>
              <a:rPr lang="en-US" dirty="0" smtClean="0"/>
              <a:t>     Information System Security, Nina </a:t>
            </a:r>
            <a:r>
              <a:rPr lang="en-US" dirty="0" err="1" smtClean="0"/>
              <a:t>Godbole</a:t>
            </a:r>
            <a:r>
              <a:rPr lang="en-US" dirty="0" smtClean="0"/>
              <a:t>, Wiley India, First Edition 2009.</a:t>
            </a:r>
          </a:p>
          <a:p>
            <a:pPr algn="just">
              <a:buNone/>
            </a:pPr>
            <a:r>
              <a:rPr lang="en-US" dirty="0" smtClean="0"/>
              <a:t>     Fundamentals of Information System Security, David Kim, Second Edition 2013.</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dirty="0" smtClean="0"/>
              <a:t>Digital Certificates</a:t>
            </a:r>
          </a:p>
        </p:txBody>
      </p:sp>
      <p:sp>
        <p:nvSpPr>
          <p:cNvPr id="15365"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r>
              <a:rPr lang="en-US" dirty="0" smtClean="0"/>
              <a:t>Created by a </a:t>
            </a:r>
            <a:r>
              <a:rPr lang="en-US" i="1" dirty="0" smtClean="0"/>
              <a:t>Certificate Authority</a:t>
            </a:r>
          </a:p>
          <a:p>
            <a:pPr lvl="1">
              <a:spcBef>
                <a:spcPct val="50000"/>
              </a:spcBef>
            </a:pPr>
            <a:r>
              <a:rPr lang="en-US" sz="2400" dirty="0" smtClean="0">
                <a:latin typeface="Cambria" pitchFamily="18" charset="0"/>
              </a:rPr>
              <a:t>Certificate authority is the trusted third party</a:t>
            </a:r>
          </a:p>
          <a:p>
            <a:pPr marL="0" indent="0" eaLnBrk="1" hangingPunct="1">
              <a:buNone/>
            </a:pPr>
            <a:endParaRPr lang="en-US" dirty="0" smtClean="0"/>
          </a:p>
          <a:p>
            <a:pPr marL="0" indent="0" eaLnBrk="1" hangingPunct="1">
              <a:buNone/>
            </a:pPr>
            <a:endParaRPr lang="en-US" dirty="0" smtClean="0"/>
          </a:p>
        </p:txBody>
      </p:sp>
      <p:pic>
        <p:nvPicPr>
          <p:cNvPr id="1027" name="Picture 3"/>
          <p:cNvPicPr>
            <a:picLocks noChangeAspect="1" noChangeArrowheads="1"/>
          </p:cNvPicPr>
          <p:nvPr/>
        </p:nvPicPr>
        <p:blipFill>
          <a:blip r:embed="rId2"/>
          <a:srcRect/>
          <a:stretch>
            <a:fillRect/>
          </a:stretch>
        </p:blipFill>
        <p:spPr bwMode="auto">
          <a:xfrm>
            <a:off x="1447800" y="3200400"/>
            <a:ext cx="5753100" cy="2076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Certificate Authorities</a:t>
            </a:r>
          </a:p>
        </p:txBody>
      </p:sp>
      <p:sp>
        <p:nvSpPr>
          <p:cNvPr id="5" name="Content Placeholder 4"/>
          <p:cNvSpPr>
            <a:spLocks noGrp="1"/>
          </p:cNvSpPr>
          <p:nvPr>
            <p:ph idx="1"/>
          </p:nvPr>
        </p:nvSpPr>
        <p:spPr>
          <a:xfrm>
            <a:off x="914400" y="1981200"/>
            <a:ext cx="8001000" cy="4495800"/>
          </a:xfrm>
        </p:spPr>
        <p:txBody>
          <a:bodyPr/>
          <a:lstStyle/>
          <a:p>
            <a:pPr>
              <a:lnSpc>
                <a:spcPct val="95000"/>
              </a:lnSpc>
            </a:pPr>
            <a:r>
              <a:rPr lang="en-US" dirty="0" smtClean="0"/>
              <a:t>Unfortunately, certificate authorities are not regulated</a:t>
            </a:r>
          </a:p>
          <a:p>
            <a:pPr>
              <a:lnSpc>
                <a:spcPct val="95000"/>
              </a:lnSpc>
            </a:pPr>
            <a:r>
              <a:rPr lang="en-US" dirty="0" smtClean="0"/>
              <a:t>You must only use certificate authorities you trust</a:t>
            </a:r>
          </a:p>
          <a:p>
            <a:pPr>
              <a:lnSpc>
                <a:spcPct val="95000"/>
              </a:lnSpc>
            </a:pPr>
            <a:r>
              <a:rPr lang="en-US" dirty="0" smtClean="0"/>
              <a:t>Company can be its own certificate authority for internal authentication among its hardware and software systems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Digital Certificates</a:t>
            </a:r>
          </a:p>
        </p:txBody>
      </p:sp>
      <p:sp>
        <p:nvSpPr>
          <p:cNvPr id="5" name="Content Placeholder 4"/>
          <p:cNvSpPr>
            <a:spLocks noGrp="1"/>
          </p:cNvSpPr>
          <p:nvPr>
            <p:ph idx="1"/>
          </p:nvPr>
        </p:nvSpPr>
        <p:spPr>
          <a:xfrm>
            <a:off x="914400" y="1981200"/>
            <a:ext cx="8001000" cy="4495800"/>
          </a:xfrm>
        </p:spPr>
        <p:txBody>
          <a:bodyPr/>
          <a:lstStyle/>
          <a:p>
            <a:pPr>
              <a:lnSpc>
                <a:spcPct val="95000"/>
              </a:lnSpc>
            </a:pPr>
            <a:r>
              <a:rPr lang="en-US" dirty="0" smtClean="0"/>
              <a:t>Assert that a true party (named) has the public key contained in the digital certificate</a:t>
            </a:r>
          </a:p>
          <a:p>
            <a:pPr lvl="1">
              <a:lnSpc>
                <a:spcPct val="95000"/>
              </a:lnSpc>
            </a:pPr>
            <a:r>
              <a:rPr lang="en-US" sz="2400" dirty="0" smtClean="0">
                <a:latin typeface="Cambria" pitchFamily="18" charset="0"/>
              </a:rPr>
              <a:t>Provides a name-public key pair</a:t>
            </a:r>
          </a:p>
          <a:p>
            <a:pPr lvl="1">
              <a:lnSpc>
                <a:spcPct val="95000"/>
              </a:lnSpc>
            </a:pPr>
            <a:r>
              <a:rPr lang="en-US" sz="2400" dirty="0" smtClean="0">
                <a:latin typeface="Cambria" pitchFamily="18" charset="0"/>
              </a:rPr>
              <a:t>Therefore prevents public key deception</a:t>
            </a:r>
          </a:p>
          <a:p>
            <a:pPr lvl="1">
              <a:lnSpc>
                <a:spcPct val="95000"/>
              </a:lnSpc>
            </a:pPr>
            <a:r>
              <a:rPr lang="en-US" sz="2400" dirty="0" smtClean="0">
                <a:latin typeface="Cambria" pitchFamily="18" charset="0"/>
              </a:rPr>
              <a:t>Fields and content are standardized by the ITU-T </a:t>
            </a:r>
            <a:r>
              <a:rPr lang="en-US" sz="2400" i="1" dirty="0" smtClean="0">
                <a:latin typeface="Cambria" pitchFamily="18" charset="0"/>
              </a:rPr>
              <a:t>X.509</a:t>
            </a:r>
            <a:r>
              <a:rPr lang="en-US" sz="2400" dirty="0" smtClean="0">
                <a:latin typeface="Cambria" pitchFamily="18" charset="0"/>
              </a:rPr>
              <a:t> Standard</a:t>
            </a:r>
          </a:p>
          <a:p>
            <a:endParaRPr lang="en-US" dirty="0"/>
          </a:p>
        </p:txBody>
      </p:sp>
      <p:pic>
        <p:nvPicPr>
          <p:cNvPr id="4" name="Picture 4" descr="F:\PTFWMF\PTFCOLR\BUSINES2\CERTIF.WMF"/>
          <p:cNvPicPr>
            <a:picLocks noChangeAspect="1" noChangeArrowheads="1"/>
          </p:cNvPicPr>
          <p:nvPr/>
        </p:nvPicPr>
        <p:blipFill>
          <a:blip r:embed="rId2"/>
          <a:srcRect/>
          <a:stretch>
            <a:fillRect/>
          </a:stretch>
        </p:blipFill>
        <p:spPr bwMode="auto">
          <a:xfrm>
            <a:off x="5638800" y="4191000"/>
            <a:ext cx="2286000" cy="2001837"/>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Digital Certificates</a:t>
            </a:r>
          </a:p>
        </p:txBody>
      </p:sp>
      <p:sp>
        <p:nvSpPr>
          <p:cNvPr id="5" name="Content Placeholder 4"/>
          <p:cNvSpPr>
            <a:spLocks noGrp="1"/>
          </p:cNvSpPr>
          <p:nvPr>
            <p:ph idx="1"/>
          </p:nvPr>
        </p:nvSpPr>
        <p:spPr>
          <a:xfrm>
            <a:off x="914400" y="1981200"/>
            <a:ext cx="8001000" cy="4495800"/>
          </a:xfrm>
        </p:spPr>
        <p:txBody>
          <a:bodyPr/>
          <a:lstStyle/>
          <a:p>
            <a:pPr>
              <a:lnSpc>
                <a:spcPct val="95000"/>
              </a:lnSpc>
              <a:spcBef>
                <a:spcPct val="50000"/>
              </a:spcBef>
            </a:pPr>
            <a:r>
              <a:rPr lang="en-US" dirty="0" smtClean="0"/>
              <a:t>Certificate authorities may revoke digital certificates before the expiration date listed in the digital certificate</a:t>
            </a:r>
          </a:p>
          <a:p>
            <a:pPr lvl="1">
              <a:lnSpc>
                <a:spcPct val="95000"/>
              </a:lnSpc>
              <a:spcBef>
                <a:spcPct val="50000"/>
              </a:spcBef>
            </a:pPr>
            <a:r>
              <a:rPr lang="en-US" sz="2400" dirty="0" smtClean="0">
                <a:latin typeface="Cambria" pitchFamily="18" charset="0"/>
              </a:rPr>
              <a:t>Revoked certificate ID numbers are placed in a </a:t>
            </a:r>
            <a:r>
              <a:rPr lang="en-US" sz="2400" i="1" dirty="0" smtClean="0">
                <a:latin typeface="Cambria" pitchFamily="18" charset="0"/>
              </a:rPr>
              <a:t>certificate revocation list (CRL)</a:t>
            </a:r>
          </a:p>
          <a:p>
            <a:pPr lvl="1">
              <a:lnSpc>
                <a:spcPct val="95000"/>
              </a:lnSpc>
              <a:spcBef>
                <a:spcPct val="50000"/>
              </a:spcBef>
            </a:pPr>
            <a:r>
              <a:rPr lang="en-US" sz="2400" dirty="0" smtClean="0">
                <a:latin typeface="Cambria" pitchFamily="18" charset="0"/>
              </a:rPr>
              <a:t>Verifier must check with the certificate authority to determine if a digital certificate is on the CRL</a:t>
            </a:r>
          </a:p>
          <a:p>
            <a:pPr>
              <a:lnSpc>
                <a:spcPct val="95000"/>
              </a:lnSpc>
              <a:spcBef>
                <a:spcPct val="50000"/>
              </a:spcBef>
            </a:pPr>
            <a:r>
              <a:rPr lang="en-US" dirty="0" smtClean="0"/>
              <a:t>Without the CRL check, digital certificates do not support authentication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90600" y="1066800"/>
            <a:ext cx="7696200" cy="609600"/>
          </a:xfrm>
        </p:spPr>
        <p:txBody>
          <a:bodyPr>
            <a:normAutofit fontScale="90000"/>
          </a:bodyPr>
          <a:lstStyle/>
          <a:p>
            <a:pPr eaLnBrk="1" fontAlgn="auto" hangingPunct="1">
              <a:spcAft>
                <a:spcPts val="0"/>
              </a:spcAft>
              <a:defRPr/>
            </a:pPr>
            <a:r>
              <a:rPr lang="en-US" dirty="0" smtClean="0"/>
              <a:t>Common Vulnerabilities and Exposures (CVE)</a:t>
            </a:r>
            <a:br>
              <a:rPr lang="en-US" dirty="0" smtClean="0"/>
            </a:br>
            <a:endParaRPr lang="en-US" dirty="0" smtClean="0"/>
          </a:p>
        </p:txBody>
      </p:sp>
      <p:sp>
        <p:nvSpPr>
          <p:cNvPr id="5" name="Content Placeholder 4"/>
          <p:cNvSpPr>
            <a:spLocks noGrp="1"/>
          </p:cNvSpPr>
          <p:nvPr>
            <p:ph idx="1"/>
          </p:nvPr>
        </p:nvSpPr>
        <p:spPr>
          <a:xfrm>
            <a:off x="609600" y="1676400"/>
            <a:ext cx="8001000" cy="4800600"/>
          </a:xfrm>
        </p:spPr>
        <p:txBody>
          <a:bodyPr>
            <a:normAutofit fontScale="85000" lnSpcReduction="20000"/>
          </a:bodyPr>
          <a:lstStyle/>
          <a:p>
            <a:pPr algn="just"/>
            <a:r>
              <a:rPr lang="en-US" sz="2800" dirty="0" smtClean="0"/>
              <a:t>Common Vulnerabilities and Exposures (CVE) is a catalog of known security threats. The catalog is sponsored by the United States Department of Homeland Security (DHS), and threats are divided into two categories: vulnerabilities and exposures.</a:t>
            </a:r>
          </a:p>
          <a:p>
            <a:pPr algn="just">
              <a:buNone/>
            </a:pPr>
            <a:endParaRPr lang="en-US" sz="2800" dirty="0" smtClean="0"/>
          </a:p>
          <a:p>
            <a:pPr algn="just"/>
            <a:r>
              <a:rPr lang="en-US" sz="2800" dirty="0" smtClean="0"/>
              <a:t>According to the CVE website, a vulnerability is a mistake in software code that provides an attacker with direct access to a system or network. For example, the vulnerability may allow an attacker to pose as a super user or system administrator who has full access privileges. An exposure, on the other hand, is defined as a mistake in software code or configuration that provides an attacker with indirect access to a system or network. For example, an exposure may allow an attacker to secretly gather customer information that could be sold.</a:t>
            </a:r>
          </a:p>
          <a:p>
            <a:pPr algn="just">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Firewall Deployment</a:t>
            </a:r>
          </a:p>
        </p:txBody>
      </p:sp>
      <p:sp>
        <p:nvSpPr>
          <p:cNvPr id="5" name="Content Placeholder 4"/>
          <p:cNvSpPr>
            <a:spLocks noGrp="1"/>
          </p:cNvSpPr>
          <p:nvPr>
            <p:ph idx="1"/>
          </p:nvPr>
        </p:nvSpPr>
        <p:spPr/>
        <p:txBody>
          <a:bodyPr/>
          <a:lstStyle/>
          <a:p>
            <a:pPr>
              <a:buNone/>
            </a:pPr>
            <a:r>
              <a:rPr lang="en-US" b="1" dirty="0" smtClean="0"/>
              <a:t>SOFTWARE</a:t>
            </a:r>
          </a:p>
          <a:p>
            <a:r>
              <a:rPr lang="en-US" dirty="0" smtClean="0"/>
              <a:t>Window’s firewall</a:t>
            </a:r>
          </a:p>
          <a:p>
            <a:r>
              <a:rPr lang="en-US" dirty="0" smtClean="0"/>
              <a:t>Norton</a:t>
            </a:r>
          </a:p>
          <a:p>
            <a:r>
              <a:rPr lang="en-US" dirty="0" smtClean="0"/>
              <a:t>McAfee</a:t>
            </a:r>
          </a:p>
          <a:p>
            <a:r>
              <a:rPr lang="en-US" dirty="0" smtClean="0"/>
              <a:t>Bit Defender</a:t>
            </a:r>
          </a:p>
          <a:p>
            <a:pPr>
              <a:buNone/>
            </a:pP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Firewall Deployment</a:t>
            </a:r>
          </a:p>
        </p:txBody>
      </p:sp>
      <p:sp>
        <p:nvSpPr>
          <p:cNvPr id="5" name="Content Placeholder 4"/>
          <p:cNvSpPr>
            <a:spLocks noGrp="1"/>
          </p:cNvSpPr>
          <p:nvPr>
            <p:ph idx="1"/>
          </p:nvPr>
        </p:nvSpPr>
        <p:spPr/>
        <p:txBody>
          <a:bodyPr/>
          <a:lstStyle/>
          <a:p>
            <a:pPr>
              <a:buNone/>
            </a:pPr>
            <a:r>
              <a:rPr lang="en-US" dirty="0" smtClean="0"/>
              <a:t>                                                  Norton</a:t>
            </a:r>
          </a:p>
          <a:p>
            <a:pPr>
              <a:buNone/>
            </a:pPr>
            <a:endParaRPr lang="en-US" b="1" dirty="0" smtClean="0"/>
          </a:p>
          <a:p>
            <a:pPr>
              <a:buNone/>
            </a:pPr>
            <a:endParaRPr lang="en-US" b="1" dirty="0"/>
          </a:p>
        </p:txBody>
      </p:sp>
      <p:sp>
        <p:nvSpPr>
          <p:cNvPr id="4" name="TextBox 3"/>
          <p:cNvSpPr txBox="1"/>
          <p:nvPr/>
        </p:nvSpPr>
        <p:spPr>
          <a:xfrm>
            <a:off x="3886200" y="3581400"/>
            <a:ext cx="1295400" cy="461665"/>
          </a:xfrm>
          <a:prstGeom prst="rect">
            <a:avLst/>
          </a:prstGeom>
          <a:noFill/>
        </p:spPr>
        <p:txBody>
          <a:bodyPr wrap="square" rtlCol="0">
            <a:spAutoFit/>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362200" y="2438400"/>
            <a:ext cx="48006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694</TotalTime>
  <Words>582</Words>
  <Application>Microsoft Office PowerPoint</Application>
  <PresentationFormat>On-screen Show (4:3)</PresentationFormat>
  <Paragraphs>65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Tahoma</vt:lpstr>
      <vt:lpstr>Office Theme</vt:lpstr>
      <vt:lpstr>INTRODUCTION TO INFORMATION SECURITY          </vt:lpstr>
      <vt:lpstr>PowerPoint Presentation</vt:lpstr>
      <vt:lpstr>Digital Certificates</vt:lpstr>
      <vt:lpstr>Certificate Authorities</vt:lpstr>
      <vt:lpstr>Digital Certificates</vt:lpstr>
      <vt:lpstr>Digital Certificates</vt:lpstr>
      <vt:lpstr>Common Vulnerabilities and Exposures (CVE) </vt:lpstr>
      <vt:lpstr>Firewall Deployment</vt:lpstr>
      <vt:lpstr>Firewall Deployment</vt:lpstr>
      <vt:lpstr>Firewall Deployment</vt:lpstr>
      <vt:lpstr>Firewall Deployment</vt:lpstr>
      <vt:lpstr>Firewall Deployment</vt:lpstr>
      <vt:lpstr>Firewall Deployment</vt:lpstr>
      <vt:lpstr>Firewall Deployment</vt:lpstr>
      <vt:lpstr>Firewall Deployment</vt:lpstr>
      <vt:lpstr>Important Firewall Access Rules</vt:lpstr>
      <vt:lpstr>Website’s Identity</vt:lpstr>
      <vt:lpstr>Website’s Identity</vt:lpstr>
      <vt:lpstr>Website’s  Identity</vt:lpstr>
      <vt:lpstr>References</vt:lpstr>
    </vt:vector>
  </TitlesOfParts>
  <Company>Carleton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creator>Carleton College</dc:creator>
  <cp:lastModifiedBy>Windows User</cp:lastModifiedBy>
  <cp:revision>98</cp:revision>
  <cp:lastPrinted>1601-01-01T00:00:00Z</cp:lastPrinted>
  <dcterms:created xsi:type="dcterms:W3CDTF">2000-12-31T14:09:31Z</dcterms:created>
  <dcterms:modified xsi:type="dcterms:W3CDTF">2018-09-03T11:19:53Z</dcterms:modified>
</cp:coreProperties>
</file>