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1381320" y="896040"/>
            <a:ext cx="3877920" cy="201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6480" y="2003760"/>
            <a:ext cx="452340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-6120" y="367668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1117800" y="3393000"/>
            <a:ext cx="566640" cy="5666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8132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013000" y="1618560"/>
            <a:ext cx="3425040" cy="32306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5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6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PlaceHolder 7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A3ED1D-B59C-418F-AFB8-6A5E2F98B20E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-6120" y="2571840"/>
            <a:ext cx="19843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"/>
          <p:cNvSpPr/>
          <p:nvPr/>
        </p:nvSpPr>
        <p:spPr>
          <a:xfrm>
            <a:off x="1117800" y="2288160"/>
            <a:ext cx="566640" cy="5666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3"/>
          <p:cNvSpPr>
            <a:spLocks noGrp="1"/>
          </p:cNvSpPr>
          <p:nvPr>
            <p:ph type="title"/>
          </p:nvPr>
        </p:nvSpPr>
        <p:spPr>
          <a:xfrm>
            <a:off x="2022120" y="1693440"/>
            <a:ext cx="3787560" cy="11595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en-IN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898960" y="2571840"/>
            <a:ext cx="32508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74DE430-5F5B-4CCB-A4C3-BC7FA8A4507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2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3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1381320" y="1616400"/>
            <a:ext cx="6809400" cy="31118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6A2565-FD30-4FD7-BBDB-9D91FC0F71B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body"/>
          </p:nvPr>
        </p:nvSpPr>
        <p:spPr>
          <a:xfrm>
            <a:off x="2104920" y="2238120"/>
            <a:ext cx="4933440" cy="81972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84240" y="3676680"/>
            <a:ext cx="360" cy="1480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3"/>
          <p:cNvSpPr/>
          <p:nvPr/>
        </p:nvSpPr>
        <p:spPr>
          <a:xfrm>
            <a:off x="4288680" y="3393000"/>
            <a:ext cx="566640" cy="56664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4"/>
          <p:cNvSpPr/>
          <p:nvPr/>
        </p:nvSpPr>
        <p:spPr>
          <a:xfrm>
            <a:off x="3593520" y="3412800"/>
            <a:ext cx="195696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000000"/>
                </a:solidFill>
                <a:latin typeface="Lora"/>
                <a:ea typeface="Lora"/>
              </a:rPr>
              <a:t>“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sldNum"/>
          </p:nvPr>
        </p:nvSpPr>
        <p:spPr>
          <a:xfrm>
            <a:off x="4297680" y="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24B70C42-3669-4A41-A0F2-494119E52C53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7181BDD-1EDE-4B38-AA50-83DD3D5E47F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138132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38350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6288480" y="1650960"/>
            <a:ext cx="2333520" cy="312192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5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6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7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8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EB7F6BA-DA8C-4206-9FF1-A6D03D0682CE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1381320" y="896040"/>
            <a:ext cx="3877920" cy="43524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ctr"/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0" y="1131840"/>
            <a:ext cx="1375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3"/>
          <p:cNvSpPr/>
          <p:nvPr/>
        </p:nvSpPr>
        <p:spPr>
          <a:xfrm>
            <a:off x="817560" y="928800"/>
            <a:ext cx="405720" cy="40572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4"/>
          <p:cNvSpPr/>
          <p:nvPr/>
        </p:nvSpPr>
        <p:spPr>
          <a:xfrm>
            <a:off x="5265720" y="1131840"/>
            <a:ext cx="3877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PlaceHolder 5"/>
          <p:cNvSpPr>
            <a:spLocks noGrp="1"/>
          </p:cNvSpPr>
          <p:nvPr>
            <p:ph type="sldNum"/>
          </p:nvPr>
        </p:nvSpPr>
        <p:spPr>
          <a:xfrm>
            <a:off x="8543160" y="4749840"/>
            <a:ext cx="548280" cy="39312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C4C6EDA-925B-4EB5-9682-8BB9B504F6AE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Shape 1"/>
          <p:cNvSpPr txBox="1"/>
          <p:nvPr/>
        </p:nvSpPr>
        <p:spPr>
          <a:xfrm>
            <a:off x="996480" y="2003760"/>
            <a:ext cx="4523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Future of Banking </a:t>
            </a:r>
            <a:br/>
            <a:r>
              <a:rPr b="1" lang="en-US" sz="36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Hackathon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5" name="Group 2"/>
          <p:cNvGrpSpPr/>
          <p:nvPr/>
        </p:nvGrpSpPr>
        <p:grpSpPr>
          <a:xfrm>
            <a:off x="1299240" y="3511440"/>
            <a:ext cx="215640" cy="342000"/>
            <a:chOff x="1299240" y="3511440"/>
            <a:chExt cx="215640" cy="342000"/>
          </a:xfrm>
        </p:grpSpPr>
        <p:sp>
          <p:nvSpPr>
            <p:cNvPr id="336" name="CustomShape 3"/>
            <p:cNvSpPr/>
            <p:nvPr/>
          </p:nvSpPr>
          <p:spPr>
            <a:xfrm>
              <a:off x="1364040" y="380988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CustomShape 4"/>
            <p:cNvSpPr/>
            <p:nvPr/>
          </p:nvSpPr>
          <p:spPr>
            <a:xfrm>
              <a:off x="1364040" y="3790440"/>
              <a:ext cx="85680" cy="18720"/>
            </a:xfrm>
            <a:custGeom>
              <a:avLst/>
              <a:gdLst/>
              <a:ahLst/>
              <a:rect l="l" t="t" r="r" b="b"/>
              <a:pathLst>
                <a:path w="4092" h="90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CustomShape 5"/>
            <p:cNvSpPr/>
            <p:nvPr/>
          </p:nvSpPr>
          <p:spPr>
            <a:xfrm>
              <a:off x="1364040" y="3828600"/>
              <a:ext cx="85680" cy="24840"/>
            </a:xfrm>
            <a:custGeom>
              <a:avLst/>
              <a:gdLst/>
              <a:ahLst/>
              <a:rect l="l" t="t" r="r" b="b"/>
              <a:pathLst>
                <a:path w="4092" h="1195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CustomShape 6"/>
            <p:cNvSpPr/>
            <p:nvPr/>
          </p:nvSpPr>
          <p:spPr>
            <a:xfrm>
              <a:off x="135504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CustomShape 7"/>
            <p:cNvSpPr/>
            <p:nvPr/>
          </p:nvSpPr>
          <p:spPr>
            <a:xfrm>
              <a:off x="1299240" y="3511440"/>
              <a:ext cx="215640" cy="258120"/>
            </a:xfrm>
            <a:custGeom>
              <a:avLst/>
              <a:gdLst/>
              <a:ahLst/>
              <a:rect l="l" t="t" r="r" b="b"/>
              <a:pathLst>
                <a:path w="10278" h="12301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CustomShape 8"/>
            <p:cNvSpPr/>
            <p:nvPr/>
          </p:nvSpPr>
          <p:spPr>
            <a:xfrm>
              <a:off x="1429560" y="3629520"/>
              <a:ext cx="29520" cy="140040"/>
            </a:xfrm>
            <a:custGeom>
              <a:avLst/>
              <a:gdLst/>
              <a:ahLst/>
              <a:rect l="l" t="t" r="r" b="b"/>
              <a:pathLst>
                <a:path w="1414" h="6675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CustomShape 9"/>
            <p:cNvSpPr/>
            <p:nvPr/>
          </p:nvSpPr>
          <p:spPr>
            <a:xfrm>
              <a:off x="1369440" y="3624480"/>
              <a:ext cx="75240" cy="16200"/>
            </a:xfrm>
            <a:custGeom>
              <a:avLst/>
              <a:gdLst/>
              <a:ahLst/>
              <a:rect l="l" t="t" r="r" b="b"/>
              <a:pathLst>
                <a:path w="3606" h="78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CustomShape 10"/>
            <p:cNvSpPr/>
            <p:nvPr/>
          </p:nvSpPr>
          <p:spPr>
            <a:xfrm>
              <a:off x="1364040" y="3772080"/>
              <a:ext cx="85680" cy="360"/>
            </a:xfrm>
            <a:custGeom>
              <a:avLst/>
              <a:gdLst/>
              <a:ahLst/>
              <a:rect l="l" t="t" r="r" b="b"/>
              <a:pathLst>
                <a:path w="4092" h="1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44" name="CustomShape 11"/>
          <p:cNvSpPr/>
          <p:nvPr/>
        </p:nvSpPr>
        <p:spPr>
          <a:xfrm>
            <a:off x="5981040" y="4005000"/>
            <a:ext cx="2659320" cy="93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Lora"/>
                <a:ea typeface="Calibri"/>
              </a:rPr>
              <a:t>Team Lambda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f6868"/>
                </a:solidFill>
                <a:latin typeface="Lora"/>
                <a:ea typeface="Lora"/>
              </a:rPr>
              <a:t> </a:t>
            </a:r>
            <a:r>
              <a:rPr b="1" lang="en-IN" sz="1800" spc="-1" strike="noStrike">
                <a:solidFill>
                  <a:srgbClr val="6f6868"/>
                </a:solidFill>
                <a:latin typeface="Lora"/>
                <a:ea typeface="Lora"/>
              </a:rPr>
              <a:t>Tarun Bhavnani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f6868"/>
                </a:solidFill>
                <a:latin typeface="Lora"/>
                <a:ea typeface="Lora"/>
              </a:rPr>
              <a:t> </a:t>
            </a:r>
            <a:r>
              <a:rPr b="1" lang="en-IN" sz="1800" spc="-1" strike="noStrike">
                <a:solidFill>
                  <a:srgbClr val="6f6868"/>
                </a:solidFill>
                <a:latin typeface="Lora"/>
                <a:ea typeface="Lora"/>
              </a:rPr>
              <a:t>Shubham Aggarwal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135288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93D65A-2F61-48D8-856B-BD17DAAD5A84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04" name="Picture 6" descr=""/>
          <p:cNvPicPr/>
          <p:nvPr/>
        </p:nvPicPr>
        <p:blipFill>
          <a:blip r:embed="rId1"/>
          <a:stretch/>
        </p:blipFill>
        <p:spPr>
          <a:xfrm>
            <a:off x="1263960" y="672480"/>
            <a:ext cx="7731360" cy="397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E8FF152-D550-4733-9296-DB0B613146C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07" name="Picture 6" descr=""/>
          <p:cNvPicPr/>
          <p:nvPr/>
        </p:nvPicPr>
        <p:blipFill>
          <a:blip r:embed="rId1"/>
          <a:stretch/>
        </p:blipFill>
        <p:spPr>
          <a:xfrm>
            <a:off x="1309680" y="605160"/>
            <a:ext cx="7781760" cy="407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E6D95D0-8C71-48C6-882B-867E3B68BC3A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10" name="Picture 7" descr=""/>
          <p:cNvPicPr/>
          <p:nvPr/>
        </p:nvPicPr>
        <p:blipFill>
          <a:blip r:embed="rId1"/>
          <a:stretch/>
        </p:blipFill>
        <p:spPr>
          <a:xfrm>
            <a:off x="1246320" y="587520"/>
            <a:ext cx="7571160" cy="396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TextShape 2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DE2863-A5F7-4FA2-BD76-119FBEB1281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413" name="Picture 6" descr=""/>
          <p:cNvPicPr/>
          <p:nvPr/>
        </p:nvPicPr>
        <p:blipFill>
          <a:blip r:embed="rId1"/>
          <a:stretch/>
        </p:blipFill>
        <p:spPr>
          <a:xfrm>
            <a:off x="1234440" y="613800"/>
            <a:ext cx="7527960" cy="391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138132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TextShape 3"/>
          <p:cNvSpPr txBox="1"/>
          <p:nvPr/>
        </p:nvSpPr>
        <p:spPr>
          <a:xfrm>
            <a:off x="383508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TextShape 4"/>
          <p:cNvSpPr txBox="1"/>
          <p:nvPr/>
        </p:nvSpPr>
        <p:spPr>
          <a:xfrm>
            <a:off x="628848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TextShape 5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274823B-F34E-48E4-B4E4-2DCEB29989F1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extShape 1"/>
          <p:cNvSpPr txBox="1"/>
          <p:nvPr/>
        </p:nvSpPr>
        <p:spPr>
          <a:xfrm>
            <a:off x="1381320" y="1618560"/>
            <a:ext cx="3425040" cy="3230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xxxxx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xxxxxxxx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Shape 2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Lora"/>
                <a:ea typeface="Lora"/>
              </a:rPr>
              <a:t>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Shape 3"/>
          <p:cNvSpPr txBox="1"/>
          <p:nvPr/>
        </p:nvSpPr>
        <p:spPr>
          <a:xfrm>
            <a:off x="5013000" y="1618560"/>
            <a:ext cx="3425040" cy="3230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xxxxxx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xxxxxxxxx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2" name="Group 4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423" name="CustomShape 5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CustomShape 6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CustomShape 7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CustomShape 8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27" name="TextShape 9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777D504-CE1F-4374-A35D-D8E2FADBE5A0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Lora"/>
                <a:ea typeface="Lora"/>
              </a:rPr>
              <a:t>In two or three columns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TextShape 2"/>
          <p:cNvSpPr txBox="1"/>
          <p:nvPr/>
        </p:nvSpPr>
        <p:spPr>
          <a:xfrm>
            <a:off x="138132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Yellow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Is the color of gold, butter and ripe lemons. In the spectrum of visible light, yellow is found between green and orange.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Shape 3"/>
          <p:cNvSpPr txBox="1"/>
          <p:nvPr/>
        </p:nvSpPr>
        <p:spPr>
          <a:xfrm>
            <a:off x="383508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Blue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Is the colour of the clear sky and the deep sea. It is located between violet and green on the optical spectrum.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Shape 4"/>
          <p:cNvSpPr txBox="1"/>
          <p:nvPr/>
        </p:nvSpPr>
        <p:spPr>
          <a:xfrm>
            <a:off x="6288480" y="165096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Red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highlight>
                  <a:srgbClr val="ffcd00"/>
                </a:highlight>
                <a:latin typeface="Quattrocento Sans"/>
                <a:ea typeface="Quattrocento Sans"/>
              </a:rPr>
              <a:t>Is the color of blood, and because of this it has historically been associated with sacrifice, danger and courage.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32" name="Group 5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433" name="CustomShape 6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CustomShape 7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5" name="CustomShape 8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6" name="CustomShape 9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7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CD42C4-09A7-4F25-99E7-BBD9C2B7003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Lora"/>
                <a:ea typeface="Lora"/>
              </a:rPr>
              <a:t>xxxxxx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3595320" y="1808640"/>
            <a:ext cx="2398680" cy="2398680"/>
          </a:xfrm>
          <a:prstGeom prst="ellipse">
            <a:avLst/>
          </a:prstGeom>
          <a:solidFill>
            <a:srgbClr val="ffcd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xxx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0" name="CustomShape 3"/>
          <p:cNvSpPr/>
          <p:nvPr/>
        </p:nvSpPr>
        <p:spPr>
          <a:xfrm>
            <a:off x="154584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xx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644800" y="1808640"/>
            <a:ext cx="2398680" cy="2398680"/>
          </a:xfrm>
          <a:prstGeom prst="ellipse">
            <a:avLst/>
          </a:prstGeom>
          <a:solidFill>
            <a:srgbClr val="000000">
              <a:alpha val="7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Quattrocento Sans"/>
                <a:ea typeface="Quattrocento Sans"/>
              </a:rPr>
              <a:t>xxx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442" name="Group 5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443" name="CustomShape 6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CustomShape 7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CustomShape 8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CustomShape 9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B12CC71-A171-4C52-8333-444A652623BA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6000" y="529920"/>
            <a:ext cx="9143640" cy="979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TextShape 2"/>
          <p:cNvSpPr txBox="1"/>
          <p:nvPr/>
        </p:nvSpPr>
        <p:spPr>
          <a:xfrm>
            <a:off x="1381320" y="896040"/>
            <a:ext cx="588384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400" spc="-1" strike="noStrike">
                <a:solidFill>
                  <a:srgbClr val="000000"/>
                </a:solidFill>
                <a:latin typeface="Georgia"/>
                <a:ea typeface="Calibri"/>
              </a:rPr>
              <a:t>ESG Practices Can Offer Companies A Competitive Advantage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7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48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2" name="CustomShape 8"/>
          <p:cNvSpPr/>
          <p:nvPr/>
        </p:nvSpPr>
        <p:spPr>
          <a:xfrm>
            <a:off x="1381320" y="1776600"/>
            <a:ext cx="319032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ESG metrics are used to assess a company’s exposure to a range of environmental, social and governance risks. 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These metrics can be used for a range of ESG integration approaches, such as benchmarking and scenario analysis.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353" name="CustomShape 9"/>
          <p:cNvSpPr/>
          <p:nvPr/>
        </p:nvSpPr>
        <p:spPr>
          <a:xfrm>
            <a:off x="5175720" y="1698120"/>
            <a:ext cx="2245320" cy="220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Quattrocento Sans"/>
              </a:rPr>
              <a:t>SOLID METRICS IN ESG RESULTED IN…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88% </a:t>
            </a:r>
            <a:r>
              <a:rPr b="0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of companies showcased better operational performance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80%</a:t>
            </a:r>
            <a:r>
              <a:rPr b="0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 of companies showed positively-influenced stock price performance 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90% </a:t>
            </a:r>
            <a:r>
              <a:rPr b="0" lang="en-IN" sz="12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of companies showed lowered the cost of capital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54" name="TextShape 10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D5CCA26-FBA1-4FFE-B282-F9ADB4B084CB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1800" spc="-1" strike="noStrike">
                <a:solidFill>
                  <a:srgbClr val="000000"/>
                </a:solidFill>
                <a:latin typeface="Georgia"/>
                <a:ea typeface="Calibri"/>
              </a:rPr>
              <a:t>Main Issues with ESG Ratings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523160" y="1518840"/>
            <a:ext cx="3637080" cy="32306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55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Data is self-reported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Omissions, unsubstantiated claims and inaccurate figures can be hard to identify and verify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Complications with the way issues are aggregated 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Setting up policies is different from measurable impact 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5ACCD87-BDA0-4FD4-ABE9-ABA8A13972D7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 txBox="1"/>
          <p:nvPr/>
        </p:nvSpPr>
        <p:spPr>
          <a:xfrm>
            <a:off x="2022120" y="1693440"/>
            <a:ext cx="378756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>
              <a:lnSpc>
                <a:spcPct val="107000"/>
              </a:lnSpc>
              <a:spcAft>
                <a:spcPts val="799"/>
              </a:spcAft>
            </a:pPr>
            <a:r>
              <a:rPr b="1" lang="en-IN" sz="2800" spc="-1" strike="noStrike">
                <a:solidFill>
                  <a:srgbClr val="000000"/>
                </a:solidFill>
                <a:latin typeface="Georgia"/>
                <a:ea typeface="Calibri"/>
              </a:rPr>
              <a:t>Business challenge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2"/>
          <p:cNvSpPr txBox="1"/>
          <p:nvPr/>
        </p:nvSpPr>
        <p:spPr>
          <a:xfrm>
            <a:off x="2022120" y="2815920"/>
            <a:ext cx="6681960" cy="7844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7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highlight>
                  <a:srgbClr val="ffcd00"/>
                </a:highlight>
                <a:latin typeface="Georgia"/>
                <a:ea typeface="Calibri"/>
              </a:rPr>
              <a:t>Better assessment of our counterparties through the lenses of E(nvironmental) S(ocial) and G(overnance)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1134000" y="2291040"/>
            <a:ext cx="543600" cy="5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Lora"/>
                <a:ea typeface="Lora"/>
              </a:rPr>
              <a:t>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361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33617F-2AD9-41CD-81AE-5B855B446F92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2000" spc="-1" strike="noStrike">
                <a:solidFill>
                  <a:srgbClr val="000000"/>
                </a:solidFill>
                <a:latin typeface="Georgia"/>
                <a:ea typeface="Lora"/>
              </a:rPr>
              <a:t>T</a:t>
            </a:r>
            <a:r>
              <a:rPr b="1" lang="en" sz="2000" spc="-1" strike="noStrike">
                <a:solidFill>
                  <a:srgbClr val="000000"/>
                </a:solidFill>
                <a:latin typeface="Georgia"/>
                <a:ea typeface="Lora"/>
              </a:rPr>
              <a:t>HE PROBLEM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2"/>
          <p:cNvSpPr txBox="1"/>
          <p:nvPr/>
        </p:nvSpPr>
        <p:spPr>
          <a:xfrm>
            <a:off x="1381320" y="1616400"/>
            <a:ext cx="6809400" cy="3111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  <a:ea typeface="Calibri"/>
              </a:rPr>
              <a:t>Large volumes of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  <a:ea typeface="Calibri"/>
              </a:rPr>
              <a:t>Unstructured Data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  <a:ea typeface="Calibri"/>
              </a:rPr>
              <a:t>Manual intervention is time-consuming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Georgia"/>
                <a:ea typeface="Calibri"/>
              </a:rPr>
              <a:t>No timely capture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4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65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9" name="TextShape 8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CB0A3BD-75D8-4418-AEE7-9DFE56624B7F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CustomShape 1"/>
          <p:cNvSpPr/>
          <p:nvPr/>
        </p:nvSpPr>
        <p:spPr>
          <a:xfrm>
            <a:off x="4082760" y="2778840"/>
            <a:ext cx="3075840" cy="304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2"/>
          <p:cNvSpPr/>
          <p:nvPr/>
        </p:nvSpPr>
        <p:spPr>
          <a:xfrm>
            <a:off x="4185720" y="2419200"/>
            <a:ext cx="1069920" cy="304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"/>
          <p:cNvSpPr/>
          <p:nvPr/>
        </p:nvSpPr>
        <p:spPr>
          <a:xfrm>
            <a:off x="6882840" y="1962360"/>
            <a:ext cx="1254240" cy="304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4"/>
          <p:cNvSpPr/>
          <p:nvPr/>
        </p:nvSpPr>
        <p:spPr>
          <a:xfrm>
            <a:off x="3423600" y="1977480"/>
            <a:ext cx="2594160" cy="30456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4" name="TextShape 5"/>
          <p:cNvSpPr txBox="1"/>
          <p:nvPr/>
        </p:nvSpPr>
        <p:spPr>
          <a:xfrm>
            <a:off x="2076840" y="2337120"/>
            <a:ext cx="6280200" cy="8197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Georgia"/>
                <a:ea typeface="Calibri"/>
              </a:rPr>
              <a:t>Deliver sentiment analysis over a timeline that can reflect impact on business objectives and inform future actions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Shape 6"/>
          <p:cNvSpPr txBox="1"/>
          <p:nvPr/>
        </p:nvSpPr>
        <p:spPr>
          <a:xfrm>
            <a:off x="4297680" y="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fld id="{77177F98-339F-499D-86CA-98DB93AF2A2C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76" name="CustomShape 7"/>
          <p:cNvSpPr/>
          <p:nvPr/>
        </p:nvSpPr>
        <p:spPr>
          <a:xfrm>
            <a:off x="2143800" y="967680"/>
            <a:ext cx="3877920" cy="4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Georgia"/>
                <a:ea typeface="Lora"/>
              </a:rPr>
              <a:t>THE PROMISE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377" name="Line 8"/>
          <p:cNvSpPr/>
          <p:nvPr/>
        </p:nvSpPr>
        <p:spPr>
          <a:xfrm flipH="1">
            <a:off x="148680" y="1318320"/>
            <a:ext cx="4036680" cy="0"/>
          </a:xfrm>
          <a:prstGeom prst="line">
            <a:avLst/>
          </a:prstGeom>
          <a:ln w="12700">
            <a:solidFill>
              <a:srgbClr val="f58e17"/>
            </a:solidFill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441360" y="258840"/>
            <a:ext cx="2534400" cy="1159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highlight>
                  <a:srgbClr val="ffcd00"/>
                </a:highlight>
                <a:latin typeface="Lora"/>
                <a:ea typeface="Lora"/>
              </a:rPr>
              <a:t>THE IDEA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Shape 2"/>
          <p:cNvSpPr txBox="1"/>
          <p:nvPr/>
        </p:nvSpPr>
        <p:spPr>
          <a:xfrm>
            <a:off x="441360" y="2732040"/>
            <a:ext cx="2025000" cy="1828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76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Capture</a:t>
            </a:r>
            <a:r>
              <a:rPr b="0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 the news about each company and perform a litmus test on how they score across ESG parameters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0" name="CustomShape 3"/>
          <p:cNvSpPr/>
          <p:nvPr/>
        </p:nvSpPr>
        <p:spPr>
          <a:xfrm>
            <a:off x="-218880" y="1152000"/>
            <a:ext cx="9161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ccccc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TextShape 4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FC5941-BF32-4DA1-8A89-129A4C100B9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382" name="CustomShape 5"/>
          <p:cNvSpPr/>
          <p:nvPr/>
        </p:nvSpPr>
        <p:spPr>
          <a:xfrm>
            <a:off x="2537280" y="2732040"/>
            <a:ext cx="192816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6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Compare</a:t>
            </a:r>
            <a:r>
              <a:rPr b="0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 them to the market and industry standards to determine where they stand against the competition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3" name="CustomShape 6"/>
          <p:cNvSpPr/>
          <p:nvPr/>
        </p:nvSpPr>
        <p:spPr>
          <a:xfrm>
            <a:off x="4536000" y="2732040"/>
            <a:ext cx="1871280" cy="14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6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Calculate </a:t>
            </a:r>
            <a:r>
              <a:rPr b="0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the sentiment against each news item, year-on-year to witness peaks and troughs 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384" name="CustomShape 7"/>
          <p:cNvSpPr/>
          <p:nvPr/>
        </p:nvSpPr>
        <p:spPr>
          <a:xfrm>
            <a:off x="6320160" y="2732040"/>
            <a:ext cx="1795680" cy="16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marL="763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tabLst>
                <a:tab algn="l" pos="0"/>
              </a:tabLst>
            </a:pPr>
            <a:r>
              <a:rPr b="1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Visualize</a:t>
            </a:r>
            <a:r>
              <a:rPr b="0" lang="en-IN" sz="1400" spc="-1" strike="noStrike">
                <a:solidFill>
                  <a:srgbClr val="000000"/>
                </a:solidFill>
                <a:latin typeface="Georgia"/>
                <a:ea typeface="Calibri"/>
              </a:rPr>
              <a:t> data points with dynamic tools to base data-driven business decisions that promise to drive higher impact </a:t>
            </a:r>
            <a:endParaRPr b="0" lang="en-IN" sz="1400" spc="-1" strike="noStrike"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1"/>
          <a:stretch/>
        </p:blipFill>
        <p:spPr>
          <a:xfrm>
            <a:off x="972000" y="1797840"/>
            <a:ext cx="736560" cy="736560"/>
          </a:xfrm>
          <a:prstGeom prst="rect">
            <a:avLst/>
          </a:prstGeom>
          <a:ln w="0">
            <a:noFill/>
          </a:ln>
        </p:spPr>
      </p:pic>
      <p:pic>
        <p:nvPicPr>
          <p:cNvPr id="386" name="Picture 4" descr=""/>
          <p:cNvPicPr/>
          <p:nvPr/>
        </p:nvPicPr>
        <p:blipFill>
          <a:blip r:embed="rId2"/>
          <a:stretch/>
        </p:blipFill>
        <p:spPr>
          <a:xfrm>
            <a:off x="6563520" y="1735920"/>
            <a:ext cx="907920" cy="907920"/>
          </a:xfrm>
          <a:prstGeom prst="rect">
            <a:avLst/>
          </a:prstGeom>
          <a:ln w="0">
            <a:noFill/>
          </a:ln>
        </p:spPr>
      </p:pic>
      <p:pic>
        <p:nvPicPr>
          <p:cNvPr id="387" name="Picture 6" descr=""/>
          <p:cNvPicPr/>
          <p:nvPr/>
        </p:nvPicPr>
        <p:blipFill>
          <a:blip r:embed="rId3"/>
          <a:stretch/>
        </p:blipFill>
        <p:spPr>
          <a:xfrm>
            <a:off x="4782240" y="1739520"/>
            <a:ext cx="992160" cy="992160"/>
          </a:xfrm>
          <a:prstGeom prst="rect">
            <a:avLst/>
          </a:prstGeom>
          <a:ln w="0">
            <a:noFill/>
          </a:ln>
        </p:spPr>
      </p:pic>
      <p:pic>
        <p:nvPicPr>
          <p:cNvPr id="388" name="Picture 8" descr=""/>
          <p:cNvPicPr/>
          <p:nvPr/>
        </p:nvPicPr>
        <p:blipFill>
          <a:blip r:embed="rId4"/>
          <a:stretch/>
        </p:blipFill>
        <p:spPr>
          <a:xfrm>
            <a:off x="2836800" y="1770840"/>
            <a:ext cx="967680" cy="96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Lora"/>
                <a:ea typeface="Lora"/>
              </a:rPr>
              <a:t>THE APPROACH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TextShape 2"/>
          <p:cNvSpPr txBox="1"/>
          <p:nvPr/>
        </p:nvSpPr>
        <p:spPr>
          <a:xfrm>
            <a:off x="1381320" y="1616400"/>
            <a:ext cx="7161480" cy="3111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The Dow Jones News data which is unsupervised for ESG tags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We listed down key words and patterns through research to tag the data for ESG. We were able to tag around 6 lacks records out of around 24 lack records we have. We used Regex on the body of the news articles.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We built a CNN based deep learning text classification model on the 6 lack records we were able to tag earlier. The test accuracy is around 93 percent. This model ws used to tag the rest of the data points.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We did a sentiment analysis on the new snippets to get a sentiment score of each news article. We did en empirical study to check  accuracy of our results.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We calculated the mean sentiment score for each day for every company and industry in the data provided.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805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600" spc="-1" strike="noStrike">
                <a:solidFill>
                  <a:srgbClr val="000000"/>
                </a:solidFill>
                <a:latin typeface="Georgia"/>
                <a:ea typeface="Calibri"/>
              </a:rPr>
              <a:t>From this data we have created some tableau views to see how the sentiment scores vary E/S/G for differnt companies and Industries a time scale.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TextShape 3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D990D37-5189-4D62-BFE9-AF187BCFB129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Shape 1"/>
          <p:cNvSpPr txBox="1"/>
          <p:nvPr/>
        </p:nvSpPr>
        <p:spPr>
          <a:xfrm>
            <a:off x="1381320" y="896040"/>
            <a:ext cx="3877920" cy="435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000000"/>
                </a:solidFill>
                <a:latin typeface="Lora"/>
                <a:ea typeface="Lora"/>
              </a:rPr>
              <a:t>FEATURES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Shape 2"/>
          <p:cNvSpPr txBox="1"/>
          <p:nvPr/>
        </p:nvSpPr>
        <p:spPr>
          <a:xfrm>
            <a:off x="1381320" y="1639080"/>
            <a:ext cx="2333520" cy="1211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Updated overview of ESG performance of companies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Automated tagging for continuous, scalable insight models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4" name="Group 3"/>
          <p:cNvGrpSpPr/>
          <p:nvPr/>
        </p:nvGrpSpPr>
        <p:grpSpPr>
          <a:xfrm>
            <a:off x="916560" y="1019880"/>
            <a:ext cx="214200" cy="214200"/>
            <a:chOff x="916560" y="1019880"/>
            <a:chExt cx="214200" cy="214200"/>
          </a:xfrm>
        </p:grpSpPr>
        <p:sp>
          <p:nvSpPr>
            <p:cNvPr id="395" name="CustomShape 4"/>
            <p:cNvSpPr/>
            <p:nvPr/>
          </p:nvSpPr>
          <p:spPr>
            <a:xfrm>
              <a:off x="916560" y="1142640"/>
              <a:ext cx="91440" cy="91440"/>
            </a:xfrm>
            <a:custGeom>
              <a:avLst/>
              <a:gdLst/>
              <a:ahLst/>
              <a:rect l="l" t="t" r="r" b="b"/>
              <a:pathLst>
                <a:path w="7527" h="7526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CustomShape 5"/>
            <p:cNvSpPr/>
            <p:nvPr/>
          </p:nvSpPr>
          <p:spPr>
            <a:xfrm>
              <a:off x="1045080" y="1019880"/>
              <a:ext cx="85680" cy="85680"/>
            </a:xfrm>
            <a:custGeom>
              <a:avLst/>
              <a:gdLst/>
              <a:ahLst/>
              <a:rect l="l" t="t" r="r" b="b"/>
              <a:pathLst>
                <a:path w="7039" h="704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CustomShape 6"/>
            <p:cNvSpPr/>
            <p:nvPr/>
          </p:nvSpPr>
          <p:spPr>
            <a:xfrm>
              <a:off x="950040" y="1052640"/>
              <a:ext cx="147600" cy="147600"/>
            </a:xfrm>
            <a:custGeom>
              <a:avLst/>
              <a:gdLst/>
              <a:ahLst/>
              <a:rect l="l" t="t" r="r" b="b"/>
              <a:pathLst>
                <a:path w="12130" h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CustomShape 7"/>
            <p:cNvSpPr/>
            <p:nvPr/>
          </p:nvSpPr>
          <p:spPr>
            <a:xfrm>
              <a:off x="1024200" y="1079280"/>
              <a:ext cx="24120" cy="24120"/>
            </a:xfrm>
            <a:custGeom>
              <a:avLst/>
              <a:gdLst/>
              <a:ahLst/>
              <a:rect l="l" t="t" r="r" b="b"/>
              <a:pathLst>
                <a:path w="1998" h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99" name="TextShape 8"/>
          <p:cNvSpPr txBox="1"/>
          <p:nvPr/>
        </p:nvSpPr>
        <p:spPr>
          <a:xfrm>
            <a:off x="854316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D48FCD5-46C9-47A6-92EC-2EDCA758E04A}" type="slidenum">
              <a:rPr b="0" lang="en" sz="1000" spc="-1" strike="noStrike">
                <a:solidFill>
                  <a:srgbClr val="1d1d1b"/>
                </a:solidFill>
                <a:latin typeface="Lora"/>
                <a:ea typeface="Lora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400" name="TextShape 9"/>
          <p:cNvSpPr txBox="1"/>
          <p:nvPr/>
        </p:nvSpPr>
        <p:spPr>
          <a:xfrm>
            <a:off x="6448680" y="163908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Easy visualization and user-friendly toggles for in-depth views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0000"/>
              </a:lnSpc>
              <a:spcBef>
                <a:spcPts val="601"/>
              </a:spcBef>
              <a:buClr>
                <a:srgbClr val="ffcd00"/>
              </a:buClr>
              <a:buFont typeface="Quattrocento Sans"/>
              <a:buChar char="◉"/>
            </a:pP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Calibri"/>
              </a:rPr>
              <a:t>Actionable insights and future-ready solutions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TextShape 10"/>
          <p:cNvSpPr txBox="1"/>
          <p:nvPr/>
        </p:nvSpPr>
        <p:spPr>
          <a:xfrm>
            <a:off x="3915000" y="1639080"/>
            <a:ext cx="2333520" cy="3121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Public sentiment scores based on public news sources 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7000"/>
              </a:lnSpc>
              <a:spcBef>
                <a:spcPts val="601"/>
              </a:spcBef>
              <a:spcAft>
                <a:spcPts val="799"/>
              </a:spcAft>
              <a:buClr>
                <a:srgbClr val="ffcd00"/>
              </a:buClr>
              <a:buFont typeface="Quattrocento Sans"/>
              <a:buChar char="◉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Calibri"/>
              </a:rPr>
              <a:t>Time-stamped references and cross-referenced information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a8682"/>
      </a:dk2>
      <a:lt2>
        <a:srgbClr val="f0eee9"/>
      </a:lt2>
      <a:accent1>
        <a:srgbClr val="ffcd00"/>
      </a:accent1>
      <a:accent2>
        <a:srgbClr val="f6921d"/>
      </a:accent2>
      <a:accent3>
        <a:srgbClr val="a7693a"/>
      </a:accent3>
      <a:accent4>
        <a:srgbClr val="d8d6d2"/>
      </a:accent4>
      <a:accent5>
        <a:srgbClr val="979593"/>
      </a:accent5>
      <a:accent6>
        <a:srgbClr val="6f6868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LibreOffice/7.0.1.2$Windows_X86_64 LibreOffice_project/7cbcfc562f6eb6708b5ff7d7397325de9e764452</Application>
  <Words>471</Words>
  <Paragraphs>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tarun bhavnani</dc:creator>
  <dc:description/>
  <dc:language>en-IN</dc:language>
  <cp:lastModifiedBy/>
  <dcterms:modified xsi:type="dcterms:W3CDTF">2021-10-23T15:55:27Z</dcterms:modified>
  <cp:revision>3</cp:revision>
  <dc:subject/>
  <dc:title>Future of Banking  Hackathon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17</vt:i4>
  </property>
</Properties>
</file>