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
  </p:notesMasterIdLst>
  <p:sldIdLst>
    <p:sldId id="256" r:id="rId2"/>
    <p:sldId id="257" r:id="rId3"/>
    <p:sldId id="296" r:id="rId4"/>
    <p:sldId id="259" r:id="rId5"/>
    <p:sldId id="261" r:id="rId6"/>
    <p:sldId id="260" r:id="rId7"/>
    <p:sldId id="267" r:id="rId8"/>
    <p:sldId id="262" r:id="rId9"/>
    <p:sldId id="297" r:id="rId10"/>
    <p:sldId id="275" r:id="rId11"/>
    <p:sldId id="301" r:id="rId12"/>
    <p:sldId id="300" r:id="rId13"/>
    <p:sldId id="298" r:id="rId14"/>
    <p:sldId id="299" r:id="rId15"/>
    <p:sldId id="264" r:id="rId16"/>
    <p:sldId id="30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Georgia" panose="02040502050405020303" pitchFamily="18" charset="0"/>
      <p:regular r:id="rId23"/>
      <p:bold r:id="rId24"/>
      <p:italic r:id="rId25"/>
      <p:boldItalic r:id="rId26"/>
    </p:embeddedFont>
    <p:embeddedFont>
      <p:font typeface="Lora" panose="020B0604020202020204" pitchFamily="2" charset="0"/>
      <p:regular r:id="rId27"/>
      <p:bold r:id="rId28"/>
      <p:italic r:id="rId29"/>
      <p:boldItalic r:id="rId30"/>
    </p:embeddedFont>
    <p:embeddedFont>
      <p:font typeface="Quattrocento Sans"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highlight>
                  <a:schemeClr val="accent1"/>
                </a:highlight>
              </a:rPr>
              <a:t>Future</a:t>
            </a:r>
            <a:r>
              <a:rPr lang="en-US" dirty="0"/>
              <a:t> of Banking </a:t>
            </a:r>
            <a:br>
              <a:rPr lang="en-US" dirty="0"/>
            </a:br>
            <a:r>
              <a:rPr lang="en-US" dirty="0"/>
              <a:t>Hackathon</a:t>
            </a:r>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71;p12">
            <a:extLst>
              <a:ext uri="{FF2B5EF4-FFF2-40B4-BE49-F238E27FC236}">
                <a16:creationId xmlns:a16="http://schemas.microsoft.com/office/drawing/2014/main" id="{B14FFA95-EDE6-4096-B786-78D590C6F307}"/>
              </a:ext>
            </a:extLst>
          </p:cNvPr>
          <p:cNvSpPr txBox="1">
            <a:spLocks/>
          </p:cNvSpPr>
          <p:nvPr/>
        </p:nvSpPr>
        <p:spPr>
          <a:xfrm>
            <a:off x="5981074" y="4005152"/>
            <a:ext cx="2659651" cy="9307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r>
              <a:rPr lang="en-IN" sz="2800" dirty="0">
                <a:solidFill>
                  <a:schemeClr val="tx1"/>
                </a:solidFill>
                <a:effectLst/>
                <a:latin typeface="Lora" panose="020B0604020202020204" pitchFamily="2" charset="0"/>
                <a:ea typeface="Calibri" panose="020F0502020204030204" pitchFamily="34" charset="0"/>
              </a:rPr>
              <a:t>Team Lambda</a:t>
            </a:r>
          </a:p>
          <a:p>
            <a:r>
              <a:rPr lang="en-IN" sz="1800" dirty="0">
                <a:solidFill>
                  <a:schemeClr val="accent6"/>
                </a:solidFill>
                <a:latin typeface="Lora" panose="020B0604020202020204" pitchFamily="2" charset="0"/>
              </a:rPr>
              <a:t> Tarun Bhavnani</a:t>
            </a:r>
          </a:p>
          <a:p>
            <a:r>
              <a:rPr lang="en-IN" sz="1800" dirty="0">
                <a:solidFill>
                  <a:schemeClr val="accent6"/>
                </a:solidFill>
                <a:latin typeface="Lora" panose="020B0604020202020204" pitchFamily="2" charset="0"/>
              </a:rPr>
              <a:t> Shubham Aggarwal</a:t>
            </a:r>
            <a:endParaRPr lang="en-US" sz="1800" dirty="0">
              <a:solidFill>
                <a:schemeClr val="accent6"/>
              </a:solidFill>
              <a:latin typeface="Lora" panose="020B06040202020202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FEATURES </a:t>
            </a:r>
            <a:endParaRPr dirty="0"/>
          </a:p>
        </p:txBody>
      </p:sp>
      <p:sp>
        <p:nvSpPr>
          <p:cNvPr id="336" name="Google Shape;336;p31"/>
          <p:cNvSpPr txBox="1">
            <a:spLocks noGrp="1"/>
          </p:cNvSpPr>
          <p:nvPr>
            <p:ph type="body" idx="1"/>
          </p:nvPr>
        </p:nvSpPr>
        <p:spPr>
          <a:xfrm>
            <a:off x="1381250" y="1638975"/>
            <a:ext cx="2334000" cy="3181118"/>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Updated overview of ESG performance of companies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Automated tagging for continuous, scalable insight models  </a:t>
            </a:r>
          </a:p>
        </p:txBody>
      </p:sp>
      <p:grpSp>
        <p:nvGrpSpPr>
          <p:cNvPr id="339" name="Google Shape;339;p31"/>
          <p:cNvGrpSpPr/>
          <p:nvPr/>
        </p:nvGrpSpPr>
        <p:grpSpPr>
          <a:xfrm>
            <a:off x="916458" y="1019750"/>
            <a:ext cx="214625" cy="214625"/>
            <a:chOff x="2594050" y="1631825"/>
            <a:chExt cx="439625" cy="439625"/>
          </a:xfrm>
        </p:grpSpPr>
        <p:sp>
          <p:nvSpPr>
            <p:cNvPr id="340" name="Google Shape;340;p3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3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7" name="Text Placeholder 6">
            <a:extLst>
              <a:ext uri="{FF2B5EF4-FFF2-40B4-BE49-F238E27FC236}">
                <a16:creationId xmlns:a16="http://schemas.microsoft.com/office/drawing/2014/main" id="{737A31A6-EACC-4772-B1A6-695025E93D6B}"/>
              </a:ext>
            </a:extLst>
          </p:cNvPr>
          <p:cNvSpPr>
            <a:spLocks noGrp="1"/>
          </p:cNvSpPr>
          <p:nvPr>
            <p:ph type="body" idx="3"/>
          </p:nvPr>
        </p:nvSpPr>
        <p:spPr>
          <a:xfrm>
            <a:off x="6448550" y="1638975"/>
            <a:ext cx="2334000" cy="3122400"/>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Easy visualization and user-friendly toggles for in-depth views </a:t>
            </a:r>
          </a:p>
          <a:p>
            <a:endParaRPr lang="en-US"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Actionable insights and future-ready solutions </a:t>
            </a:r>
          </a:p>
          <a:p>
            <a:endParaRPr lang="en-US" dirty="0">
              <a:latin typeface="Calibri" panose="020F0502020204030204" pitchFamily="34" charset="0"/>
              <a:cs typeface="Times New Roman" panose="02020603050405020304" pitchFamily="18" charset="0"/>
            </a:endParaRPr>
          </a:p>
          <a:p>
            <a:endParaRPr lang="en-US" sz="1200" dirty="0"/>
          </a:p>
          <a:p>
            <a:endParaRPr lang="en-IN" dirty="0"/>
          </a:p>
        </p:txBody>
      </p:sp>
      <p:sp>
        <p:nvSpPr>
          <p:cNvPr id="9" name="Text Placeholder 8">
            <a:extLst>
              <a:ext uri="{FF2B5EF4-FFF2-40B4-BE49-F238E27FC236}">
                <a16:creationId xmlns:a16="http://schemas.microsoft.com/office/drawing/2014/main" id="{0509E817-83CE-47CC-9B50-5A25BF9054ED}"/>
              </a:ext>
            </a:extLst>
          </p:cNvPr>
          <p:cNvSpPr>
            <a:spLocks noGrp="1"/>
          </p:cNvSpPr>
          <p:nvPr>
            <p:ph type="body" idx="2"/>
          </p:nvPr>
        </p:nvSpPr>
        <p:spPr>
          <a:xfrm>
            <a:off x="3914900" y="1638975"/>
            <a:ext cx="2334000" cy="3122400"/>
          </a:xfrm>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Public sentiment scores based on validated news sources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Time-stamped references and cross-referenced contextual information </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DAF4-1709-48DA-ADB2-E85AC7950794}"/>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C8F12ED7-0008-4F05-8228-AACE6F12EB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7" name="Picture 6">
            <a:extLst>
              <a:ext uri="{FF2B5EF4-FFF2-40B4-BE49-F238E27FC236}">
                <a16:creationId xmlns:a16="http://schemas.microsoft.com/office/drawing/2014/main" id="{D4F0B342-C344-47AB-B9E0-9F8900A7F68B}"/>
              </a:ext>
            </a:extLst>
          </p:cNvPr>
          <p:cNvPicPr>
            <a:picLocks noChangeAspect="1"/>
          </p:cNvPicPr>
          <p:nvPr/>
        </p:nvPicPr>
        <p:blipFill>
          <a:blip r:embed="rId2"/>
          <a:stretch>
            <a:fillRect/>
          </a:stretch>
        </p:blipFill>
        <p:spPr>
          <a:xfrm>
            <a:off x="1309732" y="605311"/>
            <a:ext cx="7782195" cy="4073656"/>
          </a:xfrm>
          <a:prstGeom prst="rect">
            <a:avLst/>
          </a:prstGeom>
        </p:spPr>
      </p:pic>
    </p:spTree>
    <p:extLst>
      <p:ext uri="{BB962C8B-B14F-4D97-AF65-F5344CB8AC3E}">
        <p14:creationId xmlns:p14="http://schemas.microsoft.com/office/powerpoint/2010/main" val="158410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A82B-5F3B-4BBA-9565-A6C81BAAC6DC}"/>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6C27B770-8991-492F-95EA-C8BD18D7C9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a:extLst>
              <a:ext uri="{FF2B5EF4-FFF2-40B4-BE49-F238E27FC236}">
                <a16:creationId xmlns:a16="http://schemas.microsoft.com/office/drawing/2014/main" id="{1DA5218D-C8CB-46FE-B6CC-C0D0F3551A66}"/>
              </a:ext>
            </a:extLst>
          </p:cNvPr>
          <p:cNvPicPr>
            <a:picLocks noChangeAspect="1"/>
          </p:cNvPicPr>
          <p:nvPr/>
        </p:nvPicPr>
        <p:blipFill>
          <a:blip r:embed="rId2"/>
          <a:stretch>
            <a:fillRect/>
          </a:stretch>
        </p:blipFill>
        <p:spPr>
          <a:xfrm>
            <a:off x="1234520" y="613839"/>
            <a:ext cx="7528482" cy="3915821"/>
          </a:xfrm>
          <a:prstGeom prst="rect">
            <a:avLst/>
          </a:prstGeom>
        </p:spPr>
      </p:pic>
    </p:spTree>
    <p:extLst>
      <p:ext uri="{BB962C8B-B14F-4D97-AF65-F5344CB8AC3E}">
        <p14:creationId xmlns:p14="http://schemas.microsoft.com/office/powerpoint/2010/main" val="427469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E8FD-6177-463B-B58D-4FB4E1328EB6}"/>
              </a:ext>
            </a:extLst>
          </p:cNvPr>
          <p:cNvSpPr>
            <a:spLocks noGrp="1"/>
          </p:cNvSpPr>
          <p:nvPr>
            <p:ph type="title"/>
          </p:nvPr>
        </p:nvSpPr>
        <p:spPr>
          <a:xfrm>
            <a:off x="1352897" y="896112"/>
            <a:ext cx="3878400" cy="435600"/>
          </a:xfrm>
        </p:spPr>
        <p:txBody>
          <a:bodyPr/>
          <a:lstStyle/>
          <a:p>
            <a:endParaRPr lang="en-IN" dirty="0"/>
          </a:p>
        </p:txBody>
      </p:sp>
      <p:sp>
        <p:nvSpPr>
          <p:cNvPr id="6" name="Slide Number Placeholder 5">
            <a:extLst>
              <a:ext uri="{FF2B5EF4-FFF2-40B4-BE49-F238E27FC236}">
                <a16:creationId xmlns:a16="http://schemas.microsoft.com/office/drawing/2014/main" id="{A2AC73FF-48EF-4C41-9AAD-4FDCD7B36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4CBB9786-97F8-4FCB-B7D2-AB95FAB80851}"/>
              </a:ext>
            </a:extLst>
          </p:cNvPr>
          <p:cNvPicPr>
            <a:picLocks noChangeAspect="1"/>
          </p:cNvPicPr>
          <p:nvPr/>
        </p:nvPicPr>
        <p:blipFill>
          <a:blip r:embed="rId2"/>
          <a:stretch>
            <a:fillRect/>
          </a:stretch>
        </p:blipFill>
        <p:spPr>
          <a:xfrm>
            <a:off x="1264018" y="672493"/>
            <a:ext cx="7731681" cy="3977479"/>
          </a:xfrm>
          <a:prstGeom prst="rect">
            <a:avLst/>
          </a:prstGeom>
        </p:spPr>
      </p:pic>
    </p:spTree>
    <p:extLst>
      <p:ext uri="{BB962C8B-B14F-4D97-AF65-F5344CB8AC3E}">
        <p14:creationId xmlns:p14="http://schemas.microsoft.com/office/powerpoint/2010/main" val="296270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D00CF-F399-4591-B43B-A5BD8850069B}"/>
              </a:ext>
            </a:extLst>
          </p:cNvPr>
          <p:cNvSpPr>
            <a:spLocks noGrp="1"/>
          </p:cNvSpPr>
          <p:nvPr>
            <p:ph type="title"/>
          </p:nvPr>
        </p:nvSpPr>
        <p:spPr/>
        <p:txBody>
          <a:bodyPr/>
          <a:lstStyle/>
          <a:p>
            <a:endParaRPr lang="en-IN"/>
          </a:p>
        </p:txBody>
      </p:sp>
      <p:sp>
        <p:nvSpPr>
          <p:cNvPr id="6" name="Slide Number Placeholder 5">
            <a:extLst>
              <a:ext uri="{FF2B5EF4-FFF2-40B4-BE49-F238E27FC236}">
                <a16:creationId xmlns:a16="http://schemas.microsoft.com/office/drawing/2014/main" id="{30773021-3168-4F7B-8137-A8BDE735C4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8" name="Picture 7">
            <a:extLst>
              <a:ext uri="{FF2B5EF4-FFF2-40B4-BE49-F238E27FC236}">
                <a16:creationId xmlns:a16="http://schemas.microsoft.com/office/drawing/2014/main" id="{A8DC2B76-AA6C-4470-9EC7-609A16243407}"/>
              </a:ext>
            </a:extLst>
          </p:cNvPr>
          <p:cNvPicPr>
            <a:picLocks noChangeAspect="1"/>
          </p:cNvPicPr>
          <p:nvPr/>
        </p:nvPicPr>
        <p:blipFill>
          <a:blip r:embed="rId2"/>
          <a:stretch>
            <a:fillRect/>
          </a:stretch>
        </p:blipFill>
        <p:spPr>
          <a:xfrm>
            <a:off x="1246213" y="587443"/>
            <a:ext cx="7571364" cy="3968614"/>
          </a:xfrm>
          <a:prstGeom prst="rect">
            <a:avLst/>
          </a:prstGeom>
        </p:spPr>
      </p:pic>
    </p:spTree>
    <p:extLst>
      <p:ext uri="{BB962C8B-B14F-4D97-AF65-F5344CB8AC3E}">
        <p14:creationId xmlns:p14="http://schemas.microsoft.com/office/powerpoint/2010/main" val="90503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SCOPE</a:t>
            </a:r>
            <a:endParaRPr dirty="0"/>
          </a:p>
        </p:txBody>
      </p:sp>
      <p:sp>
        <p:nvSpPr>
          <p:cNvPr id="171" name="Google Shape;171;p20"/>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More data</a:t>
            </a:r>
            <a:endParaRPr b="1" dirty="0">
              <a:highlight>
                <a:schemeClr val="accent1"/>
              </a:highlight>
            </a:endParaRPr>
          </a:p>
          <a:p>
            <a:pPr marL="0" lvl="0" indent="0" algn="l" rtl="0">
              <a:spcBef>
                <a:spcPts val="600"/>
              </a:spcBef>
              <a:spcAft>
                <a:spcPts val="0"/>
              </a:spcAft>
              <a:buNone/>
            </a:pPr>
            <a:r>
              <a:rPr lang="en-IN" dirty="0"/>
              <a:t>Scale up to handle more data, more varied sources and rigorous tagging improvements </a:t>
            </a:r>
            <a:endParaRPr dirty="0"/>
          </a:p>
        </p:txBody>
      </p:sp>
      <p:sp>
        <p:nvSpPr>
          <p:cNvPr id="172" name="Google Shape;172;p20"/>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Better scoring</a:t>
            </a:r>
            <a:endParaRPr b="1" dirty="0">
              <a:highlight>
                <a:schemeClr val="accent1"/>
              </a:highlight>
            </a:endParaRPr>
          </a:p>
          <a:p>
            <a:pPr marL="0" lvl="0" indent="0" algn="l" rtl="0">
              <a:spcBef>
                <a:spcPts val="600"/>
              </a:spcBef>
              <a:spcAft>
                <a:spcPts val="0"/>
              </a:spcAft>
              <a:buNone/>
            </a:pPr>
            <a:r>
              <a:rPr lang="en" dirty="0"/>
              <a:t>Fine-tuning the models to improve sentiment scores, spot trends and track it to market events  </a:t>
            </a:r>
            <a:endParaRPr dirty="0"/>
          </a:p>
        </p:txBody>
      </p:sp>
      <p:sp>
        <p:nvSpPr>
          <p:cNvPr id="173" name="Google Shape;173;p2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highlight>
                  <a:schemeClr val="accent1"/>
                </a:highlight>
              </a:rPr>
              <a:t>Real-time trackers</a:t>
            </a:r>
            <a:endParaRPr b="1" dirty="0">
              <a:highlight>
                <a:schemeClr val="accent1"/>
              </a:highlight>
            </a:endParaRPr>
          </a:p>
          <a:p>
            <a:pPr marL="0" lvl="0" indent="0" algn="l" rtl="0">
              <a:spcBef>
                <a:spcPts val="600"/>
              </a:spcBef>
              <a:spcAft>
                <a:spcPts val="0"/>
              </a:spcAft>
              <a:buNone/>
            </a:pPr>
            <a:r>
              <a:rPr lang="en-US" dirty="0"/>
              <a:t>Develop data pipelines for Live exploration into reasons for peaks and troughs</a:t>
            </a:r>
            <a:endParaRPr dirty="0"/>
          </a:p>
          <a:p>
            <a:pPr marL="0" lvl="0" indent="0" algn="l" rtl="0">
              <a:spcBef>
                <a:spcPts val="600"/>
              </a:spcBef>
              <a:spcAft>
                <a:spcPts val="0"/>
              </a:spcAft>
              <a:buNone/>
            </a:pPr>
            <a:endParaRPr dirty="0"/>
          </a:p>
        </p:txBody>
      </p:sp>
      <p:grpSp>
        <p:nvGrpSpPr>
          <p:cNvPr id="174" name="Google Shape;174;p20"/>
          <p:cNvGrpSpPr/>
          <p:nvPr/>
        </p:nvGrpSpPr>
        <p:grpSpPr>
          <a:xfrm>
            <a:off x="916458" y="1019750"/>
            <a:ext cx="214625" cy="214625"/>
            <a:chOff x="2594050" y="1631825"/>
            <a:chExt cx="439625" cy="439625"/>
          </a:xfrm>
        </p:grpSpPr>
        <p:sp>
          <p:nvSpPr>
            <p:cNvPr id="175" name="Google Shape;175;p2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435C-4DD5-4488-90AF-7B72B05A3579}"/>
              </a:ext>
            </a:extLst>
          </p:cNvPr>
          <p:cNvSpPr>
            <a:spLocks noGrp="1"/>
          </p:cNvSpPr>
          <p:nvPr>
            <p:ph type="title"/>
          </p:nvPr>
        </p:nvSpPr>
        <p:spPr>
          <a:xfrm>
            <a:off x="4664827" y="3504633"/>
            <a:ext cx="3878400" cy="435600"/>
          </a:xfrm>
        </p:spPr>
        <p:txBody>
          <a:bodyPr/>
          <a:lstStyle/>
          <a:p>
            <a:r>
              <a:rPr lang="en-US" sz="2800" dirty="0">
                <a:solidFill>
                  <a:schemeClr val="bg2"/>
                </a:solidFill>
                <a:latin typeface="Georgia" panose="02040502050405020303" pitchFamily="18" charset="0"/>
              </a:rPr>
              <a:t>Open to questions… </a:t>
            </a:r>
            <a:endParaRPr lang="en-IN" sz="2800" dirty="0">
              <a:solidFill>
                <a:schemeClr val="bg2"/>
              </a:solidFill>
              <a:latin typeface="Georgia" panose="02040502050405020303" pitchFamily="18" charset="0"/>
            </a:endParaRPr>
          </a:p>
        </p:txBody>
      </p:sp>
      <p:sp>
        <p:nvSpPr>
          <p:cNvPr id="6" name="Slide Number Placeholder 5">
            <a:extLst>
              <a:ext uri="{FF2B5EF4-FFF2-40B4-BE49-F238E27FC236}">
                <a16:creationId xmlns:a16="http://schemas.microsoft.com/office/drawing/2014/main" id="{D2D03659-59AF-4255-A6F3-A43142E81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8" name="Picture 7">
            <a:extLst>
              <a:ext uri="{FF2B5EF4-FFF2-40B4-BE49-F238E27FC236}">
                <a16:creationId xmlns:a16="http://schemas.microsoft.com/office/drawing/2014/main" id="{A5ACA123-A0C0-4C25-B21B-F5287E36C304}"/>
              </a:ext>
            </a:extLst>
          </p:cNvPr>
          <p:cNvPicPr>
            <a:picLocks noChangeAspect="1"/>
          </p:cNvPicPr>
          <p:nvPr/>
        </p:nvPicPr>
        <p:blipFill>
          <a:blip r:embed="rId2"/>
          <a:stretch>
            <a:fillRect/>
          </a:stretch>
        </p:blipFill>
        <p:spPr>
          <a:xfrm>
            <a:off x="3069570" y="1267063"/>
            <a:ext cx="2381388" cy="2381388"/>
          </a:xfrm>
          <a:prstGeom prst="rect">
            <a:avLst/>
          </a:prstGeom>
        </p:spPr>
      </p:pic>
    </p:spTree>
    <p:extLst>
      <p:ext uri="{BB962C8B-B14F-4D97-AF65-F5344CB8AC3E}">
        <p14:creationId xmlns:p14="http://schemas.microsoft.com/office/powerpoint/2010/main" val="73685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p:nvPr/>
        </p:nvSpPr>
        <p:spPr>
          <a:xfrm>
            <a:off x="36050" y="529850"/>
            <a:ext cx="9144000" cy="979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p:nvPr>
        </p:nvSpPr>
        <p:spPr>
          <a:xfrm>
            <a:off x="1381249" y="896112"/>
            <a:ext cx="5884331"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effectLst/>
                <a:latin typeface="Georgia" panose="02040502050405020303" pitchFamily="18" charset="0"/>
                <a:ea typeface="Calibri" panose="020F0502020204030204" pitchFamily="34" charset="0"/>
                <a:cs typeface="Times New Roman" panose="02020603050405020304" pitchFamily="18" charset="0"/>
              </a:rPr>
              <a:t>ESG Practices Can Offer Companies A Competitive Advantage</a:t>
            </a:r>
            <a:endParaRPr sz="2400" dirty="0">
              <a:latin typeface="Georgia" panose="02040502050405020303" pitchFamily="18" charset="0"/>
            </a:endParaRPr>
          </a:p>
        </p:txBody>
      </p:sp>
      <p:grpSp>
        <p:nvGrpSpPr>
          <p:cNvPr id="87" name="Google Shape;87;p13"/>
          <p:cNvGrpSpPr/>
          <p:nvPr/>
        </p:nvGrpSpPr>
        <p:grpSpPr>
          <a:xfrm>
            <a:off x="916458" y="1019750"/>
            <a:ext cx="214625" cy="214625"/>
            <a:chOff x="2594050" y="1631825"/>
            <a:chExt cx="439625" cy="439625"/>
          </a:xfrm>
        </p:grpSpPr>
        <p:sp>
          <p:nvSpPr>
            <p:cNvPr id="88" name="Google Shape;88;p1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13"/>
          <p:cNvSpPr txBox="1"/>
          <p:nvPr/>
        </p:nvSpPr>
        <p:spPr>
          <a:xfrm>
            <a:off x="1381249" y="1875912"/>
            <a:ext cx="2807979" cy="138479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600" dirty="0">
                <a:effectLst/>
                <a:latin typeface="Georgia" panose="02040502050405020303" pitchFamily="18" charset="0"/>
                <a:ea typeface="Calibri" panose="020F0502020204030204" pitchFamily="34" charset="0"/>
                <a:cs typeface="Times New Roman" panose="02020603050405020304" pitchFamily="18" charset="0"/>
              </a:rPr>
              <a:t>ESG metrics are used to assess a company’s exposure to a range of environmental, social and governance risks. </a:t>
            </a:r>
          </a:p>
          <a:p>
            <a:r>
              <a:rPr lang="en-IN" sz="1600" dirty="0">
                <a:effectLst/>
                <a:latin typeface="Georgia" panose="02040502050405020303" pitchFamily="18" charset="0"/>
                <a:ea typeface="Calibri" panose="020F0502020204030204" pitchFamily="34" charset="0"/>
                <a:cs typeface="Times New Roman" panose="02020603050405020304" pitchFamily="18" charset="0"/>
              </a:rPr>
              <a:t>These metrics can be used for a ESG integration approaches, such as benchmarking and scenario analysis. </a:t>
            </a:r>
          </a:p>
          <a:p>
            <a:endParaRPr sz="1600" dirty="0">
              <a:latin typeface="Georgia" panose="02040502050405020303" pitchFamily="18" charset="0"/>
              <a:ea typeface="Quattrocento Sans"/>
              <a:cs typeface="Quattrocento Sans"/>
              <a:sym typeface="Quattrocento Sans"/>
            </a:endParaRPr>
          </a:p>
        </p:txBody>
      </p:sp>
      <p:sp>
        <p:nvSpPr>
          <p:cNvPr id="93" name="Google Shape;93;p13"/>
          <p:cNvSpPr txBox="1"/>
          <p:nvPr/>
        </p:nvSpPr>
        <p:spPr>
          <a:xfrm>
            <a:off x="5175727" y="1697974"/>
            <a:ext cx="2245799" cy="2207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200" b="1" dirty="0">
                <a:highlight>
                  <a:schemeClr val="accent1"/>
                </a:highlight>
                <a:latin typeface="Georgia" panose="02040502050405020303" pitchFamily="18" charset="0"/>
                <a:ea typeface="Quattrocento Sans"/>
                <a:cs typeface="Quattrocento Sans"/>
                <a:sym typeface="Quattrocento Sans"/>
              </a:rPr>
              <a:t>SOLID METRICS IN ESG RESULTED IN…</a:t>
            </a:r>
            <a:endParaRPr lang="en-IN" sz="1200" dirty="0">
              <a:highlight>
                <a:schemeClr val="accent1"/>
              </a:highlight>
              <a:latin typeface="Georgia" panose="02040502050405020303" pitchFamily="18" charset="0"/>
              <a:ea typeface="Quattrocento Sans"/>
              <a:cs typeface="Quattrocento Sans"/>
              <a:sym typeface="Quattrocento Sans"/>
            </a:endParaRPr>
          </a:p>
          <a:p>
            <a:pPr>
              <a:lnSpc>
                <a:spcPct val="107000"/>
              </a:lnSpc>
              <a:spcAft>
                <a:spcPts val="800"/>
              </a:spcAft>
            </a:pPr>
            <a:endParaRPr lang="en-IN" sz="1200" dirty="0">
              <a:effectLst/>
              <a:latin typeface="Georgia" panose="020405020504050203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200" b="1" dirty="0">
                <a:effectLst/>
                <a:latin typeface="Georgia" panose="02040502050405020303" pitchFamily="18" charset="0"/>
                <a:ea typeface="Calibri" panose="020F0502020204030204" pitchFamily="34" charset="0"/>
                <a:cs typeface="Times New Roman" panose="02020603050405020304" pitchFamily="18" charset="0"/>
              </a:rPr>
              <a:t>88% </a:t>
            </a:r>
            <a:r>
              <a:rPr lang="en-IN" sz="1200" dirty="0">
                <a:effectLst/>
                <a:latin typeface="Georgia" panose="02040502050405020303" pitchFamily="18" charset="0"/>
                <a:ea typeface="Calibri" panose="020F0502020204030204" pitchFamily="34" charset="0"/>
                <a:cs typeface="Times New Roman" panose="02020603050405020304" pitchFamily="18" charset="0"/>
              </a:rPr>
              <a:t>of companies showcased better operational performance </a:t>
            </a:r>
          </a:p>
          <a:p>
            <a:pPr>
              <a:lnSpc>
                <a:spcPct val="107000"/>
              </a:lnSpc>
              <a:spcAft>
                <a:spcPts val="800"/>
              </a:spcAft>
            </a:pPr>
            <a:r>
              <a:rPr lang="en-IN" sz="1200" b="1" dirty="0">
                <a:effectLst/>
                <a:latin typeface="Georgia" panose="02040502050405020303" pitchFamily="18" charset="0"/>
                <a:ea typeface="Calibri" panose="020F0502020204030204" pitchFamily="34" charset="0"/>
                <a:cs typeface="Times New Roman" panose="02020603050405020304" pitchFamily="18" charset="0"/>
              </a:rPr>
              <a:t>80%</a:t>
            </a:r>
            <a:r>
              <a:rPr lang="en-IN" sz="1200" dirty="0">
                <a:effectLst/>
                <a:latin typeface="Georgia" panose="02040502050405020303" pitchFamily="18" charset="0"/>
                <a:ea typeface="Calibri" panose="020F0502020204030204" pitchFamily="34" charset="0"/>
                <a:cs typeface="Times New Roman" panose="02020603050405020304" pitchFamily="18" charset="0"/>
              </a:rPr>
              <a:t> of companies showed positively-influenced stock price performance </a:t>
            </a:r>
          </a:p>
          <a:p>
            <a:r>
              <a:rPr lang="en-IN" sz="1200" b="1" dirty="0">
                <a:effectLst/>
                <a:latin typeface="Georgia" panose="02040502050405020303" pitchFamily="18" charset="0"/>
                <a:ea typeface="Calibri" panose="020F0502020204030204" pitchFamily="34" charset="0"/>
                <a:cs typeface="Times New Roman" panose="02020603050405020304" pitchFamily="18" charset="0"/>
              </a:rPr>
              <a:t>90% </a:t>
            </a:r>
            <a:r>
              <a:rPr lang="en-IN" sz="1200" dirty="0">
                <a:effectLst/>
                <a:latin typeface="Georgia" panose="02040502050405020303" pitchFamily="18" charset="0"/>
                <a:ea typeface="Calibri" panose="020F0502020204030204" pitchFamily="34" charset="0"/>
                <a:cs typeface="Times New Roman" panose="02020603050405020304" pitchFamily="18" charset="0"/>
              </a:rPr>
              <a:t>of companies showed lowered the cost of capital</a:t>
            </a:r>
            <a:endParaRPr sz="1200" dirty="0">
              <a:latin typeface="Georgia" panose="02040502050405020303" pitchFamily="18" charset="0"/>
              <a:ea typeface="Quattrocento Sans"/>
              <a:cs typeface="Quattrocento Sans"/>
              <a:sym typeface="Quattrocento Sans"/>
            </a:endParaRPr>
          </a:p>
        </p:txBody>
      </p:sp>
      <p:sp>
        <p:nvSpPr>
          <p:cNvPr id="95" name="Google Shape;95;p1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3E9F-D7E8-445E-8808-1358ED1F9090}"/>
              </a:ext>
            </a:extLst>
          </p:cNvPr>
          <p:cNvSpPr>
            <a:spLocks noGrp="1"/>
          </p:cNvSpPr>
          <p:nvPr>
            <p:ph type="title"/>
          </p:nvPr>
        </p:nvSpPr>
        <p:spPr/>
        <p:txBody>
          <a:bodyPr/>
          <a:lstStyle/>
          <a:p>
            <a:pP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Main Issues with ESG Ratings</a:t>
            </a:r>
          </a:p>
        </p:txBody>
      </p:sp>
      <p:sp>
        <p:nvSpPr>
          <p:cNvPr id="3" name="Text Placeholder 2">
            <a:extLst>
              <a:ext uri="{FF2B5EF4-FFF2-40B4-BE49-F238E27FC236}">
                <a16:creationId xmlns:a16="http://schemas.microsoft.com/office/drawing/2014/main" id="{1D68557B-CA99-429A-A4D9-7757A65328D3}"/>
              </a:ext>
            </a:extLst>
          </p:cNvPr>
          <p:cNvSpPr>
            <a:spLocks noGrp="1"/>
          </p:cNvSpPr>
          <p:nvPr>
            <p:ph type="body" idx="1"/>
          </p:nvPr>
        </p:nvSpPr>
        <p:spPr>
          <a:xfrm>
            <a:off x="1523017" y="1518851"/>
            <a:ext cx="3637317" cy="3231000"/>
          </a:xfrm>
        </p:spPr>
        <p:txBody>
          <a:bodyPr/>
          <a:lstStyle/>
          <a:p>
            <a:pPr>
              <a:lnSpc>
                <a:spcPct val="107000"/>
              </a:lnSpc>
              <a:spcAft>
                <a:spcPts val="800"/>
              </a:spcAft>
            </a:pPr>
            <a:r>
              <a:rPr lang="en-IN" sz="1600" dirty="0">
                <a:effectLst/>
                <a:latin typeface="Georgia" panose="02040502050405020303" pitchFamily="18" charset="0"/>
                <a:ea typeface="Calibri" panose="020F0502020204030204" pitchFamily="34" charset="0"/>
                <a:cs typeface="Times New Roman" panose="02020603050405020304" pitchFamily="18" charset="0"/>
              </a:rPr>
              <a:t>Data is self-reported</a:t>
            </a:r>
          </a:p>
          <a:p>
            <a:pPr>
              <a:lnSpc>
                <a:spcPct val="107000"/>
              </a:lnSpc>
              <a:spcAft>
                <a:spcPts val="800"/>
              </a:spcAft>
            </a:pPr>
            <a:r>
              <a:rPr lang="en-IN" sz="1600" dirty="0">
                <a:effectLst/>
                <a:latin typeface="Georgia" panose="02040502050405020303" pitchFamily="18" charset="0"/>
                <a:ea typeface="Calibri" panose="020F0502020204030204" pitchFamily="34" charset="0"/>
                <a:cs typeface="Times New Roman" panose="02020603050405020304" pitchFamily="18" charset="0"/>
              </a:rPr>
              <a:t>Omissions, unsubstantiated claims and inaccurate figures can be hard to identify and verify</a:t>
            </a:r>
          </a:p>
          <a:p>
            <a:pPr>
              <a:lnSpc>
                <a:spcPct val="107000"/>
              </a:lnSpc>
              <a:spcAft>
                <a:spcPts val="800"/>
              </a:spcAft>
            </a:pPr>
            <a:r>
              <a:rPr lang="en-IN" sz="1600" dirty="0">
                <a:effectLst/>
                <a:latin typeface="Georgia" panose="02040502050405020303" pitchFamily="18" charset="0"/>
                <a:ea typeface="Calibri" panose="020F0502020204030204" pitchFamily="34" charset="0"/>
                <a:cs typeface="Times New Roman" panose="02020603050405020304" pitchFamily="18" charset="0"/>
              </a:rPr>
              <a:t>Complications with the way issues are aggregated </a:t>
            </a:r>
          </a:p>
          <a:p>
            <a:pPr>
              <a:lnSpc>
                <a:spcPct val="107000"/>
              </a:lnSpc>
              <a:spcAft>
                <a:spcPts val="800"/>
              </a:spcAft>
            </a:pPr>
            <a:r>
              <a:rPr lang="en-IN" sz="1600" dirty="0">
                <a:effectLst/>
                <a:latin typeface="Georgia" panose="02040502050405020303" pitchFamily="18" charset="0"/>
                <a:ea typeface="Calibri" panose="020F0502020204030204" pitchFamily="34" charset="0"/>
                <a:cs typeface="Times New Roman" panose="02020603050405020304" pitchFamily="18" charset="0"/>
              </a:rPr>
              <a:t>Setting up policies is different from measurable impact </a:t>
            </a:r>
          </a:p>
          <a:p>
            <a:endParaRPr lang="en-IN"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F441B445-86D7-4019-89B7-A461490F99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48305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a:lnSpc>
                <a:spcPct val="107000"/>
              </a:lnSpc>
              <a:spcAft>
                <a:spcPts val="800"/>
              </a:spcAft>
            </a:pPr>
            <a:r>
              <a:rPr lang="en-IN" sz="2400" dirty="0">
                <a:effectLst/>
                <a:latin typeface="Georgia" panose="02040502050405020303" pitchFamily="18" charset="0"/>
                <a:ea typeface="Calibri" panose="020F0502020204030204" pitchFamily="34" charset="0"/>
                <a:cs typeface="Times New Roman" panose="02020603050405020304" pitchFamily="18" charset="0"/>
              </a:rPr>
              <a:t>Business Challenge</a:t>
            </a:r>
            <a:r>
              <a:rPr lang="en-IN" sz="2800" dirty="0">
                <a:effectLst/>
                <a:latin typeface="Georgia" panose="02040502050405020303" pitchFamily="18" charset="0"/>
                <a:ea typeface="Calibri" panose="020F0502020204030204" pitchFamily="34" charset="0"/>
                <a:cs typeface="Times New Roman" panose="02020603050405020304" pitchFamily="18" charset="0"/>
              </a:rPr>
              <a:t> </a:t>
            </a:r>
          </a:p>
        </p:txBody>
      </p:sp>
      <p:sp>
        <p:nvSpPr>
          <p:cNvPr id="111" name="Google Shape;111;p15"/>
          <p:cNvSpPr txBox="1">
            <a:spLocks noGrp="1"/>
          </p:cNvSpPr>
          <p:nvPr>
            <p:ph type="subTitle" idx="1"/>
          </p:nvPr>
        </p:nvSpPr>
        <p:spPr>
          <a:xfrm>
            <a:off x="2022299" y="2815923"/>
            <a:ext cx="6682221" cy="784800"/>
          </a:xfrm>
          <a:prstGeom prst="rect">
            <a:avLst/>
          </a:prstGeom>
        </p:spPr>
        <p:txBody>
          <a:bodyPr spcFirstLastPara="1" wrap="square" lIns="91425" tIns="91425" rIns="91425" bIns="91425" anchor="t" anchorCtr="0">
            <a:noAutofit/>
          </a:bodyPr>
          <a:lstStyle/>
          <a:p>
            <a:pPr>
              <a:lnSpc>
                <a:spcPct val="107000"/>
              </a:lnSpc>
              <a:spcAft>
                <a:spcPts val="800"/>
              </a:spcAft>
            </a:pPr>
            <a:r>
              <a:rPr lang="en-IN" sz="2000" dirty="0">
                <a:effectLst/>
                <a:latin typeface="Georgia" panose="02040502050405020303" pitchFamily="18" charset="0"/>
                <a:ea typeface="Calibri" panose="020F0502020204030204" pitchFamily="34" charset="0"/>
                <a:cs typeface="Times New Roman" panose="02020603050405020304" pitchFamily="18" charset="0"/>
              </a:rPr>
              <a:t>Better assessment of our counterparties through the lenses of E(</a:t>
            </a:r>
            <a:r>
              <a:rPr lang="en-IN" sz="2000" dirty="0" err="1">
                <a:effectLst/>
                <a:latin typeface="Georgia" panose="02040502050405020303" pitchFamily="18" charset="0"/>
                <a:ea typeface="Calibri" panose="020F0502020204030204" pitchFamily="34" charset="0"/>
                <a:cs typeface="Times New Roman" panose="02020603050405020304" pitchFamily="18" charset="0"/>
              </a:rPr>
              <a:t>nvironmental</a:t>
            </a:r>
            <a:r>
              <a:rPr lang="en-IN" sz="2000" dirty="0">
                <a:effectLst/>
                <a:latin typeface="Georgia" panose="02040502050405020303" pitchFamily="18" charset="0"/>
                <a:ea typeface="Calibri" panose="020F0502020204030204" pitchFamily="34" charset="0"/>
                <a:cs typeface="Times New Roman" panose="02020603050405020304" pitchFamily="18" charset="0"/>
              </a:rPr>
              <a:t>) S(</a:t>
            </a:r>
            <a:r>
              <a:rPr lang="en-IN" sz="2000" dirty="0" err="1">
                <a:effectLst/>
                <a:latin typeface="Georgia" panose="02040502050405020303" pitchFamily="18" charset="0"/>
                <a:ea typeface="Calibri" panose="020F0502020204030204" pitchFamily="34" charset="0"/>
                <a:cs typeface="Times New Roman" panose="02020603050405020304" pitchFamily="18" charset="0"/>
              </a:rPr>
              <a:t>ocial</a:t>
            </a:r>
            <a:r>
              <a:rPr lang="en-IN" sz="2000" dirty="0">
                <a:effectLst/>
                <a:latin typeface="Georgia" panose="02040502050405020303" pitchFamily="18" charset="0"/>
                <a:ea typeface="Calibri" panose="020F0502020204030204" pitchFamily="34" charset="0"/>
                <a:cs typeface="Times New Roman" panose="02020603050405020304" pitchFamily="18" charset="0"/>
              </a:rPr>
              <a:t>) and G(</a:t>
            </a:r>
            <a:r>
              <a:rPr lang="en-IN" sz="2000" dirty="0" err="1">
                <a:effectLst/>
                <a:latin typeface="Georgia" panose="02040502050405020303" pitchFamily="18" charset="0"/>
                <a:ea typeface="Calibri" panose="020F0502020204030204" pitchFamily="34" charset="0"/>
                <a:cs typeface="Times New Roman" panose="02020603050405020304" pitchFamily="18" charset="0"/>
              </a:rPr>
              <a:t>overnance</a:t>
            </a:r>
            <a:r>
              <a:rPr lang="en-IN" sz="2000" dirty="0">
                <a:effectLst/>
                <a:latin typeface="Georgia" panose="02040502050405020303" pitchFamily="18" charset="0"/>
                <a:ea typeface="Calibri" panose="020F0502020204030204" pitchFamily="34" charset="0"/>
                <a:cs typeface="Times New Roman" panose="02020603050405020304" pitchFamily="18" charset="0"/>
              </a:rPr>
              <a:t>)</a:t>
            </a:r>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Georgia" panose="02040502050405020303" pitchFamily="18" charset="0"/>
              </a:rPr>
              <a:t>T</a:t>
            </a:r>
            <a:r>
              <a:rPr lang="en" dirty="0">
                <a:latin typeface="Georgia" panose="02040502050405020303" pitchFamily="18" charset="0"/>
              </a:rPr>
              <a:t>HE PROBLEM</a:t>
            </a:r>
            <a:endParaRPr dirty="0">
              <a:highlight>
                <a:schemeClr val="accent1"/>
              </a:highlight>
              <a:latin typeface="Georgia" panose="02040502050405020303" pitchFamily="18" charset="0"/>
            </a:endParaRPr>
          </a:p>
        </p:txBody>
      </p:sp>
      <p:sp>
        <p:nvSpPr>
          <p:cNvPr id="125" name="Google Shape;125;p17"/>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Large volumes of data</a:t>
            </a:r>
          </a:p>
          <a:p>
            <a:pP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Unstructured Data</a:t>
            </a:r>
          </a:p>
          <a:p>
            <a:pP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Manual intervention is time-consuming </a:t>
            </a:r>
          </a:p>
          <a:p>
            <a:r>
              <a:rPr lang="en-IN" sz="1800" dirty="0">
                <a:effectLst/>
                <a:latin typeface="Georgia" panose="02040502050405020303" pitchFamily="18" charset="0"/>
                <a:ea typeface="Calibri" panose="020F0502020204030204" pitchFamily="34" charset="0"/>
                <a:cs typeface="Times New Roman" panose="02020603050405020304" pitchFamily="18" charset="0"/>
              </a:rPr>
              <a:t>No timely capture</a:t>
            </a:r>
            <a:endParaRPr dirty="0">
              <a:latin typeface="Georgia" panose="02040502050405020303" pitchFamily="18" charset="0"/>
            </a:endParaRPr>
          </a:p>
          <a:p>
            <a:pPr marL="0" lvl="0" indent="0" algn="l" rtl="0">
              <a:spcBef>
                <a:spcPts val="600"/>
              </a:spcBef>
              <a:spcAft>
                <a:spcPts val="0"/>
              </a:spcAft>
              <a:buNone/>
            </a:pPr>
            <a:endParaRPr dirty="0">
              <a:latin typeface="Georgia" panose="02040502050405020303" pitchFamily="18" charset="0"/>
            </a:endParaRPr>
          </a:p>
        </p:txBody>
      </p:sp>
      <p:grpSp>
        <p:nvGrpSpPr>
          <p:cNvPr id="126" name="Google Shape;126;p17"/>
          <p:cNvGrpSpPr/>
          <p:nvPr/>
        </p:nvGrpSpPr>
        <p:grpSpPr>
          <a:xfrm>
            <a:off x="916458" y="1019750"/>
            <a:ext cx="214625" cy="214625"/>
            <a:chOff x="2594050" y="1631825"/>
            <a:chExt cx="439625" cy="439625"/>
          </a:xfrm>
        </p:grpSpPr>
        <p:sp>
          <p:nvSpPr>
            <p:cNvPr id="127" name="Google Shape;127;p17"/>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2" name="TextBox 1">
            <a:extLst>
              <a:ext uri="{FF2B5EF4-FFF2-40B4-BE49-F238E27FC236}">
                <a16:creationId xmlns:a16="http://schemas.microsoft.com/office/drawing/2014/main" id="{B9E9265B-E570-4D3F-AF87-6CF9E6290975}"/>
              </a:ext>
            </a:extLst>
          </p:cNvPr>
          <p:cNvSpPr txBox="1"/>
          <p:nvPr/>
        </p:nvSpPr>
        <p:spPr>
          <a:xfrm>
            <a:off x="4082903" y="2778931"/>
            <a:ext cx="3076353" cy="304800"/>
          </a:xfrm>
          <a:prstGeom prst="rect">
            <a:avLst/>
          </a:prstGeom>
          <a:solidFill>
            <a:schemeClr val="accent1"/>
          </a:solidFill>
        </p:spPr>
        <p:txBody>
          <a:bodyPr wrap="square" rtlCol="0">
            <a:spAutoFit/>
          </a:bodyPr>
          <a:lstStyle/>
          <a:p>
            <a:endParaRPr lang="en-IN" dirty="0"/>
          </a:p>
        </p:txBody>
      </p:sp>
      <p:sp>
        <p:nvSpPr>
          <p:cNvPr id="5" name="TextBox 4">
            <a:extLst>
              <a:ext uri="{FF2B5EF4-FFF2-40B4-BE49-F238E27FC236}">
                <a16:creationId xmlns:a16="http://schemas.microsoft.com/office/drawing/2014/main" id="{AD43297D-CBC7-4D1E-B37C-E6BCFA6DB7AF}"/>
              </a:ext>
            </a:extLst>
          </p:cNvPr>
          <p:cNvSpPr txBox="1"/>
          <p:nvPr/>
        </p:nvSpPr>
        <p:spPr>
          <a:xfrm>
            <a:off x="4185634" y="2419350"/>
            <a:ext cx="1070442" cy="304800"/>
          </a:xfrm>
          <a:prstGeom prst="rect">
            <a:avLst/>
          </a:prstGeom>
          <a:solidFill>
            <a:schemeClr val="accent1"/>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93E5E4E4-BD48-4BC8-819D-FAB6D21A139D}"/>
              </a:ext>
            </a:extLst>
          </p:cNvPr>
          <p:cNvSpPr txBox="1"/>
          <p:nvPr/>
        </p:nvSpPr>
        <p:spPr>
          <a:xfrm>
            <a:off x="6882810" y="1962410"/>
            <a:ext cx="1254641" cy="304800"/>
          </a:xfrm>
          <a:prstGeom prst="rect">
            <a:avLst/>
          </a:prstGeom>
          <a:solidFill>
            <a:schemeClr val="accent1"/>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DD2CD817-004D-4059-B32C-25AFA4A9FBC9}"/>
              </a:ext>
            </a:extLst>
          </p:cNvPr>
          <p:cNvSpPr txBox="1"/>
          <p:nvPr/>
        </p:nvSpPr>
        <p:spPr>
          <a:xfrm>
            <a:off x="3423683" y="1977656"/>
            <a:ext cx="2594345" cy="304800"/>
          </a:xfrm>
          <a:prstGeom prst="rect">
            <a:avLst/>
          </a:prstGeom>
          <a:solidFill>
            <a:schemeClr val="accent1"/>
          </a:solidFill>
        </p:spPr>
        <p:txBody>
          <a:bodyPr wrap="square" rtlCol="0">
            <a:spAutoFit/>
          </a:bodyPr>
          <a:lstStyle/>
          <a:p>
            <a:endParaRPr lang="en-IN" dirty="0"/>
          </a:p>
        </p:txBody>
      </p:sp>
      <p:sp>
        <p:nvSpPr>
          <p:cNvPr id="118" name="Google Shape;118;p16"/>
          <p:cNvSpPr txBox="1">
            <a:spLocks noGrp="1"/>
          </p:cNvSpPr>
          <p:nvPr>
            <p:ph type="body" idx="1"/>
          </p:nvPr>
        </p:nvSpPr>
        <p:spPr>
          <a:xfrm>
            <a:off x="2076697" y="2337237"/>
            <a:ext cx="6280494" cy="819900"/>
          </a:xfrm>
          <a:prstGeom prst="rect">
            <a:avLst/>
          </a:prstGeom>
        </p:spPr>
        <p:txBody>
          <a:bodyPr spcFirstLastPara="1" wrap="square" lIns="91425" tIns="91425" rIns="91425" bIns="91425" anchor="b" anchorCtr="0">
            <a:noAutofit/>
          </a:bodyPr>
          <a:lstStyle/>
          <a:p>
            <a:pPr marL="0" indent="0">
              <a:buNone/>
            </a:pPr>
            <a:r>
              <a:rPr lang="en-IN" i="0" dirty="0">
                <a:effectLst/>
                <a:latin typeface="Georgia" panose="02040502050405020303" pitchFamily="18" charset="0"/>
                <a:ea typeface="Calibri" panose="020F0502020204030204" pitchFamily="34" charset="0"/>
                <a:cs typeface="Times New Roman" panose="02020603050405020304" pitchFamily="18" charset="0"/>
              </a:rPr>
              <a:t>Deliver sentiment analysis over a timeline that can reflect impact on business objectives and inform future actions </a:t>
            </a:r>
          </a:p>
        </p:txBody>
      </p:sp>
      <p:sp>
        <p:nvSpPr>
          <p:cNvPr id="119" name="Google Shape;119;p16"/>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8" name="Google Shape;124;p17">
            <a:extLst>
              <a:ext uri="{FF2B5EF4-FFF2-40B4-BE49-F238E27FC236}">
                <a16:creationId xmlns:a16="http://schemas.microsoft.com/office/drawing/2014/main" id="{7F8F00E7-1DA6-4382-9657-2D489BC67E3A}"/>
              </a:ext>
            </a:extLst>
          </p:cNvPr>
          <p:cNvSpPr txBox="1">
            <a:spLocks/>
          </p:cNvSpPr>
          <p:nvPr/>
        </p:nvSpPr>
        <p:spPr>
          <a:xfrm>
            <a:off x="2143703" y="967828"/>
            <a:ext cx="3878400" cy="43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Lora"/>
              <a:buNone/>
              <a:defRPr sz="20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2pPr>
            <a:lvl3pPr marR="0" lvl="2"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3pPr>
            <a:lvl4pPr marR="0" lvl="3"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4pPr>
            <a:lvl5pPr marR="0" lvl="4"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5pPr>
            <a:lvl6pPr marR="0" lvl="5"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6pPr>
            <a:lvl7pPr marR="0" lvl="6"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7pPr>
            <a:lvl8pPr marR="0" lvl="7"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8pPr>
            <a:lvl9pPr marR="0" lvl="8" algn="l" rtl="0">
              <a:lnSpc>
                <a:spcPct val="100000"/>
              </a:lnSpc>
              <a:spcBef>
                <a:spcPts val="0"/>
              </a:spcBef>
              <a:spcAft>
                <a:spcPts val="0"/>
              </a:spcAft>
              <a:buClr>
                <a:schemeClr val="dk1"/>
              </a:buClr>
              <a:buSzPts val="2000"/>
              <a:buFont typeface="Lora"/>
              <a:buNone/>
              <a:defRPr sz="2000" b="1" i="0" u="none" strike="noStrike" cap="none">
                <a:solidFill>
                  <a:schemeClr val="dk1"/>
                </a:solidFill>
                <a:highlight>
                  <a:srgbClr val="FFFFFF"/>
                </a:highlight>
                <a:latin typeface="Lora"/>
                <a:ea typeface="Lora"/>
                <a:cs typeface="Lora"/>
                <a:sym typeface="Lora"/>
              </a:defRPr>
            </a:lvl9pPr>
          </a:lstStyle>
          <a:p>
            <a:r>
              <a:rPr lang="en-IN" dirty="0">
                <a:latin typeface="Georgia" panose="02040502050405020303" pitchFamily="18" charset="0"/>
              </a:rPr>
              <a:t>THE PROMISE</a:t>
            </a:r>
            <a:endParaRPr lang="en-IN" dirty="0">
              <a:highlight>
                <a:schemeClr val="accent1"/>
              </a:highlight>
              <a:latin typeface="Georgia" panose="02040502050405020303" pitchFamily="18" charset="0"/>
            </a:endParaRPr>
          </a:p>
        </p:txBody>
      </p:sp>
      <p:cxnSp>
        <p:nvCxnSpPr>
          <p:cNvPr id="4" name="Straight Connector 3">
            <a:extLst>
              <a:ext uri="{FF2B5EF4-FFF2-40B4-BE49-F238E27FC236}">
                <a16:creationId xmlns:a16="http://schemas.microsoft.com/office/drawing/2014/main" id="{2DF458F3-1EC2-474F-B13B-15A2D7D3C114}"/>
              </a:ext>
            </a:extLst>
          </p:cNvPr>
          <p:cNvCxnSpPr/>
          <p:nvPr/>
        </p:nvCxnSpPr>
        <p:spPr>
          <a:xfrm flipH="1">
            <a:off x="148856" y="1318437"/>
            <a:ext cx="4036778" cy="0"/>
          </a:xfrm>
          <a:prstGeom prst="line">
            <a:avLst/>
          </a:prstGeom>
          <a:ln w="12700"/>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USE CASES</a:t>
            </a:r>
            <a:endParaRPr dirty="0"/>
          </a:p>
        </p:txBody>
      </p:sp>
      <p:sp>
        <p:nvSpPr>
          <p:cNvPr id="207" name="Google Shape;207;p23"/>
          <p:cNvSpPr/>
          <p:nvPr/>
        </p:nvSpPr>
        <p:spPr>
          <a:xfrm>
            <a:off x="3372450" y="1570117"/>
            <a:ext cx="2399100" cy="2399100"/>
          </a:xfrm>
          <a:prstGeom prst="ellipse">
            <a:avLst/>
          </a:prstGeom>
          <a:solidFill>
            <a:srgbClr val="FFCD00"/>
          </a:solidFill>
          <a:ln>
            <a:noFill/>
          </a:ln>
        </p:spPr>
        <p:txBody>
          <a:bodyPr spcFirstLastPara="1" wrap="square" lIns="91425" tIns="91425" rIns="91425" bIns="91425" anchor="ctr" anchorCtr="0">
            <a:noAutofit/>
          </a:bodyPr>
          <a:lstStyle/>
          <a:p>
            <a:pPr algn="ct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Sustainability Strategy</a:t>
            </a:r>
          </a:p>
        </p:txBody>
      </p:sp>
      <p:sp>
        <p:nvSpPr>
          <p:cNvPr id="208" name="Google Shape;208;p23"/>
          <p:cNvSpPr/>
          <p:nvPr/>
        </p:nvSpPr>
        <p:spPr>
          <a:xfrm>
            <a:off x="1322927" y="1570117"/>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algn="ct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Advisory </a:t>
            </a:r>
          </a:p>
        </p:txBody>
      </p:sp>
      <p:sp>
        <p:nvSpPr>
          <p:cNvPr id="209" name="Google Shape;209;p23"/>
          <p:cNvSpPr/>
          <p:nvPr/>
        </p:nvSpPr>
        <p:spPr>
          <a:xfrm>
            <a:off x="5421974" y="1570117"/>
            <a:ext cx="2399100" cy="2399100"/>
          </a:xfrm>
          <a:prstGeom prst="ellipse">
            <a:avLst/>
          </a:prstGeom>
          <a:solidFill>
            <a:srgbClr val="000000">
              <a:alpha val="7310"/>
            </a:srgbClr>
          </a:solidFill>
          <a:ln>
            <a:noFill/>
          </a:ln>
        </p:spPr>
        <p:txBody>
          <a:bodyPr spcFirstLastPara="1" wrap="square" lIns="91425" tIns="91425" rIns="91425" bIns="91425" anchor="ctr" anchorCtr="0">
            <a:noAutofit/>
          </a:bodyPr>
          <a:lstStyle/>
          <a:p>
            <a:pPr algn="ctr">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Finance</a:t>
            </a:r>
          </a:p>
        </p:txBody>
      </p:sp>
      <p:grpSp>
        <p:nvGrpSpPr>
          <p:cNvPr id="210" name="Google Shape;210;p23"/>
          <p:cNvGrpSpPr/>
          <p:nvPr/>
        </p:nvGrpSpPr>
        <p:grpSpPr>
          <a:xfrm>
            <a:off x="916458" y="1019750"/>
            <a:ext cx="214625" cy="214625"/>
            <a:chOff x="2594050" y="1631825"/>
            <a:chExt cx="439625" cy="439625"/>
          </a:xfrm>
        </p:grpSpPr>
        <p:sp>
          <p:nvSpPr>
            <p:cNvPr id="211" name="Google Shape;211;p2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 name="Google Shape;215;p2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B005D956-4CC8-4B63-8BF6-0D165FBBD044}"/>
              </a:ext>
            </a:extLst>
          </p:cNvPr>
          <p:cNvSpPr txBox="1"/>
          <p:nvPr/>
        </p:nvSpPr>
        <p:spPr>
          <a:xfrm>
            <a:off x="3722027" y="3969217"/>
            <a:ext cx="2115658" cy="830997"/>
          </a:xfrm>
          <a:prstGeom prst="rect">
            <a:avLst/>
          </a:prstGeom>
          <a:noFill/>
        </p:spPr>
        <p:txBody>
          <a:bodyPr wrap="square" rtlCol="0">
            <a:spAutoFit/>
          </a:bodyPr>
          <a:lstStyle/>
          <a:p>
            <a:pPr algn="r"/>
            <a:r>
              <a:rPr lang="en-IN" sz="1200" b="1" dirty="0">
                <a:effectLst/>
                <a:latin typeface="Georgia" panose="02040502050405020303" pitchFamily="18" charset="0"/>
                <a:ea typeface="Calibri" panose="020F0502020204030204" pitchFamily="34" charset="0"/>
                <a:cs typeface="Times New Roman" panose="02020603050405020304" pitchFamily="18" charset="0"/>
              </a:rPr>
              <a:t>Current baseline | Monitoring competitor landscape | Identifying market trends </a:t>
            </a:r>
          </a:p>
        </p:txBody>
      </p:sp>
      <p:sp>
        <p:nvSpPr>
          <p:cNvPr id="13" name="TextBox 12">
            <a:extLst>
              <a:ext uri="{FF2B5EF4-FFF2-40B4-BE49-F238E27FC236}">
                <a16:creationId xmlns:a16="http://schemas.microsoft.com/office/drawing/2014/main" id="{935B7147-5DB5-4FAE-9FDA-F62085D239D4}"/>
              </a:ext>
            </a:extLst>
          </p:cNvPr>
          <p:cNvSpPr txBox="1"/>
          <p:nvPr/>
        </p:nvSpPr>
        <p:spPr>
          <a:xfrm>
            <a:off x="1606369" y="3969216"/>
            <a:ext cx="2115658" cy="869084"/>
          </a:xfrm>
          <a:prstGeom prst="rect">
            <a:avLst/>
          </a:prstGeom>
          <a:noFill/>
        </p:spPr>
        <p:txBody>
          <a:bodyPr wrap="square" rtlCol="0">
            <a:spAutoFit/>
          </a:bodyPr>
          <a:lstStyle/>
          <a:p>
            <a:pPr algn="r">
              <a:lnSpc>
                <a:spcPct val="107000"/>
              </a:lnSpc>
              <a:spcAft>
                <a:spcPts val="800"/>
              </a:spcAft>
            </a:pPr>
            <a:r>
              <a:rPr lang="en-IN" sz="1200" b="1" dirty="0">
                <a:effectLst/>
                <a:latin typeface="Georgia" panose="02040502050405020303" pitchFamily="18" charset="0"/>
                <a:ea typeface="Calibri" panose="020F0502020204030204" pitchFamily="34" charset="0"/>
                <a:cs typeface="Times New Roman" panose="02020603050405020304" pitchFamily="18" charset="0"/>
              </a:rPr>
              <a:t>Exploring competitive advantage | Best practices &amp; ROI | Risk analysis </a:t>
            </a:r>
          </a:p>
        </p:txBody>
      </p:sp>
      <p:sp>
        <p:nvSpPr>
          <p:cNvPr id="14" name="TextBox 13">
            <a:extLst>
              <a:ext uri="{FF2B5EF4-FFF2-40B4-BE49-F238E27FC236}">
                <a16:creationId xmlns:a16="http://schemas.microsoft.com/office/drawing/2014/main" id="{296D7C5F-0FBA-4FB5-AD59-8211BDE35407}"/>
              </a:ext>
            </a:extLst>
          </p:cNvPr>
          <p:cNvSpPr txBox="1"/>
          <p:nvPr/>
        </p:nvSpPr>
        <p:spPr>
          <a:xfrm>
            <a:off x="5955055" y="3969215"/>
            <a:ext cx="2115658" cy="670889"/>
          </a:xfrm>
          <a:prstGeom prst="rect">
            <a:avLst/>
          </a:prstGeom>
          <a:noFill/>
        </p:spPr>
        <p:txBody>
          <a:bodyPr wrap="square" rtlCol="0">
            <a:spAutoFit/>
          </a:bodyPr>
          <a:lstStyle/>
          <a:p>
            <a:pPr algn="r">
              <a:lnSpc>
                <a:spcPct val="107000"/>
              </a:lnSpc>
              <a:spcAft>
                <a:spcPts val="800"/>
              </a:spcAft>
            </a:pPr>
            <a:r>
              <a:rPr lang="en-IN" sz="1200" b="1" dirty="0">
                <a:latin typeface="Georgia" panose="02040502050405020303" pitchFamily="18" charset="0"/>
              </a:rPr>
              <a:t>Setting up an integrated sustainable finance strategy | Risk radar</a:t>
            </a:r>
          </a:p>
        </p:txBody>
      </p:sp>
      <p:sp>
        <p:nvSpPr>
          <p:cNvPr id="3" name="TextBox 2">
            <a:extLst>
              <a:ext uri="{FF2B5EF4-FFF2-40B4-BE49-F238E27FC236}">
                <a16:creationId xmlns:a16="http://schemas.microsoft.com/office/drawing/2014/main" id="{53F7AFE1-C326-455C-8DC2-FCA8336C44F3}"/>
              </a:ext>
            </a:extLst>
          </p:cNvPr>
          <p:cNvSpPr txBox="1"/>
          <p:nvPr/>
        </p:nvSpPr>
        <p:spPr>
          <a:xfrm>
            <a:off x="2197395" y="460529"/>
            <a:ext cx="6407890" cy="523220"/>
          </a:xfrm>
          <a:prstGeom prst="rect">
            <a:avLst/>
          </a:prstGeom>
          <a:noFill/>
        </p:spPr>
        <p:txBody>
          <a:bodyPr wrap="square" rtlCol="0">
            <a:spAutoFit/>
          </a:bodyPr>
          <a:lstStyle/>
          <a:p>
            <a:pPr algn="r"/>
            <a:r>
              <a:rPr lang="en-IN" i="1" dirty="0">
                <a:solidFill>
                  <a:srgbClr val="333333"/>
                </a:solidFill>
                <a:effectLst/>
                <a:latin typeface="Georgia" panose="02040502050405020303" pitchFamily="18" charset="0"/>
                <a:ea typeface="Calibri" panose="020F0502020204030204" pitchFamily="34" charset="0"/>
                <a:cs typeface="Times New Roman" panose="02020603050405020304" pitchFamily="18" charset="0"/>
              </a:rPr>
              <a:t>Public and regulatory expectations are changing. Competitive banks are developing customised product offerings to meet the new demand.</a:t>
            </a:r>
            <a:endParaRPr lang="en-IN" i="1" dirty="0">
              <a:effectLst/>
              <a:latin typeface="Georgia" panose="02040502050405020303"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ctrTitle" idx="4294967295"/>
          </p:nvPr>
        </p:nvSpPr>
        <p:spPr>
          <a:xfrm>
            <a:off x="441359" y="258739"/>
            <a:ext cx="253483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highlight>
                  <a:schemeClr val="accent1"/>
                </a:highlight>
              </a:rPr>
              <a:t>THE IDEA</a:t>
            </a:r>
            <a:endParaRPr sz="2400" dirty="0">
              <a:highlight>
                <a:schemeClr val="accent1"/>
              </a:highlight>
            </a:endParaRPr>
          </a:p>
        </p:txBody>
      </p:sp>
      <p:sp>
        <p:nvSpPr>
          <p:cNvPr id="137" name="Google Shape;137;p18"/>
          <p:cNvSpPr txBox="1">
            <a:spLocks noGrp="1"/>
          </p:cNvSpPr>
          <p:nvPr>
            <p:ph type="subTitle" idx="4294967295"/>
          </p:nvPr>
        </p:nvSpPr>
        <p:spPr>
          <a:xfrm>
            <a:off x="477897" y="2710936"/>
            <a:ext cx="2110847" cy="1828523"/>
          </a:xfrm>
          <a:prstGeom prst="rect">
            <a:avLst/>
          </a:prstGeom>
        </p:spPr>
        <p:txBody>
          <a:bodyPr spcFirstLastPara="1" wrap="square" lIns="91425" tIns="91425" rIns="91425" bIns="91425" anchor="t" anchorCtr="0">
            <a:noAutofit/>
          </a:bodyPr>
          <a:lstStyle/>
          <a:p>
            <a:pPr marL="76200" indent="0">
              <a:lnSpc>
                <a:spcPct val="107000"/>
              </a:lnSpc>
              <a:spcAft>
                <a:spcPts val="800"/>
              </a:spcAft>
              <a:buNone/>
            </a:pPr>
            <a:r>
              <a:rPr lang="en-IN" sz="1400" b="1" dirty="0">
                <a:effectLst/>
                <a:latin typeface="Georgia" panose="02040502050405020303" pitchFamily="18" charset="0"/>
                <a:ea typeface="Calibri" panose="020F0502020204030204" pitchFamily="34" charset="0"/>
                <a:cs typeface="Times New Roman" panose="02020603050405020304" pitchFamily="18" charset="0"/>
              </a:rPr>
              <a:t>Capture</a:t>
            </a:r>
            <a:r>
              <a:rPr lang="en-IN" sz="1400" dirty="0">
                <a:effectLst/>
                <a:latin typeface="Georgia" panose="02040502050405020303" pitchFamily="18" charset="0"/>
                <a:ea typeface="Calibri" panose="020F0502020204030204" pitchFamily="34" charset="0"/>
                <a:cs typeface="Times New Roman" panose="02020603050405020304" pitchFamily="18" charset="0"/>
              </a:rPr>
              <a:t> the news about each company and perform a litmus test on how they score across ESG parameters </a:t>
            </a:r>
          </a:p>
        </p:txBody>
      </p:sp>
      <p:cxnSp>
        <p:nvCxnSpPr>
          <p:cNvPr id="138" name="Google Shape;138;p18"/>
          <p:cNvCxnSpPr/>
          <p:nvPr/>
        </p:nvCxnSpPr>
        <p:spPr>
          <a:xfrm>
            <a:off x="-218800" y="1152016"/>
            <a:ext cx="9162000" cy="0"/>
          </a:xfrm>
          <a:prstGeom prst="straightConnector1">
            <a:avLst/>
          </a:prstGeom>
          <a:noFill/>
          <a:ln w="9525" cap="flat" cmpd="sng">
            <a:solidFill>
              <a:srgbClr val="CCCCCC"/>
            </a:solidFill>
            <a:prstDash val="solid"/>
            <a:round/>
            <a:headEnd type="none" w="med" len="med"/>
            <a:tailEnd type="none" w="med" len="med"/>
          </a:ln>
        </p:spPr>
      </p:cxnSp>
      <p:sp>
        <p:nvSpPr>
          <p:cNvPr id="152" name="Google Shape;152;p1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19" name="Google Shape;137;p18">
            <a:extLst>
              <a:ext uri="{FF2B5EF4-FFF2-40B4-BE49-F238E27FC236}">
                <a16:creationId xmlns:a16="http://schemas.microsoft.com/office/drawing/2014/main" id="{71336C43-69C9-4AC0-8A3A-5D4AE2B88549}"/>
              </a:ext>
            </a:extLst>
          </p:cNvPr>
          <p:cNvSpPr txBox="1">
            <a:spLocks/>
          </p:cNvSpPr>
          <p:nvPr/>
        </p:nvSpPr>
        <p:spPr>
          <a:xfrm>
            <a:off x="4501529" y="2644331"/>
            <a:ext cx="1928429" cy="1677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lnSpc>
                <a:spcPct val="107000"/>
              </a:lnSpc>
              <a:spcAft>
                <a:spcPts val="800"/>
              </a:spcAft>
              <a:buNone/>
            </a:pPr>
            <a:r>
              <a:rPr lang="en-IN" sz="1400" b="1" dirty="0">
                <a:effectLst/>
                <a:latin typeface="Georgia" panose="02040502050405020303" pitchFamily="18" charset="0"/>
                <a:ea typeface="Calibri" panose="020F0502020204030204" pitchFamily="34" charset="0"/>
                <a:cs typeface="Times New Roman" panose="02020603050405020304" pitchFamily="18" charset="0"/>
              </a:rPr>
              <a:t>Compare</a:t>
            </a:r>
            <a:r>
              <a:rPr lang="en-IN" sz="1400" dirty="0">
                <a:effectLst/>
                <a:latin typeface="Georgia" panose="02040502050405020303" pitchFamily="18" charset="0"/>
                <a:ea typeface="Calibri" panose="020F0502020204030204" pitchFamily="34" charset="0"/>
                <a:cs typeface="Times New Roman" panose="02020603050405020304" pitchFamily="18" charset="0"/>
              </a:rPr>
              <a:t> them to the market and industry standards to determine where they stand against the competition</a:t>
            </a:r>
          </a:p>
        </p:txBody>
      </p:sp>
      <p:sp>
        <p:nvSpPr>
          <p:cNvPr id="20" name="Google Shape;137;p18">
            <a:extLst>
              <a:ext uri="{FF2B5EF4-FFF2-40B4-BE49-F238E27FC236}">
                <a16:creationId xmlns:a16="http://schemas.microsoft.com/office/drawing/2014/main" id="{7DB25E81-6BE3-4B7F-AC22-D5F839D8A68C}"/>
              </a:ext>
            </a:extLst>
          </p:cNvPr>
          <p:cNvSpPr txBox="1">
            <a:spLocks/>
          </p:cNvSpPr>
          <p:nvPr/>
        </p:nvSpPr>
        <p:spPr>
          <a:xfrm>
            <a:off x="2700278" y="2728574"/>
            <a:ext cx="1871722" cy="147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lnSpc>
                <a:spcPct val="107000"/>
              </a:lnSpc>
              <a:spcAft>
                <a:spcPts val="800"/>
              </a:spcAft>
              <a:buNone/>
            </a:pPr>
            <a:r>
              <a:rPr lang="en-IN" sz="1400" b="1" dirty="0">
                <a:effectLst/>
                <a:latin typeface="Georgia" panose="02040502050405020303" pitchFamily="18" charset="0"/>
                <a:ea typeface="Calibri" panose="020F0502020204030204" pitchFamily="34" charset="0"/>
                <a:cs typeface="Times New Roman" panose="02020603050405020304" pitchFamily="18" charset="0"/>
              </a:rPr>
              <a:t>Calculate </a:t>
            </a:r>
            <a:r>
              <a:rPr lang="en-IN" sz="1400" dirty="0">
                <a:effectLst/>
                <a:latin typeface="Georgia" panose="02040502050405020303" pitchFamily="18" charset="0"/>
                <a:ea typeface="Calibri" panose="020F0502020204030204" pitchFamily="34" charset="0"/>
                <a:cs typeface="Times New Roman" panose="02020603050405020304" pitchFamily="18" charset="0"/>
              </a:rPr>
              <a:t>the sentiment against each news item, year-on-year to witness peaks and troughs </a:t>
            </a:r>
          </a:p>
        </p:txBody>
      </p:sp>
      <p:sp>
        <p:nvSpPr>
          <p:cNvPr id="21" name="Google Shape;137;p18">
            <a:extLst>
              <a:ext uri="{FF2B5EF4-FFF2-40B4-BE49-F238E27FC236}">
                <a16:creationId xmlns:a16="http://schemas.microsoft.com/office/drawing/2014/main" id="{266612FF-12B2-46EF-B979-5704DB95DEF7}"/>
              </a:ext>
            </a:extLst>
          </p:cNvPr>
          <p:cNvSpPr txBox="1">
            <a:spLocks/>
          </p:cNvSpPr>
          <p:nvPr/>
        </p:nvSpPr>
        <p:spPr>
          <a:xfrm>
            <a:off x="6546721" y="2624777"/>
            <a:ext cx="1796022" cy="16776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lnSpc>
                <a:spcPct val="107000"/>
              </a:lnSpc>
              <a:spcAft>
                <a:spcPts val="800"/>
              </a:spcAft>
              <a:buNone/>
            </a:pPr>
            <a:r>
              <a:rPr lang="en-IN" sz="1400" b="1" dirty="0">
                <a:effectLst/>
                <a:latin typeface="Georgia" panose="02040502050405020303" pitchFamily="18" charset="0"/>
                <a:ea typeface="Calibri" panose="020F0502020204030204" pitchFamily="34" charset="0"/>
                <a:cs typeface="Times New Roman" panose="02020603050405020304" pitchFamily="18" charset="0"/>
              </a:rPr>
              <a:t>Visualize</a:t>
            </a:r>
            <a:r>
              <a:rPr lang="en-IN" sz="1400" dirty="0">
                <a:effectLst/>
                <a:latin typeface="Georgia" panose="02040502050405020303" pitchFamily="18" charset="0"/>
                <a:ea typeface="Calibri" panose="020F0502020204030204" pitchFamily="34" charset="0"/>
                <a:cs typeface="Times New Roman" panose="02020603050405020304" pitchFamily="18" charset="0"/>
              </a:rPr>
              <a:t> data points with dynamic tools to base data-driven business decisions that promise to drive higher impact </a:t>
            </a:r>
          </a:p>
        </p:txBody>
      </p:sp>
      <p:pic>
        <p:nvPicPr>
          <p:cNvPr id="3" name="Picture 2">
            <a:extLst>
              <a:ext uri="{FF2B5EF4-FFF2-40B4-BE49-F238E27FC236}">
                <a16:creationId xmlns:a16="http://schemas.microsoft.com/office/drawing/2014/main" id="{4BFCE6B4-2218-40D4-A67C-B14AF6D9BD0B}"/>
              </a:ext>
            </a:extLst>
          </p:cNvPr>
          <p:cNvPicPr>
            <a:picLocks noChangeAspect="1"/>
          </p:cNvPicPr>
          <p:nvPr/>
        </p:nvPicPr>
        <p:blipFill>
          <a:blip r:embed="rId3"/>
          <a:stretch>
            <a:fillRect/>
          </a:stretch>
        </p:blipFill>
        <p:spPr>
          <a:xfrm>
            <a:off x="1122784" y="1907445"/>
            <a:ext cx="736886" cy="736886"/>
          </a:xfrm>
          <a:prstGeom prst="rect">
            <a:avLst/>
          </a:prstGeom>
        </p:spPr>
      </p:pic>
      <p:pic>
        <p:nvPicPr>
          <p:cNvPr id="5" name="Picture 4">
            <a:extLst>
              <a:ext uri="{FF2B5EF4-FFF2-40B4-BE49-F238E27FC236}">
                <a16:creationId xmlns:a16="http://schemas.microsoft.com/office/drawing/2014/main" id="{0697ABBA-9D07-4869-98CC-91D6151E9EBE}"/>
              </a:ext>
            </a:extLst>
          </p:cNvPr>
          <p:cNvPicPr>
            <a:picLocks noChangeAspect="1"/>
          </p:cNvPicPr>
          <p:nvPr/>
        </p:nvPicPr>
        <p:blipFill>
          <a:blip r:embed="rId4"/>
          <a:stretch>
            <a:fillRect/>
          </a:stretch>
        </p:blipFill>
        <p:spPr>
          <a:xfrm>
            <a:off x="6683186" y="1713052"/>
            <a:ext cx="908322" cy="908322"/>
          </a:xfrm>
          <a:prstGeom prst="rect">
            <a:avLst/>
          </a:prstGeom>
        </p:spPr>
      </p:pic>
      <p:pic>
        <p:nvPicPr>
          <p:cNvPr id="7" name="Picture 6">
            <a:extLst>
              <a:ext uri="{FF2B5EF4-FFF2-40B4-BE49-F238E27FC236}">
                <a16:creationId xmlns:a16="http://schemas.microsoft.com/office/drawing/2014/main" id="{52F508B1-B54C-484A-AC14-7F19AFB7B674}"/>
              </a:ext>
            </a:extLst>
          </p:cNvPr>
          <p:cNvPicPr>
            <a:picLocks noChangeAspect="1"/>
          </p:cNvPicPr>
          <p:nvPr/>
        </p:nvPicPr>
        <p:blipFill>
          <a:blip r:embed="rId5"/>
          <a:stretch>
            <a:fillRect/>
          </a:stretch>
        </p:blipFill>
        <p:spPr>
          <a:xfrm>
            <a:off x="2946245" y="1736009"/>
            <a:ext cx="992565" cy="992565"/>
          </a:xfrm>
          <a:prstGeom prst="rect">
            <a:avLst/>
          </a:prstGeom>
        </p:spPr>
      </p:pic>
      <p:pic>
        <p:nvPicPr>
          <p:cNvPr id="9" name="Picture 8">
            <a:extLst>
              <a:ext uri="{FF2B5EF4-FFF2-40B4-BE49-F238E27FC236}">
                <a16:creationId xmlns:a16="http://schemas.microsoft.com/office/drawing/2014/main" id="{5E85A720-DA03-4B66-A284-798377A01553}"/>
              </a:ext>
            </a:extLst>
          </p:cNvPr>
          <p:cNvPicPr>
            <a:picLocks noChangeAspect="1"/>
          </p:cNvPicPr>
          <p:nvPr/>
        </p:nvPicPr>
        <p:blipFill>
          <a:blip r:embed="rId6"/>
          <a:stretch>
            <a:fillRect/>
          </a:stretch>
        </p:blipFill>
        <p:spPr>
          <a:xfrm>
            <a:off x="4801144" y="1683172"/>
            <a:ext cx="968083" cy="9680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3751-2E78-4340-960F-92FE73735D98}"/>
              </a:ext>
            </a:extLst>
          </p:cNvPr>
          <p:cNvSpPr>
            <a:spLocks noGrp="1"/>
          </p:cNvSpPr>
          <p:nvPr>
            <p:ph type="title"/>
          </p:nvPr>
        </p:nvSpPr>
        <p:spPr/>
        <p:txBody>
          <a:bodyPr/>
          <a:lstStyle/>
          <a:p>
            <a:r>
              <a:rPr lang="en-US" dirty="0"/>
              <a:t>THE APPROACH</a:t>
            </a:r>
            <a:endParaRPr lang="en-IN" dirty="0"/>
          </a:p>
        </p:txBody>
      </p:sp>
      <p:sp>
        <p:nvSpPr>
          <p:cNvPr id="3" name="Text Placeholder 2">
            <a:extLst>
              <a:ext uri="{FF2B5EF4-FFF2-40B4-BE49-F238E27FC236}">
                <a16:creationId xmlns:a16="http://schemas.microsoft.com/office/drawing/2014/main" id="{E7CC1F29-13CE-4F9C-87E7-874745DE2A29}"/>
              </a:ext>
            </a:extLst>
          </p:cNvPr>
          <p:cNvSpPr>
            <a:spLocks noGrp="1"/>
          </p:cNvSpPr>
          <p:nvPr>
            <p:ph type="body" idx="1"/>
          </p:nvPr>
        </p:nvSpPr>
        <p:spPr>
          <a:xfrm>
            <a:off x="1381248" y="1616470"/>
            <a:ext cx="6727849" cy="3112200"/>
          </a:xfrm>
        </p:spPr>
        <p:txBody>
          <a:bodyPr/>
          <a:lstStyle/>
          <a:p>
            <a:pPr>
              <a:lnSpc>
                <a:spcPct val="107000"/>
              </a:lnSpc>
              <a:spcAft>
                <a:spcPts val="800"/>
              </a:spcAft>
            </a:pPr>
            <a:r>
              <a:rPr lang="en-IN" sz="1200" dirty="0">
                <a:effectLst/>
                <a:latin typeface="Georgia" panose="02040502050405020303" pitchFamily="18" charset="0"/>
                <a:ea typeface="Calibri" panose="020F0502020204030204" pitchFamily="34" charset="0"/>
                <a:cs typeface="Times New Roman" panose="02020603050405020304" pitchFamily="18" charset="0"/>
              </a:rPr>
              <a:t>We used the Dow Jones News data which is unsupervised. We listed down keywords using Sustainability Accounting Standards Board, and tracked patterns through research to </a:t>
            </a:r>
            <a:r>
              <a:rPr lang="en-IN" sz="1200" b="1" dirty="0">
                <a:effectLst/>
                <a:latin typeface="Georgia" panose="02040502050405020303" pitchFamily="18" charset="0"/>
                <a:ea typeface="Calibri" panose="020F0502020204030204" pitchFamily="34" charset="0"/>
                <a:cs typeface="Times New Roman" panose="02020603050405020304" pitchFamily="18" charset="0"/>
              </a:rPr>
              <a:t>tag the data </a:t>
            </a:r>
            <a:r>
              <a:rPr lang="en-IN" sz="1200" dirty="0">
                <a:effectLst/>
                <a:latin typeface="Georgia" panose="02040502050405020303" pitchFamily="18" charset="0"/>
                <a:ea typeface="Calibri" panose="020F0502020204030204" pitchFamily="34" charset="0"/>
                <a:cs typeface="Times New Roman" panose="02020603050405020304" pitchFamily="18" charset="0"/>
              </a:rPr>
              <a:t>for ESG. We were able to tag around 6 lakh records out of around a total of 24 lakh records. </a:t>
            </a:r>
          </a:p>
          <a:p>
            <a:pPr>
              <a:lnSpc>
                <a:spcPct val="107000"/>
              </a:lnSpc>
              <a:spcAft>
                <a:spcPts val="800"/>
              </a:spcAft>
            </a:pPr>
            <a:r>
              <a:rPr lang="en-IN" sz="1200" dirty="0">
                <a:effectLst/>
                <a:latin typeface="Georgia" panose="02040502050405020303" pitchFamily="18" charset="0"/>
                <a:ea typeface="Calibri" panose="020F0502020204030204" pitchFamily="34" charset="0"/>
                <a:cs typeface="Times New Roman" panose="02020603050405020304" pitchFamily="18" charset="0"/>
              </a:rPr>
              <a:t>We used </a:t>
            </a:r>
            <a:r>
              <a:rPr lang="en-IN" sz="1200" b="1" dirty="0">
                <a:effectLst/>
                <a:latin typeface="Georgia" panose="02040502050405020303" pitchFamily="18" charset="0"/>
                <a:ea typeface="Calibri" panose="020F0502020204030204" pitchFamily="34" charset="0"/>
                <a:cs typeface="Times New Roman" panose="02020603050405020304" pitchFamily="18" charset="0"/>
              </a:rPr>
              <a:t>Regex</a:t>
            </a:r>
            <a:r>
              <a:rPr lang="en-IN" sz="1200" dirty="0">
                <a:effectLst/>
                <a:latin typeface="Georgia" panose="02040502050405020303" pitchFamily="18" charset="0"/>
                <a:ea typeface="Calibri" panose="020F0502020204030204" pitchFamily="34" charset="0"/>
                <a:cs typeface="Times New Roman" panose="02020603050405020304" pitchFamily="18" charset="0"/>
              </a:rPr>
              <a:t> on the body of the news articles. We built a </a:t>
            </a:r>
            <a:r>
              <a:rPr lang="en-IN" sz="1200" b="1" dirty="0">
                <a:effectLst/>
                <a:latin typeface="Georgia" panose="02040502050405020303" pitchFamily="18" charset="0"/>
                <a:ea typeface="Calibri" panose="020F0502020204030204" pitchFamily="34" charset="0"/>
                <a:cs typeface="Times New Roman" panose="02020603050405020304" pitchFamily="18" charset="0"/>
              </a:rPr>
              <a:t>CNN-based deep learning </a:t>
            </a:r>
            <a:r>
              <a:rPr lang="en-IN" sz="1200" dirty="0">
                <a:effectLst/>
                <a:latin typeface="Georgia" panose="02040502050405020303" pitchFamily="18" charset="0"/>
                <a:ea typeface="Calibri" panose="020F0502020204030204" pitchFamily="34" charset="0"/>
                <a:cs typeface="Times New Roman" panose="02020603050405020304" pitchFamily="18" charset="0"/>
              </a:rPr>
              <a:t>text classification model on the 6 lack records we were able to tag earlier. The test accuracy is around 93% This model was then used to tag the rest of the data points.</a:t>
            </a:r>
          </a:p>
          <a:p>
            <a:pPr>
              <a:lnSpc>
                <a:spcPct val="107000"/>
              </a:lnSpc>
              <a:spcAft>
                <a:spcPts val="800"/>
              </a:spcAft>
            </a:pPr>
            <a:r>
              <a:rPr lang="en-IN" sz="1200" dirty="0">
                <a:effectLst/>
                <a:latin typeface="Georgia" panose="02040502050405020303" pitchFamily="18" charset="0"/>
                <a:ea typeface="Calibri" panose="020F0502020204030204" pitchFamily="34" charset="0"/>
                <a:cs typeface="Times New Roman" panose="02020603050405020304" pitchFamily="18" charset="0"/>
              </a:rPr>
              <a:t>We did a </a:t>
            </a:r>
            <a:r>
              <a:rPr lang="en-IN" sz="1200" b="1" dirty="0">
                <a:effectLst/>
                <a:latin typeface="Georgia" panose="02040502050405020303" pitchFamily="18" charset="0"/>
                <a:ea typeface="Calibri" panose="020F0502020204030204" pitchFamily="34" charset="0"/>
                <a:cs typeface="Times New Roman" panose="02020603050405020304" pitchFamily="18" charset="0"/>
              </a:rPr>
              <a:t>sentiment analysis </a:t>
            </a:r>
            <a:r>
              <a:rPr lang="en-IN" sz="1200" dirty="0">
                <a:effectLst/>
                <a:latin typeface="Georgia" panose="02040502050405020303" pitchFamily="18" charset="0"/>
                <a:ea typeface="Calibri" panose="020F0502020204030204" pitchFamily="34" charset="0"/>
                <a:cs typeface="Times New Roman" panose="02020603050405020304" pitchFamily="18" charset="0"/>
              </a:rPr>
              <a:t>on the new snippets to get a sentiment score of each news article. We did an empirical study to check  accuracy of our results. We calculated the mean sentiment score for each day for every company and industry in the data provided.</a:t>
            </a:r>
          </a:p>
          <a:p>
            <a:pPr>
              <a:lnSpc>
                <a:spcPct val="107000"/>
              </a:lnSpc>
              <a:spcAft>
                <a:spcPts val="800"/>
              </a:spcAft>
            </a:pPr>
            <a:r>
              <a:rPr lang="en-IN" sz="1200" dirty="0">
                <a:effectLst/>
                <a:latin typeface="Georgia" panose="02040502050405020303" pitchFamily="18" charset="0"/>
                <a:ea typeface="Calibri" panose="020F0502020204030204" pitchFamily="34" charset="0"/>
                <a:cs typeface="Times New Roman" panose="02020603050405020304" pitchFamily="18" charset="0"/>
              </a:rPr>
              <a:t>From this data, we created a </a:t>
            </a:r>
            <a:r>
              <a:rPr lang="en-IN" sz="1200" b="1" dirty="0">
                <a:effectLst/>
                <a:latin typeface="Georgia" panose="02040502050405020303" pitchFamily="18" charset="0"/>
                <a:ea typeface="Calibri" panose="020F0502020204030204" pitchFamily="34" charset="0"/>
                <a:cs typeface="Times New Roman" panose="02020603050405020304" pitchFamily="18" charset="0"/>
              </a:rPr>
              <a:t>Tableau visualization </a:t>
            </a:r>
            <a:r>
              <a:rPr lang="en-IN" sz="1200" dirty="0">
                <a:effectLst/>
                <a:latin typeface="Georgia" panose="02040502050405020303" pitchFamily="18" charset="0"/>
                <a:ea typeface="Calibri" panose="020F0502020204030204" pitchFamily="34" charset="0"/>
                <a:cs typeface="Times New Roman" panose="02020603050405020304" pitchFamily="18" charset="0"/>
              </a:rPr>
              <a:t>to see how the sentiment scores vary E/S/G for different companies and Industries on a time scale.</a:t>
            </a:r>
          </a:p>
        </p:txBody>
      </p:sp>
      <p:sp>
        <p:nvSpPr>
          <p:cNvPr id="4" name="Slide Number Placeholder 3">
            <a:extLst>
              <a:ext uri="{FF2B5EF4-FFF2-40B4-BE49-F238E27FC236}">
                <a16:creationId xmlns:a16="http://schemas.microsoft.com/office/drawing/2014/main" id="{427ECC7E-F699-4ADD-AF86-48F70CD4AE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232216540"/>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614</Words>
  <Application>Microsoft Office PowerPoint</Application>
  <PresentationFormat>On-screen Show (16:9)</PresentationFormat>
  <Paragraphs>77</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Quattrocento Sans</vt:lpstr>
      <vt:lpstr>Calibri</vt:lpstr>
      <vt:lpstr>Lora</vt:lpstr>
      <vt:lpstr>Arial</vt:lpstr>
      <vt:lpstr>Georgia</vt:lpstr>
      <vt:lpstr>Viola template</vt:lpstr>
      <vt:lpstr>Future of Banking  Hackathon</vt:lpstr>
      <vt:lpstr>ESG Practices Can Offer Companies A Competitive Advantage</vt:lpstr>
      <vt:lpstr>Main Issues with ESG Ratings</vt:lpstr>
      <vt:lpstr>Business Challenge </vt:lpstr>
      <vt:lpstr>THE PROBLEM</vt:lpstr>
      <vt:lpstr>PowerPoint Presentation</vt:lpstr>
      <vt:lpstr>USE CASES</vt:lpstr>
      <vt:lpstr>THE IDEA</vt:lpstr>
      <vt:lpstr>THE APPROACH</vt:lpstr>
      <vt:lpstr>FEATURES </vt:lpstr>
      <vt:lpstr>PowerPoint Presentation</vt:lpstr>
      <vt:lpstr>PowerPoint Presentation</vt:lpstr>
      <vt:lpstr>PowerPoint Presentation</vt:lpstr>
      <vt:lpstr>PowerPoint Presentation</vt:lpstr>
      <vt:lpstr>FUTURE SCOPE</vt:lpstr>
      <vt:lpstr>Open to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of Banking  Hackathon</dc:title>
  <dc:creator>tarun bhavnani</dc:creator>
  <cp:lastModifiedBy>tarun bhavnani</cp:lastModifiedBy>
  <cp:revision>4</cp:revision>
  <dcterms:modified xsi:type="dcterms:W3CDTF">2021-10-23T11:12:21Z</dcterms:modified>
</cp:coreProperties>
</file>