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9DE74-99CA-4B5F-B024-4513E214B9D1}" v="9" dt="2024-04-26T16:57:30.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83" d="100"/>
          <a:sy n="83" d="100"/>
        </p:scale>
        <p:origin x="57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20134-E8A1-400A-93C9-692DCE092C30}"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673A8-29F6-4161-8ADC-3B9FA74986BA}" type="slidenum">
              <a:rPr lang="en-IN" smtClean="0"/>
              <a:t>‹#›</a:t>
            </a:fld>
            <a:endParaRPr lang="en-IN"/>
          </a:p>
        </p:txBody>
      </p:sp>
    </p:spTree>
    <p:extLst>
      <p:ext uri="{BB962C8B-B14F-4D97-AF65-F5344CB8AC3E}">
        <p14:creationId xmlns:p14="http://schemas.microsoft.com/office/powerpoint/2010/main" val="234831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7673A8-29F6-4161-8ADC-3B9FA74986BA}" type="slidenum">
              <a:rPr lang="en-IN" smtClean="0"/>
              <a:t>8</a:t>
            </a:fld>
            <a:endParaRPr lang="en-IN"/>
          </a:p>
        </p:txBody>
      </p:sp>
    </p:spTree>
    <p:extLst>
      <p:ext uri="{BB962C8B-B14F-4D97-AF65-F5344CB8AC3E}">
        <p14:creationId xmlns:p14="http://schemas.microsoft.com/office/powerpoint/2010/main" val="2589966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E67BA-625D-46B9-9288-7F9C6A1CC504}"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2221241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E67BA-625D-46B9-9288-7F9C6A1CC504}"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62941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E67BA-625D-46B9-9288-7F9C6A1CC504}"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D62BD-1064-436F-9D81-B0BB2F7361F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9250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CE67BA-625D-46B9-9288-7F9C6A1CC504}"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26245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CE67BA-625D-46B9-9288-7F9C6A1CC504}"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D62BD-1064-436F-9D81-B0BB2F7361F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3210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CE67BA-625D-46B9-9288-7F9C6A1CC504}"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409887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E67BA-625D-46B9-9288-7F9C6A1CC504}"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3000581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E67BA-625D-46B9-9288-7F9C6A1CC504}"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427358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E67BA-625D-46B9-9288-7F9C6A1CC504}"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189927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E67BA-625D-46B9-9288-7F9C6A1CC504}"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132271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E67BA-625D-46B9-9288-7F9C6A1CC504}"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13658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E67BA-625D-46B9-9288-7F9C6A1CC504}"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400031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E67BA-625D-46B9-9288-7F9C6A1CC504}"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150162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E67BA-625D-46B9-9288-7F9C6A1CC504}"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143121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E67BA-625D-46B9-9288-7F9C6A1CC504}"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74003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E67BA-625D-46B9-9288-7F9C6A1CC504}"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C8D62BD-1064-436F-9D81-B0BB2F7361F4}" type="slidenum">
              <a:rPr lang="en-IN" smtClean="0"/>
              <a:t>‹#›</a:t>
            </a:fld>
            <a:endParaRPr lang="en-IN"/>
          </a:p>
        </p:txBody>
      </p:sp>
    </p:spTree>
    <p:extLst>
      <p:ext uri="{BB962C8B-B14F-4D97-AF65-F5344CB8AC3E}">
        <p14:creationId xmlns:p14="http://schemas.microsoft.com/office/powerpoint/2010/main" val="290014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CE67BA-625D-46B9-9288-7F9C6A1CC504}" type="datetimeFigureOut">
              <a:rPr lang="en-IN" smtClean="0"/>
              <a:t>26-04-2024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C8D62BD-1064-436F-9D81-B0BB2F7361F4}" type="slidenum">
              <a:rPr lang="en-IN" smtClean="0"/>
              <a:t>‹#›</a:t>
            </a:fld>
            <a:endParaRPr lang="en-IN"/>
          </a:p>
        </p:txBody>
      </p:sp>
    </p:spTree>
    <p:extLst>
      <p:ext uri="{BB962C8B-B14F-4D97-AF65-F5344CB8AC3E}">
        <p14:creationId xmlns:p14="http://schemas.microsoft.com/office/powerpoint/2010/main" val="3195337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12E8-356B-49EB-9C06-797981B5D5F7}"/>
              </a:ext>
            </a:extLst>
          </p:cNvPr>
          <p:cNvSpPr>
            <a:spLocks noGrp="1"/>
          </p:cNvSpPr>
          <p:nvPr>
            <p:ph type="ctrTitle"/>
          </p:nvPr>
        </p:nvSpPr>
        <p:spPr/>
        <p:txBody>
          <a:bodyPr/>
          <a:lstStyle/>
          <a:p>
            <a:r>
              <a:rPr lang="en-IN" dirty="0" err="1"/>
              <a:t>Ecosense</a:t>
            </a:r>
            <a:r>
              <a:rPr lang="en-IN" dirty="0"/>
              <a:t> Daily Summary</a:t>
            </a:r>
            <a:br>
              <a:rPr lang="en-IN" dirty="0"/>
            </a:br>
            <a:r>
              <a:rPr lang="en-IN" dirty="0"/>
              <a:t>report.  </a:t>
            </a:r>
          </a:p>
        </p:txBody>
      </p:sp>
      <p:sp>
        <p:nvSpPr>
          <p:cNvPr id="3" name="Subtitle 2">
            <a:extLst>
              <a:ext uri="{FF2B5EF4-FFF2-40B4-BE49-F238E27FC236}">
                <a16:creationId xmlns:a16="http://schemas.microsoft.com/office/drawing/2014/main" id="{4A7A8F88-3488-AAD1-E19F-474496E81FF9}"/>
              </a:ext>
            </a:extLst>
          </p:cNvPr>
          <p:cNvSpPr>
            <a:spLocks noGrp="1"/>
          </p:cNvSpPr>
          <p:nvPr>
            <p:ph type="subTitle" idx="1"/>
          </p:nvPr>
        </p:nvSpPr>
        <p:spPr/>
        <p:txBody>
          <a:bodyPr/>
          <a:lstStyle/>
          <a:p>
            <a:r>
              <a:rPr lang="en-IN" dirty="0"/>
              <a:t>Use Case</a:t>
            </a:r>
          </a:p>
        </p:txBody>
      </p:sp>
    </p:spTree>
    <p:extLst>
      <p:ext uri="{BB962C8B-B14F-4D97-AF65-F5344CB8AC3E}">
        <p14:creationId xmlns:p14="http://schemas.microsoft.com/office/powerpoint/2010/main" val="205895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7620-671A-B20C-A4B7-A87664A4C097}"/>
              </a:ext>
            </a:extLst>
          </p:cNvPr>
          <p:cNvSpPr>
            <a:spLocks noGrp="1"/>
          </p:cNvSpPr>
          <p:nvPr>
            <p:ph type="title"/>
          </p:nvPr>
        </p:nvSpPr>
        <p:spPr>
          <a:xfrm>
            <a:off x="1714501" y="91440"/>
            <a:ext cx="9790112" cy="855338"/>
          </a:xfrm>
        </p:spPr>
        <p:txBody>
          <a:bodyPr/>
          <a:lstStyle/>
          <a:p>
            <a:r>
              <a:rPr lang="en-IN" b="1" u="sng" dirty="0"/>
              <a:t>Insights:</a:t>
            </a:r>
          </a:p>
        </p:txBody>
      </p:sp>
      <p:pic>
        <p:nvPicPr>
          <p:cNvPr id="11" name="Content Placeholder 10">
            <a:extLst>
              <a:ext uri="{FF2B5EF4-FFF2-40B4-BE49-F238E27FC236}">
                <a16:creationId xmlns:a16="http://schemas.microsoft.com/office/drawing/2014/main" id="{76C0935D-5098-837B-FB53-A354173F6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87" y="829491"/>
            <a:ext cx="4595052" cy="3778250"/>
          </a:xfrm>
        </p:spPr>
      </p:pic>
      <p:pic>
        <p:nvPicPr>
          <p:cNvPr id="13" name="Picture 12">
            <a:extLst>
              <a:ext uri="{FF2B5EF4-FFF2-40B4-BE49-F238E27FC236}">
                <a16:creationId xmlns:a16="http://schemas.microsoft.com/office/drawing/2014/main" id="{1D819068-D189-8831-3EA6-A900AAB40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259" y="338097"/>
            <a:ext cx="5753903" cy="4426003"/>
          </a:xfrm>
          <a:prstGeom prst="rect">
            <a:avLst/>
          </a:prstGeom>
        </p:spPr>
      </p:pic>
      <p:sp>
        <p:nvSpPr>
          <p:cNvPr id="14" name="TextBox 13">
            <a:extLst>
              <a:ext uri="{FF2B5EF4-FFF2-40B4-BE49-F238E27FC236}">
                <a16:creationId xmlns:a16="http://schemas.microsoft.com/office/drawing/2014/main" id="{D7A628FA-BCE2-BF1A-5B69-F9A44CD0F1F5}"/>
              </a:ext>
            </a:extLst>
          </p:cNvPr>
          <p:cNvSpPr txBox="1"/>
          <p:nvPr/>
        </p:nvSpPr>
        <p:spPr>
          <a:xfrm>
            <a:off x="1562100" y="4983480"/>
            <a:ext cx="10447020" cy="1477328"/>
          </a:xfrm>
          <a:prstGeom prst="rect">
            <a:avLst/>
          </a:prstGeom>
          <a:noFill/>
        </p:spPr>
        <p:txBody>
          <a:bodyPr wrap="square" rtlCol="0">
            <a:spAutoFit/>
          </a:bodyPr>
          <a:lstStyle/>
          <a:p>
            <a:r>
              <a:rPr lang="en-US" b="1" u="sng" dirty="0"/>
              <a:t>Granular Analysis</a:t>
            </a:r>
            <a:r>
              <a:rPr lang="en-US" dirty="0"/>
              <a:t>: This allows for a detailed understanding of coverage disparities and variations across different geographic areas within the jurisdiction.</a:t>
            </a:r>
          </a:p>
          <a:p>
            <a:r>
              <a:rPr lang="en-US" b="1" u="sng" dirty="0"/>
              <a:t>Identification of Priority Areas</a:t>
            </a:r>
            <a:r>
              <a:rPr lang="en-US" dirty="0"/>
              <a:t>: By examining the height of each bar, stakeholders can identify wards with low coverage percentages, indicating areas that may require targeted interventions or additional resources to improve coverage rates.</a:t>
            </a:r>
          </a:p>
        </p:txBody>
      </p:sp>
    </p:spTree>
    <p:extLst>
      <p:ext uri="{BB962C8B-B14F-4D97-AF65-F5344CB8AC3E}">
        <p14:creationId xmlns:p14="http://schemas.microsoft.com/office/powerpoint/2010/main" val="320343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0392-7547-F260-7383-36973CA81DF1}"/>
              </a:ext>
            </a:extLst>
          </p:cNvPr>
          <p:cNvSpPr>
            <a:spLocks noGrp="1"/>
          </p:cNvSpPr>
          <p:nvPr>
            <p:ph type="title"/>
          </p:nvPr>
        </p:nvSpPr>
        <p:spPr>
          <a:xfrm>
            <a:off x="1536807" y="107576"/>
            <a:ext cx="9967805" cy="839202"/>
          </a:xfrm>
        </p:spPr>
        <p:txBody>
          <a:bodyPr/>
          <a:lstStyle/>
          <a:p>
            <a:r>
              <a:rPr lang="en-IN" b="1" u="sng" dirty="0"/>
              <a:t>Requirement 4: POI Coverage</a:t>
            </a:r>
          </a:p>
        </p:txBody>
      </p:sp>
      <p:sp>
        <p:nvSpPr>
          <p:cNvPr id="3" name="Content Placeholder 2">
            <a:extLst>
              <a:ext uri="{FF2B5EF4-FFF2-40B4-BE49-F238E27FC236}">
                <a16:creationId xmlns:a16="http://schemas.microsoft.com/office/drawing/2014/main" id="{06F87225-3F67-93B3-B0E5-8456A5D9F044}"/>
              </a:ext>
            </a:extLst>
          </p:cNvPr>
          <p:cNvSpPr>
            <a:spLocks noGrp="1"/>
          </p:cNvSpPr>
          <p:nvPr>
            <p:ph idx="1"/>
          </p:nvPr>
        </p:nvSpPr>
        <p:spPr>
          <a:xfrm>
            <a:off x="1636699" y="814507"/>
            <a:ext cx="9867913" cy="5770709"/>
          </a:xfrm>
        </p:spPr>
        <p:txBody>
          <a:bodyPr/>
          <a:lstStyle/>
          <a:p>
            <a:r>
              <a:rPr lang="en-US" dirty="0"/>
              <a:t>The "Overall Coverage Percentage" provides a comprehensive measure of the extent to which the project objectives or targets have been achieved. This metric reflects the overall performance and effectiveness of the project in fulfilling its intended purpose. By calculating the percentage of coverage attained relative to the predefined goals or benchmarks, stakeholders can assess the project's progress, identify areas for improvement, and make informed decisions to drive success.</a:t>
            </a:r>
          </a:p>
          <a:p>
            <a:pPr marL="0" indent="0">
              <a:buNone/>
            </a:pPr>
            <a:r>
              <a:rPr lang="en-US" dirty="0"/>
              <a:t>     </a:t>
            </a:r>
            <a:r>
              <a:rPr lang="en-US" b="1" u="sng" dirty="0"/>
              <a:t>Key Components:</a:t>
            </a:r>
          </a:p>
          <a:p>
            <a:endParaRPr lang="en-US" dirty="0"/>
          </a:p>
          <a:p>
            <a:r>
              <a:rPr lang="en-US" dirty="0"/>
              <a:t>Coverage Calculation: The overall coverage percentage is determined by comparing the actual outcomes or achievements of the project against the predefined criteria or targets. This may involve quantifying the completion of project deliverables or fulfilling specific requirements outlined in the project plan.</a:t>
            </a:r>
          </a:p>
          <a:p>
            <a:r>
              <a:rPr lang="en-US" dirty="0"/>
              <a:t>Benchmark or Goal Setting: The coverage percentage is evaluated relative to the goals, benchmarks, or expectations established at the outset of the projects.</a:t>
            </a:r>
            <a:endParaRPr lang="en-IN" dirty="0"/>
          </a:p>
        </p:txBody>
      </p:sp>
    </p:spTree>
    <p:extLst>
      <p:ext uri="{BB962C8B-B14F-4D97-AF65-F5344CB8AC3E}">
        <p14:creationId xmlns:p14="http://schemas.microsoft.com/office/powerpoint/2010/main" val="424134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2805-467D-740E-BBC4-C0D5951B0264}"/>
              </a:ext>
            </a:extLst>
          </p:cNvPr>
          <p:cNvSpPr>
            <a:spLocks noGrp="1"/>
          </p:cNvSpPr>
          <p:nvPr>
            <p:ph type="title"/>
          </p:nvPr>
        </p:nvSpPr>
        <p:spPr>
          <a:xfrm>
            <a:off x="1598279" y="99892"/>
            <a:ext cx="9906333" cy="846886"/>
          </a:xfrm>
        </p:spPr>
        <p:txBody>
          <a:bodyPr/>
          <a:lstStyle/>
          <a:p>
            <a:r>
              <a:rPr lang="en-IN" b="1" u="sng" dirty="0"/>
              <a:t>Insights</a:t>
            </a:r>
          </a:p>
        </p:txBody>
      </p:sp>
      <p:pic>
        <p:nvPicPr>
          <p:cNvPr id="5" name="Content Placeholder 4">
            <a:extLst>
              <a:ext uri="{FF2B5EF4-FFF2-40B4-BE49-F238E27FC236}">
                <a16:creationId xmlns:a16="http://schemas.microsoft.com/office/drawing/2014/main" id="{D216477E-989F-FD82-3BC7-6254E32BF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7376" y="132270"/>
            <a:ext cx="4534624" cy="5386388"/>
          </a:xfrm>
        </p:spPr>
      </p:pic>
      <p:sp>
        <p:nvSpPr>
          <p:cNvPr id="7" name="TextBox 6">
            <a:extLst>
              <a:ext uri="{FF2B5EF4-FFF2-40B4-BE49-F238E27FC236}">
                <a16:creationId xmlns:a16="http://schemas.microsoft.com/office/drawing/2014/main" id="{702174F8-02FE-FADA-F95B-4E2107C5D121}"/>
              </a:ext>
            </a:extLst>
          </p:cNvPr>
          <p:cNvSpPr txBox="1"/>
          <p:nvPr/>
        </p:nvSpPr>
        <p:spPr>
          <a:xfrm>
            <a:off x="1598279" y="737667"/>
            <a:ext cx="5937901" cy="4524315"/>
          </a:xfrm>
          <a:prstGeom prst="rect">
            <a:avLst/>
          </a:prstGeom>
          <a:noFill/>
        </p:spPr>
        <p:txBody>
          <a:bodyPr wrap="square" rtlCol="0">
            <a:spAutoFit/>
          </a:bodyPr>
          <a:lstStyle/>
          <a:p>
            <a:pPr algn="just"/>
            <a:r>
              <a:rPr lang="en-US" b="1" u="sng" dirty="0"/>
              <a:t>Performance Assessment</a:t>
            </a:r>
            <a:r>
              <a:rPr lang="en-US" dirty="0"/>
              <a:t>: The overall coverage percentage provides stakeholders with a holistic view of the project's performance, allowing them to evaluate the degree to which project objectives have been met. Higher coverage percentages indicate greater success in achieving project goals, while lower percentages may signal areas of concern or inefficiency.</a:t>
            </a:r>
          </a:p>
          <a:p>
            <a:pPr algn="just"/>
            <a:endParaRPr lang="en-US" dirty="0"/>
          </a:p>
          <a:p>
            <a:pPr algn="just"/>
            <a:r>
              <a:rPr lang="en-US" b="1" u="sng" dirty="0"/>
              <a:t>Identifying Gaps and Opportunities</a:t>
            </a:r>
            <a:r>
              <a:rPr lang="en-US" dirty="0"/>
              <a:t>: Discrepancies between the actual coverage percentage and the desired benchmarks highlight potential gaps or areas for improvement within the project. This insight enables stakeholders to pinpoint specific challenges or opportunities for enhancement and take corrective action as needed.</a:t>
            </a:r>
            <a:endParaRPr lang="en-IN" dirty="0"/>
          </a:p>
        </p:txBody>
      </p:sp>
    </p:spTree>
    <p:extLst>
      <p:ext uri="{BB962C8B-B14F-4D97-AF65-F5344CB8AC3E}">
        <p14:creationId xmlns:p14="http://schemas.microsoft.com/office/powerpoint/2010/main" val="994227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24B0-3C6E-D969-6A82-44308AAB24D0}"/>
              </a:ext>
            </a:extLst>
          </p:cNvPr>
          <p:cNvSpPr>
            <a:spLocks noGrp="1"/>
          </p:cNvSpPr>
          <p:nvPr>
            <p:ph type="title"/>
          </p:nvPr>
        </p:nvSpPr>
        <p:spPr>
          <a:xfrm>
            <a:off x="1567543" y="107576"/>
            <a:ext cx="9937069" cy="1068081"/>
          </a:xfrm>
        </p:spPr>
        <p:txBody>
          <a:bodyPr/>
          <a:lstStyle/>
          <a:p>
            <a:r>
              <a:rPr lang="en-IN" dirty="0"/>
              <a:t>Requirement 5: Hourly Coverage Trend</a:t>
            </a:r>
          </a:p>
        </p:txBody>
      </p:sp>
      <p:sp>
        <p:nvSpPr>
          <p:cNvPr id="3" name="Content Placeholder 2">
            <a:extLst>
              <a:ext uri="{FF2B5EF4-FFF2-40B4-BE49-F238E27FC236}">
                <a16:creationId xmlns:a16="http://schemas.microsoft.com/office/drawing/2014/main" id="{180C4409-374C-8C84-A60E-146DBA49905F}"/>
              </a:ext>
            </a:extLst>
          </p:cNvPr>
          <p:cNvSpPr>
            <a:spLocks noGrp="1"/>
          </p:cNvSpPr>
          <p:nvPr>
            <p:ph idx="1"/>
          </p:nvPr>
        </p:nvSpPr>
        <p:spPr>
          <a:xfrm>
            <a:off x="1682803" y="822192"/>
            <a:ext cx="9821809" cy="5617028"/>
          </a:xfrm>
        </p:spPr>
        <p:txBody>
          <a:bodyPr/>
          <a:lstStyle/>
          <a:p>
            <a:r>
              <a:rPr lang="en-US" dirty="0"/>
              <a:t>The “Hourly Coverage Trend" analysis provides insights into the variation of coverage over time within a day, allowing stakeholders to understand patterns and trends in project activity or performance throughout different hours. By plotting coverage data against time intervals (in this case, hours), stakeholders can identify peak and off-peak periods, assess resource utilization, and optimize project man</a:t>
            </a:r>
          </a:p>
          <a:p>
            <a:pPr marL="0" indent="0">
              <a:buNone/>
            </a:pPr>
            <a:r>
              <a:rPr lang="en-US" dirty="0"/>
              <a:t>     </a:t>
            </a:r>
            <a:r>
              <a:rPr lang="en-US" b="1" u="sng" dirty="0"/>
              <a:t>Key Components:</a:t>
            </a:r>
          </a:p>
          <a:p>
            <a:endParaRPr lang="en-US" dirty="0"/>
          </a:p>
          <a:p>
            <a:r>
              <a:rPr lang="en-US" b="1" u="sng" dirty="0"/>
              <a:t>Time Interval Selection</a:t>
            </a:r>
            <a:r>
              <a:rPr lang="en-US" dirty="0"/>
              <a:t>: The analysis divides the day into hourly intervals, allowing for a detailed examination of coverage trends throughout each hour. This  enables stakeholders to pinpoint specific time periods of interest and analyze corresponding coverage levels.</a:t>
            </a:r>
          </a:p>
          <a:p>
            <a:r>
              <a:rPr lang="en-US" b="1" u="sng" dirty="0"/>
              <a:t>Coverage Data</a:t>
            </a:r>
            <a:r>
              <a:rPr lang="en-US" dirty="0"/>
              <a:t>: Coverage data represents the extent to which project objectives or targets have been achieved within each hourly interval. This data may include metrics such as completed tasks, service availability, or resource utilization rates, depending on the nature of the project.</a:t>
            </a:r>
            <a:endParaRPr lang="en-IN" dirty="0"/>
          </a:p>
        </p:txBody>
      </p:sp>
    </p:spTree>
    <p:extLst>
      <p:ext uri="{BB962C8B-B14F-4D97-AF65-F5344CB8AC3E}">
        <p14:creationId xmlns:p14="http://schemas.microsoft.com/office/powerpoint/2010/main" val="2316557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CF41-5522-72F1-8D16-48B4A2EA3DB6}"/>
              </a:ext>
            </a:extLst>
          </p:cNvPr>
          <p:cNvSpPr>
            <a:spLocks noGrp="1"/>
          </p:cNvSpPr>
          <p:nvPr>
            <p:ph type="title"/>
          </p:nvPr>
        </p:nvSpPr>
        <p:spPr>
          <a:xfrm>
            <a:off x="1713539" y="115262"/>
            <a:ext cx="9791073" cy="1006608"/>
          </a:xfrm>
        </p:spPr>
        <p:txBody>
          <a:bodyPr/>
          <a:lstStyle/>
          <a:p>
            <a:r>
              <a:rPr lang="en-IN" b="1" u="sng" dirty="0"/>
              <a:t>Insights</a:t>
            </a:r>
          </a:p>
        </p:txBody>
      </p:sp>
      <p:sp>
        <p:nvSpPr>
          <p:cNvPr id="3" name="Content Placeholder 2">
            <a:extLst>
              <a:ext uri="{FF2B5EF4-FFF2-40B4-BE49-F238E27FC236}">
                <a16:creationId xmlns:a16="http://schemas.microsoft.com/office/drawing/2014/main" id="{A132474C-0876-E61B-6B6F-30B2A8329BC2}"/>
              </a:ext>
            </a:extLst>
          </p:cNvPr>
          <p:cNvSpPr>
            <a:spLocks noGrp="1"/>
          </p:cNvSpPr>
          <p:nvPr>
            <p:ph idx="1"/>
          </p:nvPr>
        </p:nvSpPr>
        <p:spPr>
          <a:xfrm>
            <a:off x="829877" y="952820"/>
            <a:ext cx="5855232" cy="5789918"/>
          </a:xfrm>
        </p:spPr>
        <p:txBody>
          <a:bodyPr>
            <a:normAutofit/>
          </a:bodyPr>
          <a:lstStyle/>
          <a:p>
            <a:pPr algn="just"/>
            <a:r>
              <a:rPr lang="en-US" b="1" u="sng" dirty="0"/>
              <a:t>Peak and Off-Peak Periods</a:t>
            </a:r>
            <a:r>
              <a:rPr lang="en-US" dirty="0"/>
              <a:t>: The trendline reveals fluctuations in coverage levels over the course of the day, highlighting peak periods of activity and productivity as well as off-peak periods of lower activity. Understanding these patterns allows stakeholders to allocate resources more effectively and schedule tasks or interventions during optimal time windows.</a:t>
            </a:r>
          </a:p>
          <a:p>
            <a:pPr algn="just"/>
            <a:r>
              <a:rPr lang="en-US" b="1" u="sng" dirty="0"/>
              <a:t>Resource Utilization</a:t>
            </a:r>
            <a:r>
              <a:rPr lang="en-US" b="1" dirty="0"/>
              <a:t>: </a:t>
            </a:r>
            <a:r>
              <a:rPr lang="en-US" dirty="0"/>
              <a:t>By correlating coverage trends with resource utilization metrics (e.g., staffing levels, equipment usage), stakeholders can identify opportunities to optimize resource allocation and improve operational efficiency. For example, reallocating resources to align with peak demand periods can help maximize productivity and service delivery.</a:t>
            </a:r>
          </a:p>
          <a:p>
            <a:pPr algn="just"/>
            <a:r>
              <a:rPr lang="en-US" b="1" u="sng" dirty="0"/>
              <a:t>Performance Monitoring</a:t>
            </a:r>
            <a:r>
              <a:rPr lang="en-US" dirty="0"/>
              <a:t>:  Identifying deviations from expected trends, and take timely corrective action as needed. </a:t>
            </a:r>
            <a:endParaRPr lang="en-IN" dirty="0"/>
          </a:p>
        </p:txBody>
      </p:sp>
      <p:pic>
        <p:nvPicPr>
          <p:cNvPr id="5" name="Picture 4">
            <a:extLst>
              <a:ext uri="{FF2B5EF4-FFF2-40B4-BE49-F238E27FC236}">
                <a16:creationId xmlns:a16="http://schemas.microsoft.com/office/drawing/2014/main" id="{CF8505AA-FD6D-72D1-CF4F-29292938B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054" y="618566"/>
            <a:ext cx="5307106" cy="4545105"/>
          </a:xfrm>
          <a:prstGeom prst="rect">
            <a:avLst/>
          </a:prstGeom>
        </p:spPr>
      </p:pic>
    </p:spTree>
    <p:extLst>
      <p:ext uri="{BB962C8B-B14F-4D97-AF65-F5344CB8AC3E}">
        <p14:creationId xmlns:p14="http://schemas.microsoft.com/office/powerpoint/2010/main" val="2843825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0E05-5FBC-19FC-5564-813EB2D5ABD0}"/>
              </a:ext>
            </a:extLst>
          </p:cNvPr>
          <p:cNvSpPr>
            <a:spLocks noGrp="1"/>
          </p:cNvSpPr>
          <p:nvPr>
            <p:ph type="title"/>
          </p:nvPr>
        </p:nvSpPr>
        <p:spPr>
          <a:xfrm>
            <a:off x="1598279" y="0"/>
            <a:ext cx="9906333" cy="653143"/>
          </a:xfrm>
        </p:spPr>
        <p:txBody>
          <a:bodyPr/>
          <a:lstStyle/>
          <a:p>
            <a:r>
              <a:rPr lang="en-IN" b="1" u="sng" dirty="0"/>
              <a:t>Summary</a:t>
            </a:r>
          </a:p>
        </p:txBody>
      </p:sp>
      <p:sp>
        <p:nvSpPr>
          <p:cNvPr id="3" name="Content Placeholder 2">
            <a:extLst>
              <a:ext uri="{FF2B5EF4-FFF2-40B4-BE49-F238E27FC236}">
                <a16:creationId xmlns:a16="http://schemas.microsoft.com/office/drawing/2014/main" id="{CB5F2D88-0AA4-0B29-CB5C-8897932D96AA}"/>
              </a:ext>
            </a:extLst>
          </p:cNvPr>
          <p:cNvSpPr>
            <a:spLocks noGrp="1"/>
          </p:cNvSpPr>
          <p:nvPr>
            <p:ph idx="1"/>
          </p:nvPr>
        </p:nvSpPr>
        <p:spPr>
          <a:xfrm>
            <a:off x="1167973" y="714616"/>
            <a:ext cx="10336640" cy="6028122"/>
          </a:xfrm>
        </p:spPr>
        <p:txBody>
          <a:bodyPr>
            <a:noAutofit/>
          </a:bodyPr>
          <a:lstStyle/>
          <a:p>
            <a:pPr algn="just"/>
            <a:r>
              <a:rPr lang="en-US" dirty="0"/>
              <a:t>In conclusion, the "</a:t>
            </a:r>
            <a:r>
              <a:rPr lang="en-US" b="1" u="sng" dirty="0"/>
              <a:t>Attendance by Employee Category</a:t>
            </a:r>
            <a:r>
              <a:rPr lang="en-US" dirty="0"/>
              <a:t>" pie chart provides a  overview of attendance distribution across various employee categories, offering actionable insights to support strategic decision-making and workforce management efforts within the organization.</a:t>
            </a:r>
          </a:p>
          <a:p>
            <a:pPr algn="just"/>
            <a:r>
              <a:rPr lang="en-US" dirty="0"/>
              <a:t>In summary, the “ </a:t>
            </a:r>
            <a:r>
              <a:rPr lang="en-US" b="1" u="sng" dirty="0"/>
              <a:t>Zone Coverage  Bar Chart Across All Zones</a:t>
            </a:r>
            <a:r>
              <a:rPr lang="en-US" dirty="0"/>
              <a:t>" provides a comprehensive overview of coverage levels across different geographic or administrative zones, offering actionable insights to support strategic decisions</a:t>
            </a:r>
          </a:p>
          <a:p>
            <a:pPr algn="just"/>
            <a:r>
              <a:rPr lang="en-US" dirty="0"/>
              <a:t>In summary, the “</a:t>
            </a:r>
            <a:r>
              <a:rPr lang="en-US" b="1" u="sng" dirty="0"/>
              <a:t>Ward Coverage Percentage Bar Chart Across All Wards</a:t>
            </a:r>
            <a:r>
              <a:rPr lang="en-US" dirty="0"/>
              <a:t>" offers a comprehensive overview of coverage levels at the ward level, empowering stakeholders with the insights needed to make informed decisions and drive improvements in coverage rates across the entire jurisdiction.</a:t>
            </a:r>
          </a:p>
          <a:p>
            <a:pPr algn="just"/>
            <a:r>
              <a:rPr lang="en-US" dirty="0"/>
              <a:t>In summary, the "</a:t>
            </a:r>
            <a:r>
              <a:rPr lang="en-US" b="1" u="sng" dirty="0"/>
              <a:t>Overall Coverage Percentage</a:t>
            </a:r>
            <a:r>
              <a:rPr lang="en-US" dirty="0"/>
              <a:t>" serves as a key performance indicator for evaluating the success and effectiveness of a project. By providing a comprehensive measure of achievement relative to predefined goals, this  empowers stakeholders with valuable insights to drive continuous improvement and ensure project success.</a:t>
            </a:r>
          </a:p>
          <a:p>
            <a:pPr algn="just"/>
            <a:r>
              <a:rPr lang="en-US" dirty="0"/>
              <a:t>In summary, the "</a:t>
            </a:r>
            <a:r>
              <a:rPr lang="en-US" b="1" u="sng" dirty="0"/>
              <a:t>Coverage Trendline per Hour</a:t>
            </a:r>
            <a:r>
              <a:rPr lang="en-US" dirty="0"/>
              <a:t>" analysis offers a valuable tool for understanding temporal variations in project coverage and performance. By analyzing coverage trends over hourly intervals, stakeholders can identify opportunities for optimization, enhance resource utilization, and drive continuous improvement in project outcome</a:t>
            </a:r>
          </a:p>
        </p:txBody>
      </p:sp>
    </p:spTree>
    <p:extLst>
      <p:ext uri="{BB962C8B-B14F-4D97-AF65-F5344CB8AC3E}">
        <p14:creationId xmlns:p14="http://schemas.microsoft.com/office/powerpoint/2010/main" val="272035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7B76-1AD5-9632-28DB-3F12FC76B89A}"/>
              </a:ext>
            </a:extLst>
          </p:cNvPr>
          <p:cNvSpPr>
            <a:spLocks noGrp="1"/>
          </p:cNvSpPr>
          <p:nvPr>
            <p:ph type="title"/>
          </p:nvPr>
        </p:nvSpPr>
        <p:spPr>
          <a:xfrm>
            <a:off x="1836483" y="99892"/>
            <a:ext cx="9668129" cy="645459"/>
          </a:xfrm>
        </p:spPr>
        <p:txBody>
          <a:bodyPr>
            <a:normAutofit fontScale="90000"/>
          </a:bodyPr>
          <a:lstStyle/>
          <a:p>
            <a:r>
              <a:rPr lang="en-IN" sz="4800" b="1" u="sng" dirty="0"/>
              <a:t>Dashboard</a:t>
            </a:r>
          </a:p>
        </p:txBody>
      </p:sp>
      <p:pic>
        <p:nvPicPr>
          <p:cNvPr id="5" name="Content Placeholder 4">
            <a:extLst>
              <a:ext uri="{FF2B5EF4-FFF2-40B4-BE49-F238E27FC236}">
                <a16:creationId xmlns:a16="http://schemas.microsoft.com/office/drawing/2014/main" id="{726359E8-561B-CDD7-DEBC-A3F9D7769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85" y="937452"/>
            <a:ext cx="11806387" cy="5663133"/>
          </a:xfrm>
        </p:spPr>
      </p:pic>
    </p:spTree>
    <p:extLst>
      <p:ext uri="{BB962C8B-B14F-4D97-AF65-F5344CB8AC3E}">
        <p14:creationId xmlns:p14="http://schemas.microsoft.com/office/powerpoint/2010/main" val="44681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5007-2E55-319F-D3EF-CE6897853C9E}"/>
              </a:ext>
            </a:extLst>
          </p:cNvPr>
          <p:cNvSpPr>
            <a:spLocks noGrp="1"/>
          </p:cNvSpPr>
          <p:nvPr>
            <p:ph type="title"/>
          </p:nvPr>
        </p:nvSpPr>
        <p:spPr>
          <a:xfrm>
            <a:off x="2335947" y="630091"/>
            <a:ext cx="9218434" cy="5570924"/>
          </a:xfrm>
        </p:spPr>
        <p:txBody>
          <a:bodyPr>
            <a:normAutofit fontScale="90000"/>
          </a:bodyPr>
          <a:lstStyle/>
          <a:p>
            <a:br>
              <a:rPr lang="en-IN" sz="6600" dirty="0"/>
            </a:br>
            <a:br>
              <a:rPr lang="en-IN" sz="6600" dirty="0"/>
            </a:br>
            <a:br>
              <a:rPr lang="en-IN" sz="6600" dirty="0"/>
            </a:br>
            <a:br>
              <a:rPr lang="en-IN" sz="6600" dirty="0"/>
            </a:br>
            <a:br>
              <a:rPr lang="en-IN" sz="6600" dirty="0"/>
            </a:br>
            <a:r>
              <a:rPr lang="en-IN" sz="6600" dirty="0"/>
              <a:t>                        Thank you.</a:t>
            </a:r>
          </a:p>
        </p:txBody>
      </p:sp>
      <p:sp>
        <p:nvSpPr>
          <p:cNvPr id="3" name="Content Placeholder 2">
            <a:extLst>
              <a:ext uri="{FF2B5EF4-FFF2-40B4-BE49-F238E27FC236}">
                <a16:creationId xmlns:a16="http://schemas.microsoft.com/office/drawing/2014/main" id="{C4C29359-32E8-5C20-1ABD-C5C44F44253B}"/>
              </a:ext>
            </a:extLst>
          </p:cNvPr>
          <p:cNvSpPr>
            <a:spLocks noGrp="1"/>
          </p:cNvSpPr>
          <p:nvPr>
            <p:ph idx="1"/>
          </p:nvPr>
        </p:nvSpPr>
        <p:spPr>
          <a:xfrm flipV="1">
            <a:off x="3649916" y="6385432"/>
            <a:ext cx="7904464" cy="399570"/>
          </a:xfrm>
        </p:spPr>
        <p:txBody>
          <a:bodyPr/>
          <a:lstStyle/>
          <a:p>
            <a:pPr marL="0" indent="0">
              <a:buNone/>
            </a:pPr>
            <a:r>
              <a:rPr lang="en-IN" dirty="0"/>
              <a:t>.</a:t>
            </a:r>
          </a:p>
        </p:txBody>
      </p:sp>
    </p:spTree>
    <p:extLst>
      <p:ext uri="{BB962C8B-B14F-4D97-AF65-F5344CB8AC3E}">
        <p14:creationId xmlns:p14="http://schemas.microsoft.com/office/powerpoint/2010/main" val="261104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A21A-44E4-3157-07EF-71FF3ED627D8}"/>
              </a:ext>
            </a:extLst>
          </p:cNvPr>
          <p:cNvSpPr>
            <a:spLocks noGrp="1"/>
          </p:cNvSpPr>
          <p:nvPr>
            <p:ph type="title"/>
          </p:nvPr>
        </p:nvSpPr>
        <p:spPr/>
        <p:txBody>
          <a:bodyPr/>
          <a:lstStyle/>
          <a:p>
            <a:r>
              <a:rPr lang="en-IN" b="1" u="sng" dirty="0"/>
              <a:t>Content</a:t>
            </a:r>
            <a:r>
              <a:rPr lang="en-IN" dirty="0"/>
              <a:t>	</a:t>
            </a:r>
            <a:br>
              <a:rPr lang="en-IN" dirty="0"/>
            </a:br>
            <a:endParaRPr lang="en-IN" dirty="0"/>
          </a:p>
        </p:txBody>
      </p:sp>
      <p:sp>
        <p:nvSpPr>
          <p:cNvPr id="3" name="Content Placeholder 2">
            <a:extLst>
              <a:ext uri="{FF2B5EF4-FFF2-40B4-BE49-F238E27FC236}">
                <a16:creationId xmlns:a16="http://schemas.microsoft.com/office/drawing/2014/main" id="{9C41C7A6-E471-7B6F-FEE0-D0619CF3C81D}"/>
              </a:ext>
            </a:extLst>
          </p:cNvPr>
          <p:cNvSpPr>
            <a:spLocks noGrp="1"/>
          </p:cNvSpPr>
          <p:nvPr>
            <p:ph idx="1"/>
          </p:nvPr>
        </p:nvSpPr>
        <p:spPr>
          <a:xfrm>
            <a:off x="2589211" y="1337021"/>
            <a:ext cx="8967575" cy="4725681"/>
          </a:xfrm>
        </p:spPr>
        <p:txBody>
          <a:bodyPr/>
          <a:lstStyle/>
          <a:p>
            <a:r>
              <a:rPr lang="en-IN" dirty="0"/>
              <a:t>Project Information……………………………………………………….  3</a:t>
            </a:r>
          </a:p>
          <a:p>
            <a:r>
              <a:rPr lang="en-IN" dirty="0"/>
              <a:t>Project Description……………………………………………………….  4</a:t>
            </a:r>
          </a:p>
          <a:p>
            <a:r>
              <a:rPr lang="en-IN" dirty="0"/>
              <a:t>Requirement 1: Employee Attendance……………………………... 5</a:t>
            </a:r>
          </a:p>
          <a:p>
            <a:r>
              <a:rPr lang="en-IN" dirty="0"/>
              <a:t>Requirement 2: Zone Coverage……………………………………..    7</a:t>
            </a:r>
          </a:p>
          <a:p>
            <a:r>
              <a:rPr lang="en-IN" dirty="0"/>
              <a:t>Requirement 3: Ward Coverage…………………………………….    9</a:t>
            </a:r>
          </a:p>
          <a:p>
            <a:r>
              <a:rPr lang="en-IN" dirty="0"/>
              <a:t>Requirement 4: POI Coverage……………………………………….   11</a:t>
            </a:r>
          </a:p>
          <a:p>
            <a:r>
              <a:rPr lang="en-IN" dirty="0"/>
              <a:t>Requirement 5: Hourly Coverage Trend……………………………    13</a:t>
            </a:r>
          </a:p>
          <a:p>
            <a:r>
              <a:rPr lang="en-IN" dirty="0"/>
              <a:t>Summary………………………………………………………………….    15</a:t>
            </a:r>
          </a:p>
          <a:p>
            <a:r>
              <a:rPr lang="en-IN" dirty="0"/>
              <a:t>Dashboard………………………………………………………………..    16</a:t>
            </a:r>
          </a:p>
          <a:p>
            <a:endParaRPr lang="en-IN" dirty="0"/>
          </a:p>
        </p:txBody>
      </p:sp>
    </p:spTree>
    <p:extLst>
      <p:ext uri="{BB962C8B-B14F-4D97-AF65-F5344CB8AC3E}">
        <p14:creationId xmlns:p14="http://schemas.microsoft.com/office/powerpoint/2010/main" val="427267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E7D9-2E99-8FF4-D8BD-1BE12B1161A2}"/>
              </a:ext>
            </a:extLst>
          </p:cNvPr>
          <p:cNvSpPr>
            <a:spLocks noGrp="1"/>
          </p:cNvSpPr>
          <p:nvPr>
            <p:ph type="title"/>
          </p:nvPr>
        </p:nvSpPr>
        <p:spPr/>
        <p:txBody>
          <a:bodyPr/>
          <a:lstStyle/>
          <a:p>
            <a:r>
              <a:rPr lang="en-IN" b="1" u="sng" dirty="0"/>
              <a:t>Project Information</a:t>
            </a:r>
            <a:r>
              <a:rPr lang="en-IN" dirty="0"/>
              <a:t>:</a:t>
            </a:r>
          </a:p>
        </p:txBody>
      </p:sp>
      <p:sp>
        <p:nvSpPr>
          <p:cNvPr id="3" name="Content Placeholder 2">
            <a:extLst>
              <a:ext uri="{FF2B5EF4-FFF2-40B4-BE49-F238E27FC236}">
                <a16:creationId xmlns:a16="http://schemas.microsoft.com/office/drawing/2014/main" id="{642C6A52-E754-5026-A723-AB47E60D17BD}"/>
              </a:ext>
            </a:extLst>
          </p:cNvPr>
          <p:cNvSpPr>
            <a:spLocks noGrp="1"/>
          </p:cNvSpPr>
          <p:nvPr>
            <p:ph idx="1"/>
          </p:nvPr>
        </p:nvSpPr>
        <p:spPr>
          <a:xfrm>
            <a:off x="2481943" y="1398495"/>
            <a:ext cx="9022669" cy="4512728"/>
          </a:xfrm>
        </p:spPr>
        <p:txBody>
          <a:bodyPr/>
          <a:lstStyle/>
          <a:p>
            <a:pPr algn="just"/>
            <a:r>
              <a:rPr lang="en-US" dirty="0"/>
              <a:t>The Automated Daily Reporting Dashboard is a system designed to generate and distribute daily reports to officials based on their respective time zones. The dashboard aggregates relevant data from multiple sources, processes it, and generates personalized reports for each official. These reports are then automatically sent out by the end of each day, ensuring that officials are consistently informed about key metrics and updates.</a:t>
            </a:r>
          </a:p>
          <a:p>
            <a:pPr algn="just"/>
            <a:r>
              <a:rPr lang="en-US" dirty="0"/>
              <a:t>Overall, the Automated Daily Reporting Dashboard aims to streamline communication and decision-making processes by providing timely and actionable insights to officials across different time zones.</a:t>
            </a:r>
            <a:endParaRPr lang="en-IN" dirty="0"/>
          </a:p>
        </p:txBody>
      </p:sp>
    </p:spTree>
    <p:extLst>
      <p:ext uri="{BB962C8B-B14F-4D97-AF65-F5344CB8AC3E}">
        <p14:creationId xmlns:p14="http://schemas.microsoft.com/office/powerpoint/2010/main" val="356321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21E5-8C25-493D-8942-76415C00D1D1}"/>
              </a:ext>
            </a:extLst>
          </p:cNvPr>
          <p:cNvSpPr>
            <a:spLocks noGrp="1"/>
          </p:cNvSpPr>
          <p:nvPr>
            <p:ph type="title"/>
          </p:nvPr>
        </p:nvSpPr>
        <p:spPr>
          <a:xfrm>
            <a:off x="1936377" y="130630"/>
            <a:ext cx="9568236" cy="991240"/>
          </a:xfrm>
        </p:spPr>
        <p:txBody>
          <a:bodyPr/>
          <a:lstStyle/>
          <a:p>
            <a:r>
              <a:rPr lang="en-IN" b="1" u="sng" dirty="0"/>
              <a:t>Project Description</a:t>
            </a:r>
          </a:p>
        </p:txBody>
      </p:sp>
      <p:sp>
        <p:nvSpPr>
          <p:cNvPr id="3" name="Content Placeholder 2">
            <a:extLst>
              <a:ext uri="{FF2B5EF4-FFF2-40B4-BE49-F238E27FC236}">
                <a16:creationId xmlns:a16="http://schemas.microsoft.com/office/drawing/2014/main" id="{1A8B7AA8-57F3-3A0F-EF41-E9F7C2365E20}"/>
              </a:ext>
            </a:extLst>
          </p:cNvPr>
          <p:cNvSpPr>
            <a:spLocks noGrp="1"/>
          </p:cNvSpPr>
          <p:nvPr>
            <p:ph idx="1"/>
          </p:nvPr>
        </p:nvSpPr>
        <p:spPr>
          <a:xfrm>
            <a:off x="1629015" y="814509"/>
            <a:ext cx="9875597" cy="5824496"/>
          </a:xfrm>
        </p:spPr>
        <p:txBody>
          <a:bodyPr>
            <a:normAutofit lnSpcReduction="10000"/>
          </a:bodyPr>
          <a:lstStyle/>
          <a:p>
            <a:pPr algn="just"/>
            <a:r>
              <a:rPr lang="en-US" dirty="0"/>
              <a:t>Automated Data Aggregation: The dashboard seamlessly aggregates data from diverse sources including internal databases, APIs, and third-party platforms. This automated process ensures that the most up-to-date information is captured for analysis.</a:t>
            </a:r>
          </a:p>
          <a:p>
            <a:pPr algn="just"/>
            <a:r>
              <a:rPr lang="en-US" dirty="0"/>
              <a:t>Dynamic Report Generation: Leveraging customizable templates, the system dynamically generates comprehensive reports tailored to each official's role and responsibilities. These reports may include graphical visualizations, textual summaries, and actionable insights derived from the aggregated data.</a:t>
            </a:r>
          </a:p>
          <a:p>
            <a:pPr algn="just"/>
            <a:r>
              <a:rPr lang="en-US" dirty="0"/>
              <a:t>Time Zone Adaptation: Recognizing the global nature of modern organizations, the dashboard intelligently adjusts its reporting schedule to correspond with the time zone of each official. This ensures that reports are delivered promptly by the end of their respective business days.</a:t>
            </a:r>
          </a:p>
          <a:p>
            <a:pPr algn="just"/>
            <a:r>
              <a:rPr lang="en-US" dirty="0"/>
              <a:t>Personalized Delivery: Reports are sent directly to the registered officials via email, providing a personalized experience that enhances engagement and accountability. The content of each report is tailored to the specific interests and requirements of the recipient, fostering informed decision-making.</a:t>
            </a:r>
          </a:p>
          <a:p>
            <a:pPr algn="just"/>
            <a:r>
              <a:rPr lang="en-US" dirty="0"/>
              <a:t>User-Friendly Interface: The dashboard features an intuitive user interface that allows administrators to effortlessly manage the list of registered officials, customize report settings, and monitor the status of automated processes. This intuitive design promotes user adoption and facilitates efficient management of the reporting system.</a:t>
            </a:r>
            <a:endParaRPr lang="en-IN" dirty="0"/>
          </a:p>
        </p:txBody>
      </p:sp>
    </p:spTree>
    <p:extLst>
      <p:ext uri="{BB962C8B-B14F-4D97-AF65-F5344CB8AC3E}">
        <p14:creationId xmlns:p14="http://schemas.microsoft.com/office/powerpoint/2010/main" val="244307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AB96-573B-01E8-113B-D040E877D534}"/>
              </a:ext>
            </a:extLst>
          </p:cNvPr>
          <p:cNvSpPr>
            <a:spLocks noGrp="1"/>
          </p:cNvSpPr>
          <p:nvPr>
            <p:ph type="title"/>
          </p:nvPr>
        </p:nvSpPr>
        <p:spPr>
          <a:xfrm>
            <a:off x="1567544" y="155384"/>
            <a:ext cx="9314662" cy="1051009"/>
          </a:xfrm>
        </p:spPr>
        <p:txBody>
          <a:bodyPr/>
          <a:lstStyle/>
          <a:p>
            <a:r>
              <a:rPr lang="en-IN" b="1" u="sng" dirty="0"/>
              <a:t>Requirement 1: Employee Attendance</a:t>
            </a:r>
          </a:p>
        </p:txBody>
      </p:sp>
      <p:sp>
        <p:nvSpPr>
          <p:cNvPr id="3" name="Content Placeholder 2">
            <a:extLst>
              <a:ext uri="{FF2B5EF4-FFF2-40B4-BE49-F238E27FC236}">
                <a16:creationId xmlns:a16="http://schemas.microsoft.com/office/drawing/2014/main" id="{0FF8B1D2-E913-8792-845C-FDD6B7E7FF35}"/>
              </a:ext>
            </a:extLst>
          </p:cNvPr>
          <p:cNvSpPr>
            <a:spLocks noGrp="1"/>
          </p:cNvSpPr>
          <p:nvPr>
            <p:ph idx="1"/>
          </p:nvPr>
        </p:nvSpPr>
        <p:spPr>
          <a:xfrm>
            <a:off x="1567544" y="868296"/>
            <a:ext cx="9937068" cy="5601660"/>
          </a:xfrm>
        </p:spPr>
        <p:txBody>
          <a:bodyPr/>
          <a:lstStyle/>
          <a:p>
            <a:pPr algn="just"/>
            <a:r>
              <a:rPr lang="en-US" dirty="0"/>
              <a:t>The "Attendance by Employee Category" pie chart provides a visual representation of the distribution of employee attendance across different categories or roles within an organization. This simple yet insightful visualization allows stakeholders to quickly see the proportion of attendance attributed to each category, facilitating data-driven decision-making and resource allocation.</a:t>
            </a:r>
          </a:p>
          <a:p>
            <a:pPr marL="0" indent="0" algn="just">
              <a:buNone/>
            </a:pPr>
            <a:r>
              <a:rPr lang="en-US" dirty="0"/>
              <a:t>       </a:t>
            </a:r>
            <a:r>
              <a:rPr lang="en-US" b="1" u="sng" dirty="0"/>
              <a:t>Key Components:</a:t>
            </a:r>
          </a:p>
          <a:p>
            <a:pPr marL="0" indent="0" algn="just">
              <a:buNone/>
            </a:pPr>
            <a:endParaRPr lang="en-US" dirty="0"/>
          </a:p>
          <a:p>
            <a:pPr algn="just"/>
            <a:r>
              <a:rPr lang="en-US" b="1" u="sng" dirty="0"/>
              <a:t>Pie Chart: </a:t>
            </a:r>
            <a:r>
              <a:rPr lang="en-US" dirty="0"/>
              <a:t>The main component of the visualization, the pie chart, is divided into segments, with each segment representing a specific category of employees based on their roles. The size of each segment corresponds to the percentage of attendance attributed to that category.</a:t>
            </a:r>
          </a:p>
          <a:p>
            <a:pPr algn="just"/>
            <a:r>
              <a:rPr lang="en-US" b="1" u="sng" dirty="0"/>
              <a:t>Employee Categories: </a:t>
            </a:r>
            <a:r>
              <a:rPr lang="en-US" dirty="0"/>
              <a:t>Employee categories, also known as roles, are maintained in the database under the attribute name "role." These categories typically represent different job functions, departments, or levels within the organization, such as “Driver," “Helper," “Management ,“ and “Operation Supervisor”.</a:t>
            </a:r>
            <a:endParaRPr lang="en-IN" dirty="0"/>
          </a:p>
        </p:txBody>
      </p:sp>
    </p:spTree>
    <p:extLst>
      <p:ext uri="{BB962C8B-B14F-4D97-AF65-F5344CB8AC3E}">
        <p14:creationId xmlns:p14="http://schemas.microsoft.com/office/powerpoint/2010/main" val="162977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EDE4-7390-4A3E-795A-CF6CCE44FF94}"/>
              </a:ext>
            </a:extLst>
          </p:cNvPr>
          <p:cNvSpPr>
            <a:spLocks noGrp="1"/>
          </p:cNvSpPr>
          <p:nvPr>
            <p:ph type="title"/>
          </p:nvPr>
        </p:nvSpPr>
        <p:spPr>
          <a:xfrm>
            <a:off x="1644383" y="76841"/>
            <a:ext cx="9860229" cy="630090"/>
          </a:xfrm>
        </p:spPr>
        <p:txBody>
          <a:bodyPr>
            <a:normAutofit fontScale="90000"/>
          </a:bodyPr>
          <a:lstStyle/>
          <a:p>
            <a:r>
              <a:rPr lang="en-IN" b="1" u="sng" dirty="0"/>
              <a:t>Insights</a:t>
            </a:r>
          </a:p>
        </p:txBody>
      </p:sp>
      <p:pic>
        <p:nvPicPr>
          <p:cNvPr id="5" name="Content Placeholder 4">
            <a:extLst>
              <a:ext uri="{FF2B5EF4-FFF2-40B4-BE49-F238E27FC236}">
                <a16:creationId xmlns:a16="http://schemas.microsoft.com/office/drawing/2014/main" id="{09E94493-4469-6360-28A3-FA58BBDDB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5532" y="0"/>
            <a:ext cx="5406468" cy="5009990"/>
          </a:xfrm>
          <a:prstGeom prst="rect">
            <a:avLst/>
          </a:prstGeom>
        </p:spPr>
      </p:pic>
      <p:sp>
        <p:nvSpPr>
          <p:cNvPr id="6" name="TextBox 5">
            <a:extLst>
              <a:ext uri="{FF2B5EF4-FFF2-40B4-BE49-F238E27FC236}">
                <a16:creationId xmlns:a16="http://schemas.microsoft.com/office/drawing/2014/main" id="{F7C8AAAC-9CE1-5A3D-85E6-AB9B434BC650}"/>
              </a:ext>
            </a:extLst>
          </p:cNvPr>
          <p:cNvSpPr txBox="1"/>
          <p:nvPr/>
        </p:nvSpPr>
        <p:spPr>
          <a:xfrm>
            <a:off x="1590595" y="637776"/>
            <a:ext cx="5885970" cy="5632311"/>
          </a:xfrm>
          <a:prstGeom prst="rect">
            <a:avLst/>
          </a:prstGeom>
          <a:noFill/>
        </p:spPr>
        <p:txBody>
          <a:bodyPr wrap="square" rtlCol="0">
            <a:spAutoFit/>
          </a:bodyPr>
          <a:lstStyle/>
          <a:p>
            <a:pPr algn="just"/>
            <a:r>
              <a:rPr lang="en-US" b="1" u="sng" dirty="0"/>
              <a:t>Attendance Distribution</a:t>
            </a:r>
            <a:r>
              <a:rPr lang="en-US" dirty="0"/>
              <a:t>: The pie chart offers a clear snapshot of how attendance is distributed among different employee categories. Stakeholders can easily identify which categories have higher or lower attendance rates relative to others.</a:t>
            </a:r>
          </a:p>
          <a:p>
            <a:pPr algn="just"/>
            <a:r>
              <a:rPr lang="en-US" b="1" u="sng" dirty="0"/>
              <a:t>Identification of Trends</a:t>
            </a:r>
            <a:r>
              <a:rPr lang="en-US" dirty="0"/>
              <a:t>: By analyzing changes in the distribution of attendance over time, stakeholders can identify trends and patterns related to workforce management. For example, an increase in attendance among a particular category may indicate increased workload or improved employee engagement within that group.</a:t>
            </a:r>
          </a:p>
          <a:p>
            <a:pPr algn="just"/>
            <a:r>
              <a:rPr lang="en-US" b="1" u="sng" dirty="0"/>
              <a:t>Resource Allocation</a:t>
            </a:r>
            <a:r>
              <a:rPr lang="en-US" dirty="0"/>
              <a:t>: Understanding attendance patterns across employee categories can inform resource allocation decisions. For instance, if certain categories consistently have lower attendance rates, management may need to investigate the underlying causes and implement strategies to address absentees or redistribute work among the member.</a:t>
            </a:r>
            <a:endParaRPr lang="en-IN" dirty="0"/>
          </a:p>
        </p:txBody>
      </p:sp>
    </p:spTree>
    <p:extLst>
      <p:ext uri="{BB962C8B-B14F-4D97-AF65-F5344CB8AC3E}">
        <p14:creationId xmlns:p14="http://schemas.microsoft.com/office/powerpoint/2010/main" val="31050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F73D-28DF-EFC2-1BE1-6AB9EF58DE19}"/>
              </a:ext>
            </a:extLst>
          </p:cNvPr>
          <p:cNvSpPr>
            <a:spLocks noGrp="1"/>
          </p:cNvSpPr>
          <p:nvPr>
            <p:ph type="title"/>
          </p:nvPr>
        </p:nvSpPr>
        <p:spPr>
          <a:xfrm>
            <a:off x="1598279" y="0"/>
            <a:ext cx="9906333" cy="946778"/>
          </a:xfrm>
        </p:spPr>
        <p:txBody>
          <a:bodyPr/>
          <a:lstStyle/>
          <a:p>
            <a:r>
              <a:rPr lang="en-IN" b="1" u="sng" dirty="0"/>
              <a:t>Requirement 2: Zone Coverage</a:t>
            </a:r>
          </a:p>
        </p:txBody>
      </p:sp>
      <p:sp>
        <p:nvSpPr>
          <p:cNvPr id="3" name="Content Placeholder 2">
            <a:extLst>
              <a:ext uri="{FF2B5EF4-FFF2-40B4-BE49-F238E27FC236}">
                <a16:creationId xmlns:a16="http://schemas.microsoft.com/office/drawing/2014/main" id="{1A0D0D30-6E29-FBEC-8938-EE607644BF2C}"/>
              </a:ext>
            </a:extLst>
          </p:cNvPr>
          <p:cNvSpPr>
            <a:spLocks noGrp="1"/>
          </p:cNvSpPr>
          <p:nvPr>
            <p:ph idx="1"/>
          </p:nvPr>
        </p:nvSpPr>
        <p:spPr>
          <a:xfrm>
            <a:off x="1598279" y="737667"/>
            <a:ext cx="9906333" cy="5724605"/>
          </a:xfrm>
        </p:spPr>
        <p:txBody>
          <a:bodyPr/>
          <a:lstStyle/>
          <a:p>
            <a:pPr algn="just"/>
            <a:r>
              <a:rPr lang="en-US" dirty="0"/>
              <a:t>The “Zone Coverage Percentage Bar Chart" illustrates the percentage of coverage achieved across different zones, with each zone represented as a distinct category on the x-axis. This visualization provides valuable insights into the extent of coverage attained within each zone, facilitating comparisons and highlighting areas for improvement or intervention.</a:t>
            </a:r>
          </a:p>
          <a:p>
            <a:pPr marL="0" indent="0" algn="just">
              <a:buNone/>
            </a:pPr>
            <a:r>
              <a:rPr lang="en-US" b="1" dirty="0"/>
              <a:t>      </a:t>
            </a:r>
            <a:r>
              <a:rPr lang="en-US" b="1" u="sng" dirty="0"/>
              <a:t>Key Components:</a:t>
            </a:r>
          </a:p>
          <a:p>
            <a:pPr algn="just"/>
            <a:endParaRPr lang="en-US" dirty="0"/>
          </a:p>
          <a:p>
            <a:pPr algn="just"/>
            <a:r>
              <a:rPr lang="en-US" b="1" u="sng" dirty="0"/>
              <a:t>Bar Chart: </a:t>
            </a:r>
            <a:r>
              <a:rPr lang="en-US" dirty="0"/>
              <a:t>The primary component of the visualization, the bar chart, consists of vertical bars, with each bar corresponding to a specific zone. The height of each bar represents the percentage of coverage achieved in that zone.</a:t>
            </a:r>
          </a:p>
          <a:p>
            <a:pPr algn="just"/>
            <a:r>
              <a:rPr lang="en-US" b="1" u="sng" dirty="0"/>
              <a:t>Zones</a:t>
            </a:r>
            <a:r>
              <a:rPr lang="en-US" dirty="0"/>
              <a:t>: Zones represent geographic or administrative divisions within the context of the data being analyzed. In the provided image, "SMC" and "Panchayat" are identified as two distinct zones.</a:t>
            </a:r>
          </a:p>
          <a:p>
            <a:pPr marL="0" indent="0">
              <a:buNone/>
            </a:pPr>
            <a:endParaRPr lang="en-IN" dirty="0"/>
          </a:p>
        </p:txBody>
      </p:sp>
    </p:spTree>
    <p:extLst>
      <p:ext uri="{BB962C8B-B14F-4D97-AF65-F5344CB8AC3E}">
        <p14:creationId xmlns:p14="http://schemas.microsoft.com/office/powerpoint/2010/main" val="164627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ED1A-65C2-666D-C79E-809329D53303}"/>
              </a:ext>
            </a:extLst>
          </p:cNvPr>
          <p:cNvSpPr>
            <a:spLocks noGrp="1"/>
          </p:cNvSpPr>
          <p:nvPr>
            <p:ph type="title"/>
          </p:nvPr>
        </p:nvSpPr>
        <p:spPr>
          <a:xfrm>
            <a:off x="1652067" y="122945"/>
            <a:ext cx="9852545" cy="823833"/>
          </a:xfrm>
        </p:spPr>
        <p:txBody>
          <a:bodyPr/>
          <a:lstStyle/>
          <a:p>
            <a:r>
              <a:rPr lang="en-IN" b="1" u="sng" dirty="0"/>
              <a:t>Insights</a:t>
            </a:r>
          </a:p>
        </p:txBody>
      </p:sp>
      <p:pic>
        <p:nvPicPr>
          <p:cNvPr id="5" name="Content Placeholder 4">
            <a:extLst>
              <a:ext uri="{FF2B5EF4-FFF2-40B4-BE49-F238E27FC236}">
                <a16:creationId xmlns:a16="http://schemas.microsoft.com/office/drawing/2014/main" id="{6685EB44-22D1-B942-5274-9CD444E73F14}"/>
              </a:ext>
            </a:extLst>
          </p:cNvPr>
          <p:cNvPicPr>
            <a:picLocks noGrp="1" noChangeAspect="1"/>
          </p:cNvPicPr>
          <p:nvPr>
            <p:ph idx="1"/>
          </p:nvPr>
        </p:nvPicPr>
        <p:blipFill>
          <a:blip r:embed="rId3"/>
          <a:stretch>
            <a:fillRect/>
          </a:stretch>
        </p:blipFill>
        <p:spPr>
          <a:xfrm>
            <a:off x="6331316" y="61474"/>
            <a:ext cx="5860684" cy="4164746"/>
          </a:xfrm>
        </p:spPr>
      </p:pic>
      <p:sp>
        <p:nvSpPr>
          <p:cNvPr id="7" name="L-Shape 6">
            <a:extLst>
              <a:ext uri="{FF2B5EF4-FFF2-40B4-BE49-F238E27FC236}">
                <a16:creationId xmlns:a16="http://schemas.microsoft.com/office/drawing/2014/main" id="{C503D1F5-C2C7-07F8-4775-65BF47A580D8}"/>
              </a:ext>
            </a:extLst>
          </p:cNvPr>
          <p:cNvSpPr/>
          <p:nvPr/>
        </p:nvSpPr>
        <p:spPr>
          <a:xfrm>
            <a:off x="1744979" y="689867"/>
            <a:ext cx="10447021" cy="6045188"/>
          </a:xfrm>
          <a:prstGeom prst="corner">
            <a:avLst>
              <a:gd name="adj1" fmla="val 50000"/>
              <a:gd name="adj2" fmla="val 7826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rhth</a:t>
            </a:r>
            <a:endParaRPr lang="en-IN" dirty="0"/>
          </a:p>
        </p:txBody>
      </p:sp>
      <p:sp>
        <p:nvSpPr>
          <p:cNvPr id="8" name="TextBox 7">
            <a:extLst>
              <a:ext uri="{FF2B5EF4-FFF2-40B4-BE49-F238E27FC236}">
                <a16:creationId xmlns:a16="http://schemas.microsoft.com/office/drawing/2014/main" id="{31E090E3-966A-A3DF-9BA8-C5FAF0161758}"/>
              </a:ext>
            </a:extLst>
          </p:cNvPr>
          <p:cNvSpPr txBox="1"/>
          <p:nvPr/>
        </p:nvSpPr>
        <p:spPr>
          <a:xfrm>
            <a:off x="1744979" y="1318260"/>
            <a:ext cx="10342005" cy="4801314"/>
          </a:xfrm>
          <a:prstGeom prst="rect">
            <a:avLst/>
          </a:prstGeom>
          <a:noFill/>
        </p:spPr>
        <p:txBody>
          <a:bodyPr wrap="square" rtlCol="0">
            <a:spAutoFit/>
          </a:bodyPr>
          <a:lstStyle/>
          <a:p>
            <a:pPr algn="just"/>
            <a:r>
              <a:rPr lang="en-US" b="1" u="sng" dirty="0"/>
              <a:t>Zone-wise Comparison</a:t>
            </a:r>
            <a:r>
              <a:rPr lang="en-US" dirty="0"/>
              <a:t>: The bar chart</a:t>
            </a:r>
          </a:p>
          <a:p>
            <a:pPr algn="just"/>
            <a:r>
              <a:rPr lang="en-US" dirty="0"/>
              <a:t> enables stakeholders to compare </a:t>
            </a:r>
          </a:p>
          <a:p>
            <a:pPr algn="just"/>
            <a:r>
              <a:rPr lang="en-US" dirty="0"/>
              <a:t>coverage percentages across different</a:t>
            </a:r>
          </a:p>
          <a:p>
            <a:pPr algn="just"/>
            <a:r>
              <a:rPr lang="en-US" dirty="0"/>
              <a:t> zones at a glance. This comparison </a:t>
            </a:r>
          </a:p>
          <a:p>
            <a:pPr algn="just"/>
            <a:r>
              <a:rPr lang="en-US" dirty="0"/>
              <a:t>allows for the identification of variations</a:t>
            </a:r>
          </a:p>
          <a:p>
            <a:pPr algn="just"/>
            <a:r>
              <a:rPr lang="en-US" dirty="0"/>
              <a:t> or disparities in coverage levels among</a:t>
            </a:r>
          </a:p>
          <a:p>
            <a:pPr algn="just"/>
            <a:r>
              <a:rPr lang="en-US" dirty="0"/>
              <a:t> between zones, for better understanding</a:t>
            </a:r>
          </a:p>
          <a:p>
            <a:pPr algn="just"/>
            <a:endParaRPr lang="en-US" dirty="0"/>
          </a:p>
          <a:p>
            <a:pPr algn="just"/>
            <a:r>
              <a:rPr lang="en-US" b="1" u="sng" dirty="0"/>
              <a:t>Performance Assessment</a:t>
            </a:r>
            <a:r>
              <a:rPr lang="en-US" dirty="0"/>
              <a:t>: By examining</a:t>
            </a:r>
          </a:p>
          <a:p>
            <a:pPr algn="just"/>
            <a:r>
              <a:rPr lang="en-US" dirty="0"/>
              <a:t> the height of each bar, stakeholders</a:t>
            </a:r>
          </a:p>
          <a:p>
            <a:pPr algn="just"/>
            <a:r>
              <a:rPr lang="en-US" dirty="0"/>
              <a:t> can assess the performance of individual zones in terms of coverage . Higher bars indicate greater coverage percentages, while lower bars suggest areas where coverage may be lacking hence need to work on these areas.</a:t>
            </a:r>
          </a:p>
          <a:p>
            <a:pPr algn="just"/>
            <a:endParaRPr lang="en-US" dirty="0"/>
          </a:p>
          <a:p>
            <a:pPr algn="just"/>
            <a:r>
              <a:rPr lang="en-US" b="1" u="sng" dirty="0"/>
              <a:t>Benchmarking and Goal Setting</a:t>
            </a:r>
            <a:r>
              <a:rPr lang="en-US" dirty="0"/>
              <a:t>: The visualization serves as a benchmarking tool, enabling organizations to set realistic targets for coverage improvement based on the performance of top-performing zones which will help in long term.</a:t>
            </a:r>
            <a:endParaRPr lang="en-IN" dirty="0"/>
          </a:p>
        </p:txBody>
      </p:sp>
    </p:spTree>
    <p:extLst>
      <p:ext uri="{BB962C8B-B14F-4D97-AF65-F5344CB8AC3E}">
        <p14:creationId xmlns:p14="http://schemas.microsoft.com/office/powerpoint/2010/main" val="378365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CD89-496B-4826-AB7C-DB5D1E0BA591}"/>
              </a:ext>
            </a:extLst>
          </p:cNvPr>
          <p:cNvSpPr>
            <a:spLocks noGrp="1"/>
          </p:cNvSpPr>
          <p:nvPr>
            <p:ph type="title"/>
          </p:nvPr>
        </p:nvSpPr>
        <p:spPr>
          <a:xfrm>
            <a:off x="1737361" y="129540"/>
            <a:ext cx="9767252" cy="960120"/>
          </a:xfrm>
        </p:spPr>
        <p:txBody>
          <a:bodyPr/>
          <a:lstStyle/>
          <a:p>
            <a:r>
              <a:rPr lang="en-IN" b="1" u="sng" dirty="0"/>
              <a:t>Requirement 3: Ward Coverage</a:t>
            </a:r>
          </a:p>
        </p:txBody>
      </p:sp>
      <p:sp>
        <p:nvSpPr>
          <p:cNvPr id="3" name="Content Placeholder 2">
            <a:extLst>
              <a:ext uri="{FF2B5EF4-FFF2-40B4-BE49-F238E27FC236}">
                <a16:creationId xmlns:a16="http://schemas.microsoft.com/office/drawing/2014/main" id="{0A25AF30-1841-E0A6-3FD2-AC120EB6F348}"/>
              </a:ext>
            </a:extLst>
          </p:cNvPr>
          <p:cNvSpPr>
            <a:spLocks noGrp="1"/>
          </p:cNvSpPr>
          <p:nvPr>
            <p:ph idx="1"/>
          </p:nvPr>
        </p:nvSpPr>
        <p:spPr>
          <a:xfrm>
            <a:off x="1813560" y="838200"/>
            <a:ext cx="9691052" cy="5073022"/>
          </a:xfrm>
        </p:spPr>
        <p:txBody>
          <a:bodyPr/>
          <a:lstStyle/>
          <a:p>
            <a:r>
              <a:rPr lang="en-US" dirty="0"/>
              <a:t>The "Coverage Percentage Bar Chart" presents an overview of coverage percentages across all wards within a given area or jurisdiction. Each ward is represented as a separate category on the x-axis, with its corresponding coverage percentage displayed as a bar on the y-axis. This visualization offers valuable insights into the distribution of coverage across individual wards, allowing stakeholders to identify areas of high and low coverage and prioritize resource allocation and intervention efforts accordingly.</a:t>
            </a:r>
          </a:p>
          <a:p>
            <a:pPr marL="0" indent="0">
              <a:buNone/>
            </a:pPr>
            <a:r>
              <a:rPr lang="en-US" dirty="0"/>
              <a:t>      </a:t>
            </a:r>
            <a:r>
              <a:rPr lang="en-US" b="1" u="sng" dirty="0"/>
              <a:t>Key Components:</a:t>
            </a:r>
          </a:p>
          <a:p>
            <a:endParaRPr lang="en-US" dirty="0"/>
          </a:p>
          <a:p>
            <a:r>
              <a:rPr lang="en-US" b="1" u="sng" dirty="0"/>
              <a:t>Bar Chart</a:t>
            </a:r>
            <a:r>
              <a:rPr lang="en-US" u="sng" dirty="0"/>
              <a:t>: </a:t>
            </a:r>
            <a:r>
              <a:rPr lang="en-US" dirty="0"/>
              <a:t>The primary visualization element, the bar chart, consists of vertical bars representing each ward. The height of each bar corresponds to the percentage of coverage achieved in that particular ward.</a:t>
            </a:r>
          </a:p>
          <a:p>
            <a:r>
              <a:rPr lang="en-US" b="1" u="sng" dirty="0"/>
              <a:t>Wards</a:t>
            </a:r>
            <a:r>
              <a:rPr lang="en-US" u="sng" dirty="0"/>
              <a:t>: </a:t>
            </a:r>
            <a:r>
              <a:rPr lang="en-US" dirty="0"/>
              <a:t>Wards are administrative divisions or geographic subdivisions within the area of interest. Each ward represents a distinct unit of analysis in terms of coverage assessment.</a:t>
            </a:r>
            <a:endParaRPr lang="en-IN" dirty="0"/>
          </a:p>
        </p:txBody>
      </p:sp>
    </p:spTree>
    <p:extLst>
      <p:ext uri="{BB962C8B-B14F-4D97-AF65-F5344CB8AC3E}">
        <p14:creationId xmlns:p14="http://schemas.microsoft.com/office/powerpoint/2010/main" val="4144814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135</TotalTime>
  <Words>1956</Words>
  <Application>Microsoft Office PowerPoint</Application>
  <PresentationFormat>Widescreen</PresentationFormat>
  <Paragraphs>91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Ecosense Daily Summary report.  </vt:lpstr>
      <vt:lpstr>Content  </vt:lpstr>
      <vt:lpstr>Project Information:</vt:lpstr>
      <vt:lpstr>Project Description</vt:lpstr>
      <vt:lpstr>Requirement 1: Employee Attendance</vt:lpstr>
      <vt:lpstr>Insights</vt:lpstr>
      <vt:lpstr>Requirement 2: Zone Coverage</vt:lpstr>
      <vt:lpstr>Insights</vt:lpstr>
      <vt:lpstr>Requirement 3: Ward Coverage</vt:lpstr>
      <vt:lpstr>Insights:</vt:lpstr>
      <vt:lpstr>Requirement 4: POI Coverage</vt:lpstr>
      <vt:lpstr>Insights</vt:lpstr>
      <vt:lpstr>Requirement 5: Hourly Coverage Trend</vt:lpstr>
      <vt:lpstr>Insights</vt:lpstr>
      <vt:lpstr>Summary</vt:lpstr>
      <vt:lpstr>Dashboard</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Ecosense Daily Summary report.</dc:title>
  <dc:creator>Tarun Bisht</dc:creator>
  <cp:lastModifiedBy>Tarun Bisht</cp:lastModifiedBy>
  <cp:revision>2</cp:revision>
  <dcterms:created xsi:type="dcterms:W3CDTF">2024-04-26T15:02:03Z</dcterms:created>
  <dcterms:modified xsi:type="dcterms:W3CDTF">2024-04-26T17:18:01Z</dcterms:modified>
</cp:coreProperties>
</file>