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0" r:id="rId7"/>
    <p:sldId id="281" r:id="rId8"/>
    <p:sldId id="282" r:id="rId9"/>
    <p:sldId id="289" r:id="rId10"/>
    <p:sldId id="290" r:id="rId11"/>
    <p:sldId id="288" r:id="rId12"/>
    <p:sldId id="283"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www.researchgate.net/publication/12357909_Cryptography_with_DNA_binary_stran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link.springer.com/chapter/10.1007/978-3-540-24635-0_1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DNA based Cryptography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Prof. </a:t>
            </a:r>
            <a:r>
              <a:rPr lang="en-IN" dirty="0"/>
              <a:t>Manish Gupta</a:t>
            </a:r>
            <a:endParaRPr lang="en-US" dirty="0"/>
          </a:p>
        </p:txBody>
      </p:sp>
      <p:sp>
        <p:nvSpPr>
          <p:cNvPr id="6" name="Title 1">
            <a:extLst>
              <a:ext uri="{FF2B5EF4-FFF2-40B4-BE49-F238E27FC236}">
                <a16:creationId xmlns:a16="http://schemas.microsoft.com/office/drawing/2014/main" id="{CC8F0F3B-9913-2131-7F37-C7B7242797BD}"/>
              </a:ext>
            </a:extLst>
          </p:cNvPr>
          <p:cNvSpPr txBox="1">
            <a:spLocks/>
          </p:cNvSpPr>
          <p:nvPr/>
        </p:nvSpPr>
        <p:spPr>
          <a:xfrm>
            <a:off x="389087" y="5451897"/>
            <a:ext cx="3485073" cy="942831"/>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bg1"/>
                </a:solidFill>
              </a:rPr>
              <a:t>ID: - 201901080</a:t>
            </a:r>
          </a:p>
          <a:p>
            <a:pPr algn="l"/>
            <a:r>
              <a:rPr lang="en-US" sz="2400" dirty="0">
                <a:solidFill>
                  <a:schemeClr val="bg1"/>
                </a:solidFill>
              </a:rPr>
              <a:t>Name: - Tarun Boricha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18C601-6CDD-3F30-6952-A7D6C737F07A}"/>
                  </a:ext>
                </a:extLst>
              </p:cNvPr>
              <p:cNvSpPr>
                <a:spLocks noGrp="1"/>
              </p:cNvSpPr>
              <p:nvPr>
                <p:ph idx="1"/>
              </p:nvPr>
            </p:nvSpPr>
            <p:spPr>
              <a:xfrm>
                <a:off x="741075" y="623570"/>
                <a:ext cx="10353762" cy="4923790"/>
              </a:xfrm>
            </p:spPr>
            <p:txBody>
              <a:bodyPr/>
              <a:lstStyle/>
              <a:p>
                <a:r>
                  <a:rPr lang="en-US" dirty="0"/>
                  <a:t>Taken a dummy set with size d let </a:t>
                </a:r>
                <a14:m>
                  <m:oMath xmlns:m="http://schemas.openxmlformats.org/officeDocument/2006/math">
                    <m:d>
                      <m:dPr>
                        <m:begChr m:val="⌈"/>
                        <m:endChr m:val="⌉"/>
                        <m:ctrlPr>
                          <a:rPr lang="en-US" i="1" dirty="0" smtClean="0">
                            <a:latin typeface="Cambria Math" panose="02040503050406030204" pitchFamily="18" charset="0"/>
                          </a:rPr>
                        </m:ctrlPr>
                      </m:dPr>
                      <m:e>
                        <m:r>
                          <a:rPr lang="en-IN" b="0" i="1" dirty="0" smtClean="0">
                            <a:latin typeface="Cambria Math" panose="02040503050406030204" pitchFamily="18" charset="0"/>
                          </a:rPr>
                          <m:t>𝐻</m:t>
                        </m:r>
                        <m:r>
                          <a:rPr lang="en-IN" b="0" i="1" dirty="0" smtClean="0">
                            <a:latin typeface="Cambria Math" panose="02040503050406030204" pitchFamily="18" charset="0"/>
                          </a:rPr>
                          <m:t>(</m:t>
                        </m:r>
                        <m:r>
                          <a:rPr lang="en-IN" b="0" i="1" dirty="0" smtClean="0">
                            <a:latin typeface="Cambria Math" panose="02040503050406030204" pitchFamily="18" charset="0"/>
                          </a:rPr>
                          <m:t>𝑑</m:t>
                        </m:r>
                        <m:r>
                          <a:rPr lang="en-IN" b="0" i="1" dirty="0" smtClean="0">
                            <a:latin typeface="Cambria Math" panose="02040503050406030204" pitchFamily="18" charset="0"/>
                          </a:rPr>
                          <m:t>, </m:t>
                        </m:r>
                        <m:r>
                          <a:rPr lang="en-IN" b="0" i="1" dirty="0" smtClean="0">
                            <a:latin typeface="Cambria Math" panose="02040503050406030204" pitchFamily="18" charset="0"/>
                          </a:rPr>
                          <m:t>𝐿</m:t>
                        </m:r>
                        <m:r>
                          <a:rPr lang="en-IN" b="0" i="1" dirty="0" smtClean="0">
                            <a:latin typeface="Cambria Math" panose="02040503050406030204" pitchFamily="18" charset="0"/>
                          </a:rPr>
                          <m:t>)</m:t>
                        </m:r>
                      </m:e>
                    </m:d>
                  </m:oMath>
                </a14:m>
                <a:r>
                  <a:rPr lang="en-US" dirty="0"/>
                  <a:t> be the maximum number of misprimings such that an unambiguous binding is still possible.</a:t>
                </a:r>
              </a:p>
              <a:p>
                <a:r>
                  <a:rPr lang="en-US" dirty="0"/>
                  <a:t>Hence, </a:t>
                </a:r>
              </a:p>
              <a:p>
                <a:pPr marL="36900" indent="0">
                  <a:buNone/>
                </a:pPr>
                <a:r>
                  <a:rPr lang="en-US" dirty="0"/>
                  <a:t>	</a:t>
                </a:r>
                <a14:m>
                  <m:oMath xmlns:m="http://schemas.openxmlformats.org/officeDocument/2006/math">
                    <m:r>
                      <a:rPr lang="en-IN" sz="2400" i="1">
                        <a:latin typeface="Cambria Math" panose="02040503050406030204" pitchFamily="18" charset="0"/>
                      </a:rPr>
                      <m:t>𝑃</m:t>
                    </m:r>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𝑆</m:t>
                        </m:r>
                      </m:e>
                      <m:sub>
                        <m:r>
                          <a:rPr lang="en-IN" sz="2400" i="1">
                            <a:latin typeface="Cambria Math" panose="02040503050406030204" pitchFamily="18" charset="0"/>
                          </a:rPr>
                          <m:t>𝑇</m:t>
                        </m:r>
                      </m:sub>
                    </m:sSub>
                    <m:r>
                      <m:rPr>
                        <m:nor/>
                      </m:rPr>
                      <a:rPr lang="en-IN" sz="2400" b="0" i="0" dirty="0" smtClean="0"/>
                      <m:t>x</m:t>
                    </m:r>
                    <m:sSub>
                      <m:sSubPr>
                        <m:ctrlPr>
                          <a:rPr lang="en-IN" sz="2400" i="1">
                            <a:latin typeface="Cambria Math" panose="02040503050406030204" pitchFamily="18" charset="0"/>
                          </a:rPr>
                        </m:ctrlPr>
                      </m:sSubPr>
                      <m:e>
                        <m:r>
                          <a:rPr lang="en-IN" sz="2400" i="1">
                            <a:latin typeface="Cambria Math" panose="02040503050406030204" pitchFamily="18" charset="0"/>
                          </a:rPr>
                          <m:t>𝑆</m:t>
                        </m:r>
                      </m:e>
                      <m:sub>
                        <m:r>
                          <a:rPr lang="en-IN" sz="2400" i="1">
                            <a:latin typeface="Cambria Math" panose="02040503050406030204" pitchFamily="18" charset="0"/>
                          </a:rPr>
                          <m:t>𝐸</m:t>
                        </m:r>
                      </m:sub>
                    </m:sSub>
                    <m:r>
                      <a:rPr lang="en-IN" sz="2400" b="0" i="1" smtClean="0">
                        <a:latin typeface="Cambria Math" panose="02040503050406030204" pitchFamily="18" charset="0"/>
                      </a:rPr>
                      <m:t>)</m:t>
                    </m:r>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1</m:t>
                        </m:r>
                      </m:num>
                      <m:den>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𝐵</m:t>
                                </m:r>
                              </m:e>
                            </m:d>
                          </m:e>
                          <m:sup>
                            <m:r>
                              <a:rPr lang="en-IN" sz="2400" i="1">
                                <a:latin typeface="Cambria Math" panose="02040503050406030204" pitchFamily="18" charset="0"/>
                              </a:rPr>
                              <m:t>𝐿</m:t>
                            </m:r>
                          </m:sup>
                        </m:sSup>
                      </m:den>
                    </m:f>
                  </m:oMath>
                </a14:m>
                <a:r>
                  <a:rPr lang="en-IN" dirty="0"/>
                  <a:t> </a:t>
                </a:r>
                <a14:m>
                  <m:oMath xmlns:m="http://schemas.openxmlformats.org/officeDocument/2006/math">
                    <m:nary>
                      <m:naryPr>
                        <m:chr m:val="∑"/>
                        <m:ctrlPr>
                          <a:rPr lang="en-IN" i="1" dirty="0" smtClean="0">
                            <a:latin typeface="Cambria Math" panose="02040503050406030204" pitchFamily="18" charset="0"/>
                          </a:rPr>
                        </m:ctrlPr>
                      </m:naryPr>
                      <m:sub>
                        <m:r>
                          <m:rPr>
                            <m:brk m:alnAt="23"/>
                          </m:rPr>
                          <a:rPr lang="en-IN" b="0" i="1" dirty="0" smtClean="0">
                            <a:latin typeface="Cambria Math" panose="02040503050406030204" pitchFamily="18" charset="0"/>
                          </a:rPr>
                          <m:t>𝑖</m:t>
                        </m:r>
                        <m:r>
                          <a:rPr lang="en-IN" b="0" i="1" dirty="0" smtClean="0">
                            <a:latin typeface="Cambria Math" panose="02040503050406030204" pitchFamily="18" charset="0"/>
                          </a:rPr>
                          <m:t>=0</m:t>
                        </m:r>
                      </m:sub>
                      <m:sup>
                        <m:d>
                          <m:dPr>
                            <m:begChr m:val="⌈"/>
                            <m:endChr m:val="⌉"/>
                            <m:ctrlPr>
                              <a:rPr lang="en-US" i="1" dirty="0">
                                <a:latin typeface="Cambria Math" panose="02040503050406030204" pitchFamily="18" charset="0"/>
                              </a:rPr>
                            </m:ctrlPr>
                          </m:dPr>
                          <m:e>
                            <m:r>
                              <a:rPr lang="en-IN" i="1" dirty="0">
                                <a:latin typeface="Cambria Math" panose="02040503050406030204" pitchFamily="18" charset="0"/>
                              </a:rPr>
                              <m:t>𝐻</m:t>
                            </m:r>
                            <m:r>
                              <a:rPr lang="en-IN" i="1" dirty="0">
                                <a:latin typeface="Cambria Math" panose="02040503050406030204" pitchFamily="18" charset="0"/>
                              </a:rPr>
                              <m:t>(</m:t>
                            </m:r>
                            <m:r>
                              <a:rPr lang="en-IN" i="1" dirty="0">
                                <a:latin typeface="Cambria Math" panose="02040503050406030204" pitchFamily="18" charset="0"/>
                              </a:rPr>
                              <m:t>𝑑</m:t>
                            </m:r>
                            <m:r>
                              <a:rPr lang="en-IN" i="1" dirty="0">
                                <a:latin typeface="Cambria Math" panose="02040503050406030204" pitchFamily="18" charset="0"/>
                              </a:rPr>
                              <m:t>, </m:t>
                            </m:r>
                            <m:r>
                              <a:rPr lang="en-IN" i="1" dirty="0">
                                <a:latin typeface="Cambria Math" panose="02040503050406030204" pitchFamily="18" charset="0"/>
                              </a:rPr>
                              <m:t>𝐿</m:t>
                            </m:r>
                            <m:r>
                              <a:rPr lang="en-IN" i="1" dirty="0">
                                <a:latin typeface="Cambria Math" panose="02040503050406030204" pitchFamily="18" charset="0"/>
                              </a:rPr>
                              <m:t>)</m:t>
                            </m:r>
                          </m:e>
                        </m:d>
                      </m:sup>
                      <m:e>
                        <m:d>
                          <m:dPr>
                            <m:ctrlPr>
                              <a:rPr lang="en-IN" i="1" dirty="0" smtClean="0">
                                <a:latin typeface="Cambria Math" panose="02040503050406030204" pitchFamily="18" charset="0"/>
                              </a:rPr>
                            </m:ctrlPr>
                          </m:dPr>
                          <m:e>
                            <m:f>
                              <m:fPr>
                                <m:type m:val="noBar"/>
                                <m:ctrlPr>
                                  <a:rPr lang="en-IN" i="1" dirty="0" smtClean="0">
                                    <a:latin typeface="Cambria Math" panose="02040503050406030204" pitchFamily="18" charset="0"/>
                                  </a:rPr>
                                </m:ctrlPr>
                              </m:fPr>
                              <m:num>
                                <m:r>
                                  <a:rPr lang="en-IN" b="0" i="1" dirty="0" smtClean="0">
                                    <a:latin typeface="Cambria Math" panose="02040503050406030204" pitchFamily="18" charset="0"/>
                                  </a:rPr>
                                  <m:t>𝐿</m:t>
                                </m:r>
                              </m:num>
                              <m:den>
                                <m:r>
                                  <a:rPr lang="en-IN" b="0" i="1" dirty="0" smtClean="0">
                                    <a:latin typeface="Cambria Math" panose="02040503050406030204" pitchFamily="18" charset="0"/>
                                  </a:rPr>
                                  <m:t>𝑖</m:t>
                                </m:r>
                              </m:den>
                            </m:f>
                          </m:e>
                        </m:d>
                      </m:e>
                    </m:nary>
                    <m:sSup>
                      <m:sSupPr>
                        <m:ctrlPr>
                          <a:rPr lang="en-IN" i="1" dirty="0" smtClean="0">
                            <a:latin typeface="Cambria Math" panose="02040503050406030204" pitchFamily="18" charset="0"/>
                          </a:rPr>
                        </m:ctrlPr>
                      </m:sSupPr>
                      <m:e>
                        <m:d>
                          <m:dPr>
                            <m:ctrlPr>
                              <a:rPr lang="en-IN" i="1" dirty="0">
                                <a:latin typeface="Cambria Math" panose="02040503050406030204" pitchFamily="18" charset="0"/>
                              </a:rPr>
                            </m:ctrlPr>
                          </m:dPr>
                          <m:e>
                            <m:d>
                              <m:dPr>
                                <m:begChr m:val="|"/>
                                <m:endChr m:val="|"/>
                                <m:ctrlPr>
                                  <a:rPr lang="en-IN" i="1" dirty="0">
                                    <a:latin typeface="Cambria Math" panose="02040503050406030204" pitchFamily="18" charset="0"/>
                                  </a:rPr>
                                </m:ctrlPr>
                              </m:dPr>
                              <m:e>
                                <m:r>
                                  <a:rPr lang="en-IN" i="1" dirty="0">
                                    <a:latin typeface="Cambria Math" panose="02040503050406030204" pitchFamily="18" charset="0"/>
                                  </a:rPr>
                                  <m:t>𝐵</m:t>
                                </m:r>
                              </m:e>
                            </m:d>
                            <m:r>
                              <a:rPr lang="en-IN" i="1" dirty="0">
                                <a:latin typeface="Cambria Math" panose="02040503050406030204" pitchFamily="18" charset="0"/>
                              </a:rPr>
                              <m:t>−1</m:t>
                            </m:r>
                          </m:e>
                        </m:d>
                      </m:e>
                      <m:sup>
                        <m:r>
                          <a:rPr lang="en-IN" b="0" i="1" dirty="0" smtClean="0">
                            <a:latin typeface="Cambria Math" panose="02040503050406030204" pitchFamily="18" charset="0"/>
                          </a:rPr>
                          <m:t>𝑖</m:t>
                        </m:r>
                      </m:sup>
                    </m:sSup>
                    <m:r>
                      <a:rPr lang="en-IN" b="0" i="1" dirty="0" smtClean="0">
                        <a:latin typeface="Cambria Math" panose="02040503050406030204" pitchFamily="18" charset="0"/>
                      </a:rPr>
                      <m:t> </m:t>
                    </m:r>
                  </m:oMath>
                </a14:m>
                <a:r>
                  <a:rPr lang="en-IN" dirty="0"/>
                  <a:t> 	</a:t>
                </a:r>
              </a:p>
              <a:p>
                <a:pPr marL="36900" indent="0">
                  <a:buNone/>
                </a:pPr>
                <a:endParaRPr lang="en-IN" dirty="0"/>
              </a:p>
              <a:p>
                <a:r>
                  <a:rPr lang="en-IN" dirty="0"/>
                  <a:t>Altogether, the security </a:t>
                </a:r>
                <a14:m>
                  <m:oMath xmlns:m="http://schemas.openxmlformats.org/officeDocument/2006/math">
                    <m:r>
                      <a:rPr lang="en-IN" i="1" smtClean="0">
                        <a:latin typeface="Cambria Math" panose="02040503050406030204" pitchFamily="18" charset="0"/>
                        <a:ea typeface="Cambria Math" panose="02040503050406030204" pitchFamily="18" charset="0"/>
                      </a:rPr>
                      <m:t>𝜎</m:t>
                    </m:r>
                    <m:r>
                      <a:rPr lang="en-IN" i="1" smtClean="0">
                        <a:latin typeface="Cambria Math" panose="02040503050406030204" pitchFamily="18" charset="0"/>
                        <a:ea typeface="Cambria Math" panose="02040503050406030204" pitchFamily="18" charset="0"/>
                      </a:rPr>
                      <m:t> </m:t>
                    </m:r>
                  </m:oMath>
                </a14:m>
                <a:r>
                  <a:rPr lang="en-IN" dirty="0"/>
                  <a:t>becomes</a:t>
                </a:r>
              </a:p>
              <a:p>
                <a:r>
                  <a:rPr lang="en-IN" dirty="0"/>
                  <a:t>(d, L) = 1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1</m:t>
                        </m:r>
                      </m:num>
                      <m:den>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𝐵</m:t>
                                </m:r>
                              </m:e>
                            </m:d>
                          </m:e>
                          <m:sup>
                            <m:r>
                              <a:rPr lang="en-IN" sz="2400" i="1">
                                <a:latin typeface="Cambria Math" panose="02040503050406030204" pitchFamily="18" charset="0"/>
                              </a:rPr>
                              <m:t>𝐿</m:t>
                            </m:r>
                          </m:sup>
                        </m:sSup>
                      </m:den>
                    </m:f>
                  </m:oMath>
                </a14:m>
                <a:r>
                  <a:rPr lang="en-IN" dirty="0"/>
                  <a:t> </a:t>
                </a:r>
                <a14:m>
                  <m:oMath xmlns:m="http://schemas.openxmlformats.org/officeDocument/2006/math">
                    <m:nary>
                      <m:naryPr>
                        <m:chr m:val="∑"/>
                        <m:ctrlPr>
                          <a:rPr lang="en-IN" i="1" dirty="0">
                            <a:latin typeface="Cambria Math" panose="02040503050406030204" pitchFamily="18" charset="0"/>
                          </a:rPr>
                        </m:ctrlPr>
                      </m:naryPr>
                      <m:sub>
                        <m:r>
                          <m:rPr>
                            <m:brk m:alnAt="23"/>
                          </m:rPr>
                          <a:rPr lang="en-IN" i="1" dirty="0">
                            <a:latin typeface="Cambria Math" panose="02040503050406030204" pitchFamily="18" charset="0"/>
                          </a:rPr>
                          <m:t>𝑖</m:t>
                        </m:r>
                        <m:r>
                          <a:rPr lang="en-IN" i="1" dirty="0">
                            <a:latin typeface="Cambria Math" panose="02040503050406030204" pitchFamily="18" charset="0"/>
                          </a:rPr>
                          <m:t>=0</m:t>
                        </m:r>
                      </m:sub>
                      <m:sup>
                        <m:d>
                          <m:dPr>
                            <m:begChr m:val="⌈"/>
                            <m:endChr m:val="⌉"/>
                            <m:ctrlPr>
                              <a:rPr lang="en-US" i="1" dirty="0">
                                <a:latin typeface="Cambria Math" panose="02040503050406030204" pitchFamily="18" charset="0"/>
                              </a:rPr>
                            </m:ctrlPr>
                          </m:dPr>
                          <m:e>
                            <m:r>
                              <a:rPr lang="en-IN" i="1" dirty="0">
                                <a:latin typeface="Cambria Math" panose="02040503050406030204" pitchFamily="18" charset="0"/>
                              </a:rPr>
                              <m:t>𝐻</m:t>
                            </m:r>
                            <m:r>
                              <a:rPr lang="en-IN" i="1" dirty="0">
                                <a:latin typeface="Cambria Math" panose="02040503050406030204" pitchFamily="18" charset="0"/>
                              </a:rPr>
                              <m:t>(</m:t>
                            </m:r>
                            <m:r>
                              <a:rPr lang="en-IN" i="1" dirty="0">
                                <a:latin typeface="Cambria Math" panose="02040503050406030204" pitchFamily="18" charset="0"/>
                              </a:rPr>
                              <m:t>𝑑</m:t>
                            </m:r>
                            <m:r>
                              <a:rPr lang="en-IN" i="1" dirty="0">
                                <a:latin typeface="Cambria Math" panose="02040503050406030204" pitchFamily="18" charset="0"/>
                              </a:rPr>
                              <m:t>, </m:t>
                            </m:r>
                            <m:r>
                              <a:rPr lang="en-IN" i="1" dirty="0">
                                <a:latin typeface="Cambria Math" panose="02040503050406030204" pitchFamily="18" charset="0"/>
                              </a:rPr>
                              <m:t>𝐿</m:t>
                            </m:r>
                            <m:r>
                              <a:rPr lang="en-IN" i="1" dirty="0">
                                <a:latin typeface="Cambria Math" panose="02040503050406030204" pitchFamily="18" charset="0"/>
                              </a:rPr>
                              <m:t>)</m:t>
                            </m:r>
                          </m:e>
                        </m:d>
                      </m:sup>
                      <m:e>
                        <m:d>
                          <m:dPr>
                            <m:ctrlPr>
                              <a:rPr lang="en-IN" i="1" dirty="0">
                                <a:latin typeface="Cambria Math" panose="02040503050406030204" pitchFamily="18" charset="0"/>
                              </a:rPr>
                            </m:ctrlPr>
                          </m:dPr>
                          <m:e>
                            <m:f>
                              <m:fPr>
                                <m:type m:val="noBar"/>
                                <m:ctrlPr>
                                  <a:rPr lang="en-IN" i="1" dirty="0">
                                    <a:latin typeface="Cambria Math" panose="02040503050406030204" pitchFamily="18" charset="0"/>
                                  </a:rPr>
                                </m:ctrlPr>
                              </m:fPr>
                              <m:num>
                                <m:r>
                                  <a:rPr lang="en-IN" i="1" dirty="0">
                                    <a:latin typeface="Cambria Math" panose="02040503050406030204" pitchFamily="18" charset="0"/>
                                  </a:rPr>
                                  <m:t>𝐿</m:t>
                                </m:r>
                              </m:num>
                              <m:den>
                                <m:r>
                                  <a:rPr lang="en-IN" i="1" dirty="0">
                                    <a:latin typeface="Cambria Math" panose="02040503050406030204" pitchFamily="18" charset="0"/>
                                  </a:rPr>
                                  <m:t>𝑖</m:t>
                                </m:r>
                              </m:den>
                            </m:f>
                          </m:e>
                        </m:d>
                      </m:e>
                    </m:nary>
                    <m:sSup>
                      <m:sSupPr>
                        <m:ctrlPr>
                          <a:rPr lang="en-IN" i="1" dirty="0">
                            <a:latin typeface="Cambria Math" panose="02040503050406030204" pitchFamily="18" charset="0"/>
                          </a:rPr>
                        </m:ctrlPr>
                      </m:sSupPr>
                      <m:e>
                        <m:d>
                          <m:dPr>
                            <m:ctrlPr>
                              <a:rPr lang="en-IN" i="1" dirty="0">
                                <a:latin typeface="Cambria Math" panose="02040503050406030204" pitchFamily="18" charset="0"/>
                              </a:rPr>
                            </m:ctrlPr>
                          </m:dPr>
                          <m:e>
                            <m:d>
                              <m:dPr>
                                <m:begChr m:val="|"/>
                                <m:endChr m:val="|"/>
                                <m:ctrlPr>
                                  <a:rPr lang="en-IN" i="1" dirty="0">
                                    <a:latin typeface="Cambria Math" panose="02040503050406030204" pitchFamily="18" charset="0"/>
                                  </a:rPr>
                                </m:ctrlPr>
                              </m:dPr>
                              <m:e>
                                <m:r>
                                  <a:rPr lang="en-IN" i="1" dirty="0">
                                    <a:latin typeface="Cambria Math" panose="02040503050406030204" pitchFamily="18" charset="0"/>
                                  </a:rPr>
                                  <m:t>𝐵</m:t>
                                </m:r>
                              </m:e>
                            </m:d>
                            <m:r>
                              <a:rPr lang="en-IN" i="1" dirty="0">
                                <a:latin typeface="Cambria Math" panose="02040503050406030204" pitchFamily="18" charset="0"/>
                              </a:rPr>
                              <m:t>−1</m:t>
                            </m:r>
                          </m:e>
                        </m:d>
                      </m:e>
                      <m:sup>
                        <m:r>
                          <a:rPr lang="en-IN" i="1" dirty="0">
                            <a:latin typeface="Cambria Math" panose="02040503050406030204" pitchFamily="18" charset="0"/>
                          </a:rPr>
                          <m:t>𝑖</m:t>
                        </m:r>
                      </m:sup>
                    </m:sSup>
                  </m:oMath>
                </a14:m>
                <a:endParaRPr lang="en-IN" dirty="0"/>
              </a:p>
            </p:txBody>
          </p:sp>
        </mc:Choice>
        <mc:Fallback xmlns="">
          <p:sp>
            <p:nvSpPr>
              <p:cNvPr id="3" name="Content Placeholder 2">
                <a:extLst>
                  <a:ext uri="{FF2B5EF4-FFF2-40B4-BE49-F238E27FC236}">
                    <a16:creationId xmlns:a16="http://schemas.microsoft.com/office/drawing/2014/main" id="{3018C601-6CDD-3F30-6952-A7D6C737F07A}"/>
                  </a:ext>
                </a:extLst>
              </p:cNvPr>
              <p:cNvSpPr>
                <a:spLocks noGrp="1" noRot="1" noChangeAspect="1" noMove="1" noResize="1" noEditPoints="1" noAdjustHandles="1" noChangeArrowheads="1" noChangeShapeType="1" noTextEdit="1"/>
              </p:cNvSpPr>
              <p:nvPr>
                <p:ph idx="1"/>
              </p:nvPr>
            </p:nvSpPr>
            <p:spPr>
              <a:xfrm>
                <a:off x="741075" y="623570"/>
                <a:ext cx="10353762" cy="4923790"/>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6A95696-9914-008E-2984-8EDBF9AA45B7}"/>
                  </a:ext>
                </a:extLst>
              </p:cNvPr>
              <p:cNvSpPr txBox="1">
                <a:spLocks/>
              </p:cNvSpPr>
              <p:nvPr/>
            </p:nvSpPr>
            <p:spPr>
              <a:xfrm>
                <a:off x="1097163" y="2903855"/>
                <a:ext cx="10353762" cy="52514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IN" sz="2000" dirty="0"/>
                  <a:t>here, </a:t>
                </a:r>
                <a14:m>
                  <m:oMath xmlns:m="http://schemas.openxmlformats.org/officeDocument/2006/math">
                    <m:d>
                      <m:dPr>
                        <m:ctrlPr>
                          <a:rPr lang="en-IN" sz="2000" i="1" dirty="0">
                            <a:latin typeface="Cambria Math" panose="02040503050406030204" pitchFamily="18" charset="0"/>
                          </a:rPr>
                        </m:ctrlPr>
                      </m:dPr>
                      <m:e>
                        <m:f>
                          <m:fPr>
                            <m:type m:val="noBar"/>
                            <m:ctrlPr>
                              <a:rPr lang="en-IN" sz="2000" i="1" dirty="0">
                                <a:latin typeface="Cambria Math" panose="02040503050406030204" pitchFamily="18" charset="0"/>
                              </a:rPr>
                            </m:ctrlPr>
                          </m:fPr>
                          <m:num>
                            <m:r>
                              <a:rPr lang="en-IN" sz="2000" i="1" dirty="0">
                                <a:latin typeface="Cambria Math" panose="02040503050406030204" pitchFamily="18" charset="0"/>
                              </a:rPr>
                              <m:t>𝐿</m:t>
                            </m:r>
                          </m:num>
                          <m:den>
                            <m:r>
                              <a:rPr lang="en-IN" sz="2000" i="1" dirty="0">
                                <a:latin typeface="Cambria Math" panose="02040503050406030204" pitchFamily="18" charset="0"/>
                              </a:rPr>
                              <m:t>𝑖</m:t>
                            </m:r>
                          </m:den>
                        </m:f>
                      </m:e>
                    </m:d>
                    <m:sSup>
                      <m:sSupPr>
                        <m:ctrlPr>
                          <a:rPr lang="en-IN" sz="2000" i="1" dirty="0">
                            <a:latin typeface="Cambria Math" panose="02040503050406030204" pitchFamily="18" charset="0"/>
                          </a:rPr>
                        </m:ctrlPr>
                      </m:sSupPr>
                      <m:e>
                        <m:d>
                          <m:dPr>
                            <m:ctrlPr>
                              <a:rPr lang="en-IN" sz="2000" i="1" dirty="0">
                                <a:latin typeface="Cambria Math" panose="02040503050406030204" pitchFamily="18" charset="0"/>
                              </a:rPr>
                            </m:ctrlPr>
                          </m:dPr>
                          <m:e>
                            <m:d>
                              <m:dPr>
                                <m:begChr m:val="|"/>
                                <m:endChr m:val="|"/>
                                <m:ctrlPr>
                                  <a:rPr lang="en-IN" sz="2000" i="1" dirty="0">
                                    <a:latin typeface="Cambria Math" panose="02040503050406030204" pitchFamily="18" charset="0"/>
                                  </a:rPr>
                                </m:ctrlPr>
                              </m:dPr>
                              <m:e>
                                <m:r>
                                  <a:rPr lang="en-IN" sz="2000" i="1" dirty="0">
                                    <a:latin typeface="Cambria Math" panose="02040503050406030204" pitchFamily="18" charset="0"/>
                                  </a:rPr>
                                  <m:t>𝐵</m:t>
                                </m:r>
                              </m:e>
                            </m:d>
                            <m:r>
                              <a:rPr lang="en-IN" sz="2000" i="1" dirty="0">
                                <a:latin typeface="Cambria Math" panose="02040503050406030204" pitchFamily="18" charset="0"/>
                              </a:rPr>
                              <m:t>−1</m:t>
                            </m:r>
                          </m:e>
                        </m:d>
                      </m:e>
                      <m:sup>
                        <m:r>
                          <a:rPr lang="en-IN" sz="2000" i="1" dirty="0">
                            <a:latin typeface="Cambria Math" panose="02040503050406030204" pitchFamily="18" charset="0"/>
                          </a:rPr>
                          <m:t>𝑖</m:t>
                        </m:r>
                      </m:sup>
                    </m:sSup>
                  </m:oMath>
                </a14:m>
                <a:r>
                  <a:rPr lang="en-IN" sz="2000" dirty="0"/>
                  <a:t> is number of sequences </a:t>
                </a:r>
                <a14:m>
                  <m:oMath xmlns:m="http://schemas.openxmlformats.org/officeDocument/2006/math">
                    <m:sSub>
                      <m:sSubPr>
                        <m:ctrlPr>
                          <a:rPr lang="en-IN" sz="2000" i="1">
                            <a:latin typeface="Cambria Math" panose="02040503050406030204" pitchFamily="18" charset="0"/>
                          </a:rPr>
                        </m:ctrlPr>
                      </m:sSubPr>
                      <m:e>
                        <m:r>
                          <a:rPr lang="en-IN" sz="2000">
                            <a:latin typeface="Cambria Math" panose="02040503050406030204" pitchFamily="18" charset="0"/>
                          </a:rPr>
                          <m:t>𝑆</m:t>
                        </m:r>
                      </m:e>
                      <m:sub>
                        <m:r>
                          <a:rPr lang="en-IN" sz="2000">
                            <a:latin typeface="Cambria Math" panose="02040503050406030204" pitchFamily="18" charset="0"/>
                          </a:rPr>
                          <m:t>𝑇</m:t>
                        </m:r>
                      </m:sub>
                    </m:sSub>
                  </m:oMath>
                </a14:m>
                <a:r>
                  <a:rPr lang="en-IN" sz="2000" dirty="0"/>
                  <a:t> </a:t>
                </a:r>
                <a:r>
                  <a:rPr lang="en-US" sz="2000" dirty="0"/>
                  <a:t>with hamming distance i </a:t>
                </a:r>
                <a:endParaRPr lang="en-IN" sz="2000" dirty="0"/>
              </a:p>
            </p:txBody>
          </p:sp>
        </mc:Choice>
        <mc:Fallback xmlns="">
          <p:sp>
            <p:nvSpPr>
              <p:cNvPr id="6" name="Content Placeholder 2">
                <a:extLst>
                  <a:ext uri="{FF2B5EF4-FFF2-40B4-BE49-F238E27FC236}">
                    <a16:creationId xmlns:a16="http://schemas.microsoft.com/office/drawing/2014/main" id="{E6A95696-9914-008E-2984-8EDBF9AA45B7}"/>
                  </a:ext>
                </a:extLst>
              </p:cNvPr>
              <p:cNvSpPr txBox="1">
                <a:spLocks noRot="1" noChangeAspect="1" noMove="1" noResize="1" noEditPoints="1" noAdjustHandles="1" noChangeArrowheads="1" noChangeShapeType="1" noTextEdit="1"/>
              </p:cNvSpPr>
              <p:nvPr/>
            </p:nvSpPr>
            <p:spPr>
              <a:xfrm>
                <a:off x="1097163" y="2903855"/>
                <a:ext cx="10353762" cy="525145"/>
              </a:xfrm>
              <a:prstGeom prst="rect">
                <a:avLst/>
              </a:prstGeom>
              <a:blipFill>
                <a:blip r:embed="rId3"/>
                <a:stretch>
                  <a:fillRect/>
                </a:stretch>
              </a:blipFill>
              <a:effectLst>
                <a:outerShdw blurRad="25400" dir="17880000">
                  <a:srgbClr val="000000">
                    <a:alpha val="46000"/>
                  </a:srgbClr>
                </a:outerShdw>
              </a:effectLst>
            </p:spPr>
            <p:txBody>
              <a:bodyPr/>
              <a:lstStyle/>
              <a:p>
                <a:r>
                  <a:rPr lang="en-IN">
                    <a:noFill/>
                  </a:rPr>
                  <a:t> </a:t>
                </a:r>
              </a:p>
            </p:txBody>
          </p:sp>
        </mc:Fallback>
      </mc:AlternateContent>
    </p:spTree>
    <p:extLst>
      <p:ext uri="{BB962C8B-B14F-4D97-AF65-F5344CB8AC3E}">
        <p14:creationId xmlns:p14="http://schemas.microsoft.com/office/powerpoint/2010/main" val="156647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E4D413-79C7-3206-C3E5-03AE02FCA741}"/>
              </a:ext>
            </a:extLst>
          </p:cNvPr>
          <p:cNvPicPr>
            <a:picLocks noChangeAspect="1"/>
          </p:cNvPicPr>
          <p:nvPr/>
        </p:nvPicPr>
        <p:blipFill rotWithShape="1">
          <a:blip r:embed="rId2"/>
          <a:srcRect t="22168" b="6447"/>
          <a:stretch/>
        </p:blipFill>
        <p:spPr>
          <a:xfrm>
            <a:off x="1042282" y="608965"/>
            <a:ext cx="10107436" cy="1706880"/>
          </a:xfrm>
          <a:prstGeom prst="rect">
            <a:avLst/>
          </a:prstGeom>
        </p:spPr>
      </p:pic>
      <p:sp>
        <p:nvSpPr>
          <p:cNvPr id="5" name="Content Placeholder 2">
            <a:extLst>
              <a:ext uri="{FF2B5EF4-FFF2-40B4-BE49-F238E27FC236}">
                <a16:creationId xmlns:a16="http://schemas.microsoft.com/office/drawing/2014/main" id="{484A28BC-0FAF-527D-4CEB-4D774ADA924C}"/>
              </a:ext>
            </a:extLst>
          </p:cNvPr>
          <p:cNvSpPr txBox="1">
            <a:spLocks/>
          </p:cNvSpPr>
          <p:nvPr/>
        </p:nvSpPr>
        <p:spPr>
          <a:xfrm>
            <a:off x="795956" y="2619375"/>
            <a:ext cx="10353762" cy="52514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IN" sz="2000"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C6FAAD4-B223-8651-0D5E-F05216A23BE3}"/>
                  </a:ext>
                </a:extLst>
              </p:cNvPr>
              <p:cNvSpPr>
                <a:spLocks noGrp="1"/>
              </p:cNvSpPr>
              <p:nvPr>
                <p:ph idx="1"/>
              </p:nvPr>
            </p:nvSpPr>
            <p:spPr>
              <a:xfrm>
                <a:off x="795956" y="2966620"/>
                <a:ext cx="10353762" cy="2184400"/>
              </a:xfrm>
            </p:spPr>
            <p:txBody>
              <a:bodyPr>
                <a:normAutofit fontScale="92500" lnSpcReduction="10000"/>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𝜎</m:t>
                    </m:r>
                  </m:oMath>
                </a14:m>
                <a:r>
                  <a:rPr lang="en-IN" dirty="0"/>
                  <a:t> is result of step function. </a:t>
                </a:r>
              </a:p>
              <a:p>
                <a:r>
                  <a:rPr lang="en-IN" dirty="0"/>
                  <a:t>As we increase the number of dummies, security is also increase. </a:t>
                </a:r>
              </a:p>
              <a:p>
                <a:r>
                  <a:rPr lang="en-US" dirty="0"/>
                  <a:t>An altered dummy can reduce the Hamming distance to the key sequence. At any rate a newly added dummy will be an ‘interfering element’ for unauthorized decryption.</a:t>
                </a:r>
              </a:p>
              <a:p>
                <a:r>
                  <a:rPr lang="en-US" dirty="0"/>
                  <a:t>For higher security it is not only sufficient to increase the length of the key sequence L.</a:t>
                </a:r>
                <a:endParaRPr lang="en-IN" dirty="0"/>
              </a:p>
            </p:txBody>
          </p:sp>
        </mc:Choice>
        <mc:Fallback xmlns="">
          <p:sp>
            <p:nvSpPr>
              <p:cNvPr id="8" name="Content Placeholder 2">
                <a:extLst>
                  <a:ext uri="{FF2B5EF4-FFF2-40B4-BE49-F238E27FC236}">
                    <a16:creationId xmlns:a16="http://schemas.microsoft.com/office/drawing/2014/main" id="{FC6FAAD4-B223-8651-0D5E-F05216A23BE3}"/>
                  </a:ext>
                </a:extLst>
              </p:cNvPr>
              <p:cNvSpPr>
                <a:spLocks noGrp="1" noRot="1" noChangeAspect="1" noMove="1" noResize="1" noEditPoints="1" noAdjustHandles="1" noChangeArrowheads="1" noChangeShapeType="1" noTextEdit="1"/>
              </p:cNvSpPr>
              <p:nvPr>
                <p:ph idx="1"/>
              </p:nvPr>
            </p:nvSpPr>
            <p:spPr>
              <a:xfrm>
                <a:off x="795956" y="2966620"/>
                <a:ext cx="10353762" cy="2184400"/>
              </a:xfrm>
              <a:blipFill>
                <a:blip r:embed="rId3"/>
                <a:stretch>
                  <a:fillRect/>
                </a:stretch>
              </a:blipFill>
            </p:spPr>
            <p:txBody>
              <a:bodyPr/>
              <a:lstStyle/>
              <a:p>
                <a:r>
                  <a:rPr lang="en-IN">
                    <a:noFill/>
                  </a:rPr>
                  <a:t> </a:t>
                </a:r>
              </a:p>
            </p:txBody>
          </p:sp>
        </mc:Fallback>
      </mc:AlternateContent>
      <p:sp>
        <p:nvSpPr>
          <p:cNvPr id="9" name="Content Placeholder 2">
            <a:extLst>
              <a:ext uri="{FF2B5EF4-FFF2-40B4-BE49-F238E27FC236}">
                <a16:creationId xmlns:a16="http://schemas.microsoft.com/office/drawing/2014/main" id="{AFFEE1FE-079E-4D5C-332F-477A3D80E51E}"/>
              </a:ext>
            </a:extLst>
          </p:cNvPr>
          <p:cNvSpPr txBox="1">
            <a:spLocks/>
          </p:cNvSpPr>
          <p:nvPr/>
        </p:nvSpPr>
        <p:spPr>
          <a:xfrm>
            <a:off x="1860884" y="5979695"/>
            <a:ext cx="8470231" cy="729072"/>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1600" dirty="0">
                <a:ln w="0"/>
                <a:solidFill>
                  <a:schemeClr val="tx1"/>
                </a:solidFill>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val="tx"/>
                    </a:ext>
                  </a:extLst>
                </a:hlinkClick>
              </a:rPr>
              <a:t>https://www.researchgate.net/publication/12357909_Cryptography_with_DNA_binary_strands</a:t>
            </a:r>
            <a:endParaRPr lang="en-US" sz="1600" dirty="0">
              <a:ln w="0"/>
              <a:solidFill>
                <a:schemeClr val="tx1"/>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EE1EBDED-7D6F-FF2E-5EC2-0437B5EF8A5C}"/>
              </a:ext>
            </a:extLst>
          </p:cNvPr>
          <p:cNvPicPr>
            <a:picLocks noChangeAspect="1"/>
          </p:cNvPicPr>
          <p:nvPr/>
        </p:nvPicPr>
        <p:blipFill>
          <a:blip r:embed="rId5"/>
          <a:stretch>
            <a:fillRect/>
          </a:stretch>
        </p:blipFill>
        <p:spPr>
          <a:xfrm>
            <a:off x="2046876" y="949961"/>
            <a:ext cx="178966" cy="86359"/>
          </a:xfrm>
          <a:prstGeom prst="rect">
            <a:avLst/>
          </a:prstGeom>
        </p:spPr>
      </p:pic>
    </p:spTree>
    <p:extLst>
      <p:ext uri="{BB962C8B-B14F-4D97-AF65-F5344CB8AC3E}">
        <p14:creationId xmlns:p14="http://schemas.microsoft.com/office/powerpoint/2010/main" val="360286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0429-AAA2-2FF4-AD46-AE6940E890D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66F6171-B894-34DE-A850-6C463C460A95}"/>
              </a:ext>
            </a:extLst>
          </p:cNvPr>
          <p:cNvSpPr>
            <a:spLocks noGrp="1"/>
          </p:cNvSpPr>
          <p:nvPr>
            <p:ph idx="1"/>
          </p:nvPr>
        </p:nvSpPr>
        <p:spPr/>
        <p:txBody>
          <a:bodyPr>
            <a:normAutofit/>
          </a:bodyPr>
          <a:lstStyle/>
          <a:p>
            <a:r>
              <a:rPr lang="en-US" sz="2000" dirty="0"/>
              <a:t>Here it is proven that DNA steganography based on DNA binary strands is secure but on following condition that an interceptor has the same technological capabilities as sender and receiver of encrypted information.</a:t>
            </a:r>
          </a:p>
          <a:p>
            <a:r>
              <a:rPr lang="en-US" sz="2000" dirty="0"/>
              <a:t>Using only PCR and subsequent gel-electrophoresis Decryption is easier and more rapidly while subcloning and sequencing is not necessary.</a:t>
            </a:r>
            <a:endParaRPr lang="en-IN" sz="2000" dirty="0"/>
          </a:p>
        </p:txBody>
      </p:sp>
    </p:spTree>
    <p:extLst>
      <p:ext uri="{BB962C8B-B14F-4D97-AF65-F5344CB8AC3E}">
        <p14:creationId xmlns:p14="http://schemas.microsoft.com/office/powerpoint/2010/main" val="250013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74B8-47EB-0FFD-1E16-FF3BAEFF8A6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645A4A6-5580-90FA-36E7-B4C721AB2C6B}"/>
              </a:ext>
            </a:extLst>
          </p:cNvPr>
          <p:cNvSpPr>
            <a:spLocks noGrp="1"/>
          </p:cNvSpPr>
          <p:nvPr>
            <p:ph idx="1"/>
          </p:nvPr>
        </p:nvSpPr>
        <p:spPr>
          <a:xfrm>
            <a:off x="913795" y="2076450"/>
            <a:ext cx="10353762" cy="4171950"/>
          </a:xfrm>
        </p:spPr>
        <p:txBody>
          <a:bodyPr>
            <a:normAutofit/>
          </a:bodyPr>
          <a:lstStyle/>
          <a:p>
            <a:r>
              <a:rPr lang="en-US" sz="1600" dirty="0"/>
              <a:t>Adleman, L.M., 1994. Molecular computation of solutions to combinatorial problems. Science 266, 1021–1024.</a:t>
            </a:r>
          </a:p>
          <a:p>
            <a:r>
              <a:rPr lang="en-US" sz="1600" dirty="0"/>
              <a:t>Clelland, C.T., Risca, V., Bancroft, C., 1999. Hiding messages in DNA microdots. Nature 399, 533–534.</a:t>
            </a:r>
          </a:p>
          <a:p>
            <a:r>
              <a:rPr lang="en-IN" sz="1600" dirty="0"/>
              <a:t>Gehani, A., LaBean, T.H., Reif, J.H., 1999. DNA-based Cryptography. In: 5th DIMACS Workshop on DNA Based Computers, MIT, June, 1999.</a:t>
            </a:r>
            <a:endParaRPr lang="en-US" sz="1600" dirty="0"/>
          </a:p>
          <a:p>
            <a:r>
              <a:rPr lang="en-IN" sz="1600" dirty="0"/>
              <a:t>Graham, R.L., Knuth, D.E., Patashnik, O., 1990. Concrete Mathematics. 6. Addison–Wesley, Reading, MA print, with corr. </a:t>
            </a:r>
          </a:p>
          <a:p>
            <a:r>
              <a:rPr lang="en-US" sz="1600" dirty="0"/>
              <a:t>Guarnieri, F., Fliss, M., Bancroft, C., 1996. Making DNA add. Science 273, 220–223.</a:t>
            </a:r>
            <a:endParaRPr lang="en-IN" sz="1600" dirty="0"/>
          </a:p>
          <a:p>
            <a:r>
              <a:rPr lang="en-IN" sz="1600" dirty="0"/>
              <a:t>Jeffreys, A.J., MacLeod, A., Tamaki, K., Neil, D.L., Monckton, D.G., 1991. Minisatellite repeat coding as a digital approach to DNA typing. Nature 354, 204–209.</a:t>
            </a:r>
          </a:p>
          <a:p>
            <a:r>
              <a:rPr lang="en-US" sz="1600" dirty="0"/>
              <a:t>Schneier, B., 1996. Applied Cryptography, second ed. John Wiley, New York.</a:t>
            </a:r>
          </a:p>
          <a:p>
            <a:r>
              <a:rPr lang="en-IN" sz="1600" dirty="0"/>
              <a:t>Winfree, E., Liu, F., Wenzler, L.A., Seeman, N.C., 1998. Design and self-assembly of 2-dimensional DNA crystals. Nature 394, 539–544.</a:t>
            </a:r>
          </a:p>
        </p:txBody>
      </p:sp>
    </p:spTree>
    <p:extLst>
      <p:ext uri="{BB962C8B-B14F-4D97-AF65-F5344CB8AC3E}">
        <p14:creationId xmlns:p14="http://schemas.microsoft.com/office/powerpoint/2010/main" val="251256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Introduction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000" dirty="0"/>
              <a:t>Cryptography has been shown recently as a new application of DNA Computing. Steganography means hiding of secret messages among other information to conceal their existence. Digital message is represented here in binary DNA showing in figure (1).</a:t>
            </a: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7D8257-FE99-5A8E-496A-419F5D339157}"/>
              </a:ext>
            </a:extLst>
          </p:cNvPr>
          <p:cNvPicPr>
            <a:picLocks noChangeAspect="1"/>
          </p:cNvPicPr>
          <p:nvPr/>
        </p:nvPicPr>
        <p:blipFill>
          <a:blip r:embed="rId2"/>
          <a:stretch>
            <a:fillRect/>
          </a:stretch>
        </p:blipFill>
        <p:spPr>
          <a:xfrm>
            <a:off x="2647468" y="1133351"/>
            <a:ext cx="6897063" cy="1771897"/>
          </a:xfrm>
          <a:prstGeom prst="rect">
            <a:avLst/>
          </a:prstGeom>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A55D781-5A20-4C0D-CE9B-DAE098746936}"/>
                  </a:ext>
                </a:extLst>
              </p:cNvPr>
              <p:cNvSpPr txBox="1">
                <a:spLocks/>
              </p:cNvSpPr>
              <p:nvPr/>
            </p:nvSpPr>
            <p:spPr>
              <a:xfrm>
                <a:off x="455193" y="3429000"/>
                <a:ext cx="10012781" cy="2026920"/>
              </a:xfrm>
              <a:prstGeom prst="rect">
                <a:avLst/>
              </a:prstGeom>
            </p:spPr>
            <p:txBody>
              <a:bodyPr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t>Here </a:t>
                </a:r>
                <a:r>
                  <a:rPr lang="en-IN" sz="2000" dirty="0"/>
                  <a:t>All binary strands are </a:t>
                </a:r>
                <a:r>
                  <a:rPr lang="en-US" sz="2000" dirty="0"/>
                  <a:t>yielded by concatenation of two terminators.</a:t>
                </a:r>
              </a:p>
              <a:p>
                <a:r>
                  <a:rPr lang="en-IN" sz="2000" dirty="0"/>
                  <a:t>Ann</a:t>
                </a:r>
                <a:r>
                  <a:rPr lang="en-IN" sz="2400" dirty="0"/>
                  <a:t>ealing</a:t>
                </a:r>
                <a:r>
                  <a:rPr lang="en-IN" sz="2000" dirty="0"/>
                  <a:t> and ligation is used for concatenation.</a:t>
                </a:r>
              </a:p>
              <a:p>
                <a:r>
                  <a:rPr lang="en-US" sz="2000" dirty="0"/>
                  <a:t>DNA bits and terminators have sticky ends showing in the figure (A, </a:t>
                </a:r>
                <a14:m>
                  <m:oMath xmlns:m="http://schemas.openxmlformats.org/officeDocument/2006/math">
                    <m:acc>
                      <m:accPr>
                        <m:chr m:val="̅"/>
                        <m:ctrlPr>
                          <a:rPr lang="en-US" sz="2000" i="1" dirty="0" smtClean="0">
                            <a:latin typeface="Cambria Math" panose="02040503050406030204" pitchFamily="18" charset="0"/>
                          </a:rPr>
                        </m:ctrlPr>
                      </m:accPr>
                      <m:e>
                        <m:r>
                          <a:rPr lang="en-IN" sz="2000" b="0" i="1" dirty="0" smtClean="0">
                            <a:latin typeface="Cambria Math" panose="02040503050406030204" pitchFamily="18" charset="0"/>
                          </a:rPr>
                          <m:t>𝐴</m:t>
                        </m:r>
                      </m:e>
                    </m:acc>
                  </m:oMath>
                </a14:m>
                <a:r>
                  <a:rPr lang="en-US" sz="2000" dirty="0"/>
                  <a:t>, X, </a:t>
                </a:r>
                <a14:m>
                  <m:oMath xmlns:m="http://schemas.openxmlformats.org/officeDocument/2006/math">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𝑌</m:t>
                        </m:r>
                      </m:e>
                    </m:acc>
                  </m:oMath>
                </a14:m>
                <a:r>
                  <a:rPr lang="en-US" sz="2000" dirty="0"/>
                  <a:t>) for concatenation</a:t>
                </a:r>
              </a:p>
            </p:txBody>
          </p:sp>
        </mc:Choice>
        <mc:Fallback xmlns="">
          <p:sp>
            <p:nvSpPr>
              <p:cNvPr id="4" name="Content Placeholder 2">
                <a:extLst>
                  <a:ext uri="{FF2B5EF4-FFF2-40B4-BE49-F238E27FC236}">
                    <a16:creationId xmlns:a16="http://schemas.microsoft.com/office/drawing/2014/main" id="{5A55D781-5A20-4C0D-CE9B-DAE098746936}"/>
                  </a:ext>
                </a:extLst>
              </p:cNvPr>
              <p:cNvSpPr txBox="1">
                <a:spLocks noRot="1" noChangeAspect="1" noMove="1" noResize="1" noEditPoints="1" noAdjustHandles="1" noChangeArrowheads="1" noChangeShapeType="1" noTextEdit="1"/>
              </p:cNvSpPr>
              <p:nvPr/>
            </p:nvSpPr>
            <p:spPr>
              <a:xfrm>
                <a:off x="455193" y="3429000"/>
                <a:ext cx="10012781" cy="2026920"/>
              </a:xfrm>
              <a:prstGeom prst="rect">
                <a:avLst/>
              </a:prstGeom>
              <a:blipFill>
                <a:blip r:embed="rId3"/>
                <a:stretch>
                  <a:fillRect/>
                </a:stretch>
              </a:blipFill>
            </p:spPr>
            <p:txBody>
              <a:bodyPr/>
              <a:lstStyle/>
              <a:p>
                <a:r>
                  <a:rPr lang="en-IN">
                    <a:noFill/>
                  </a:rPr>
                  <a:t> </a:t>
                </a:r>
              </a:p>
            </p:txBody>
          </p:sp>
        </mc:Fallback>
      </mc:AlternateContent>
      <p:sp>
        <p:nvSpPr>
          <p:cNvPr id="5" name="Content Placeholder 2">
            <a:extLst>
              <a:ext uri="{FF2B5EF4-FFF2-40B4-BE49-F238E27FC236}">
                <a16:creationId xmlns:a16="http://schemas.microsoft.com/office/drawing/2014/main" id="{1D624DA7-10D4-9B6D-881D-47B5843DA130}"/>
              </a:ext>
            </a:extLst>
          </p:cNvPr>
          <p:cNvSpPr txBox="1">
            <a:spLocks/>
          </p:cNvSpPr>
          <p:nvPr/>
        </p:nvSpPr>
        <p:spPr>
          <a:xfrm>
            <a:off x="2923934" y="6057349"/>
            <a:ext cx="6344132" cy="486326"/>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rmAutofit fontScale="850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2000" dirty="0">
                <a:solidFill>
                  <a:schemeClr val="tx1"/>
                </a:solidFill>
                <a:hlinkClick r:id="rId4">
                  <a:extLst>
                    <a:ext uri="{A12FA001-AC4F-418D-AE19-62706E023703}">
                      <ahyp:hlinkClr xmlns:ahyp="http://schemas.microsoft.com/office/drawing/2018/hyperlinkcolor" val="tx"/>
                    </a:ext>
                  </a:extLst>
                </a:hlinkClick>
              </a:rPr>
              <a:t>https://link.springer.com/chapter/</a:t>
            </a:r>
            <a:r>
              <a:rPr lang="en-US" sz="2000"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10.1007/978-3-540-24635-0_12</a:t>
            </a:r>
            <a:endParaRPr lang="en-US" sz="2400" dirty="0">
              <a:solidFill>
                <a:schemeClr val="tx1"/>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D0AA04BA-9CB5-1735-1FAB-92D038F99C64}"/>
              </a:ext>
            </a:extLst>
          </p:cNvPr>
          <p:cNvSpPr txBox="1">
            <a:spLocks/>
          </p:cNvSpPr>
          <p:nvPr/>
        </p:nvSpPr>
        <p:spPr>
          <a:xfrm>
            <a:off x="5134807" y="3040671"/>
            <a:ext cx="1963024" cy="486326"/>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2000" dirty="0">
                <a:solidFill>
                  <a:schemeClr val="tx1"/>
                </a:solidFill>
              </a:rPr>
              <a:t>Figure (1)</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208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F187AF-951C-E3D1-891A-14638D3BCCCD}"/>
              </a:ext>
            </a:extLst>
          </p:cNvPr>
          <p:cNvSpPr txBox="1">
            <a:spLocks/>
          </p:cNvSpPr>
          <p:nvPr/>
        </p:nvSpPr>
        <p:spPr>
          <a:xfrm>
            <a:off x="642568" y="438150"/>
            <a:ext cx="4510458" cy="933449"/>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DNA steganography</a:t>
            </a:r>
          </a:p>
        </p:txBody>
      </p:sp>
      <p:sp>
        <p:nvSpPr>
          <p:cNvPr id="7" name="Content Placeholder 2">
            <a:extLst>
              <a:ext uri="{FF2B5EF4-FFF2-40B4-BE49-F238E27FC236}">
                <a16:creationId xmlns:a16="http://schemas.microsoft.com/office/drawing/2014/main" id="{D519C671-32F1-422F-EB3B-7E4A3E11297D}"/>
              </a:ext>
            </a:extLst>
          </p:cNvPr>
          <p:cNvSpPr txBox="1">
            <a:spLocks/>
          </p:cNvSpPr>
          <p:nvPr/>
        </p:nvSpPr>
        <p:spPr>
          <a:xfrm>
            <a:off x="642568" y="1752601"/>
            <a:ext cx="10012781" cy="2026920"/>
          </a:xfrm>
          <a:prstGeom prst="rect">
            <a:avLst/>
          </a:prstGeom>
        </p:spPr>
        <p:txBody>
          <a:bodyPr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sz="2000" dirty="0"/>
              <a:t>Mixing one binary strands with other DNA is called DNA steganography as</a:t>
            </a:r>
            <a:r>
              <a:rPr lang="en-US" sz="2000" dirty="0"/>
              <a:t> it prevents reading the binary strands.</a:t>
            </a:r>
          </a:p>
          <a:p>
            <a:r>
              <a:rPr lang="en-US" sz="2000" dirty="0"/>
              <a:t>So, for encryption the information that corresponds to DNA binary strands is mixed with other DNA binary strands (dummy strands in equal amount) shown in figure (2).</a:t>
            </a:r>
          </a:p>
          <a:p>
            <a:r>
              <a:rPr lang="en-US" sz="2000" dirty="0"/>
              <a:t>For achieving strong security, the information strands and dummy strands should have same binary format.</a:t>
            </a:r>
          </a:p>
          <a:p>
            <a:r>
              <a:rPr lang="en-US" sz="2000" dirty="0"/>
              <a:t>For decryption key sequence that attached with information strands is required.</a:t>
            </a:r>
          </a:p>
          <a:p>
            <a:endParaRPr lang="en-US" sz="2000" dirty="0"/>
          </a:p>
        </p:txBody>
      </p:sp>
    </p:spTree>
    <p:extLst>
      <p:ext uri="{BB962C8B-B14F-4D97-AF65-F5344CB8AC3E}">
        <p14:creationId xmlns:p14="http://schemas.microsoft.com/office/powerpoint/2010/main" val="266199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C62FC-1B56-E1FA-CA2D-0CE0DF922B02}"/>
              </a:ext>
            </a:extLst>
          </p:cNvPr>
          <p:cNvPicPr>
            <a:picLocks noChangeAspect="1"/>
          </p:cNvPicPr>
          <p:nvPr/>
        </p:nvPicPr>
        <p:blipFill>
          <a:blip r:embed="rId2"/>
          <a:stretch>
            <a:fillRect/>
          </a:stretch>
        </p:blipFill>
        <p:spPr>
          <a:xfrm>
            <a:off x="3201035" y="2945150"/>
            <a:ext cx="5789927" cy="3119520"/>
          </a:xfrm>
          <a:prstGeom prst="rect">
            <a:avLst/>
          </a:prstGeom>
        </p:spPr>
      </p:pic>
      <p:sp>
        <p:nvSpPr>
          <p:cNvPr id="6" name="Content Placeholder 2">
            <a:extLst>
              <a:ext uri="{FF2B5EF4-FFF2-40B4-BE49-F238E27FC236}">
                <a16:creationId xmlns:a16="http://schemas.microsoft.com/office/drawing/2014/main" id="{09BD3F1E-B8F1-4289-1128-B50CA9B9C6C5}"/>
              </a:ext>
            </a:extLst>
          </p:cNvPr>
          <p:cNvSpPr txBox="1">
            <a:spLocks/>
          </p:cNvSpPr>
          <p:nvPr/>
        </p:nvSpPr>
        <p:spPr>
          <a:xfrm>
            <a:off x="5114487" y="6205661"/>
            <a:ext cx="1963024" cy="486326"/>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2000" dirty="0">
                <a:solidFill>
                  <a:schemeClr val="tx1"/>
                </a:solidFill>
              </a:rPr>
              <a:t>Figure (2)</a:t>
            </a:r>
            <a:endParaRPr lang="en-US" sz="24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A42556-E236-A945-FAF9-BFE5510436D9}"/>
                  </a:ext>
                </a:extLst>
              </p:cNvPr>
              <p:cNvSpPr txBox="1">
                <a:spLocks/>
              </p:cNvSpPr>
              <p:nvPr/>
            </p:nvSpPr>
            <p:spPr>
              <a:xfrm>
                <a:off x="758188" y="652339"/>
                <a:ext cx="11708132" cy="2151821"/>
              </a:xfrm>
              <a:prstGeom prst="rect">
                <a:avLst/>
              </a:prstGeom>
            </p:spPr>
            <p:txBody>
              <a:bodyPr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94100" indent="-457200">
                  <a:buFont typeface="+mj-lt"/>
                  <a:buAutoNum type="alphaUcPeriod"/>
                </a:pPr>
                <a:r>
                  <a:rPr lang="en-IN" sz="2000" dirty="0"/>
                  <a:t>Here message strands A containing unique key sequence is hidden among dummy strands like</a:t>
                </a:r>
                <a:r>
                  <a:rPr lang="el-GR" sz="2000" dirty="0"/>
                  <a:t> π</a:t>
                </a:r>
                <a:r>
                  <a:rPr lang="en-IN" sz="2000" dirty="0"/>
                  <a:t> (herring sperm DNA)</a:t>
                </a:r>
                <a:r>
                  <a:rPr lang="en-US" sz="2000" dirty="0"/>
                  <a:t> or </a:t>
                </a:r>
                <a14:m>
                  <m:oMath xmlns:m="http://schemas.openxmlformats.org/officeDocument/2006/math">
                    <m:r>
                      <a:rPr lang="en-IN" sz="2000" i="1" smtClean="0">
                        <a:latin typeface="Cambria Math" panose="02040503050406030204" pitchFamily="18" charset="0"/>
                        <a:ea typeface="Cambria Math" panose="02040503050406030204" pitchFamily="18" charset="0"/>
                      </a:rPr>
                      <m:t>𝛽</m:t>
                    </m:r>
                  </m:oMath>
                </a14:m>
                <a:r>
                  <a:rPr lang="en-US" sz="2000" dirty="0"/>
                  <a:t> (Different binary DNA strands) or </a:t>
                </a:r>
                <a14:m>
                  <m:oMath xmlns:m="http://schemas.openxmlformats.org/officeDocument/2006/math">
                    <m:r>
                      <a:rPr lang="en-US" sz="2000" i="1" dirty="0">
                        <a:latin typeface="Cambria Math" panose="02040503050406030204" pitchFamily="18" charset="0"/>
                      </a:rPr>
                      <m:t>𝜆</m:t>
                    </m:r>
                    <m:r>
                      <a:rPr lang="en-IN" sz="2000" b="0" i="1" dirty="0" smtClean="0">
                        <a:latin typeface="Cambria Math" panose="02040503050406030204" pitchFamily="18" charset="0"/>
                      </a:rPr>
                      <m:t> (</m:t>
                    </m:r>
                    <m:r>
                      <m:rPr>
                        <m:nor/>
                      </m:rPr>
                      <a:rPr lang="en-IN" sz="2000"/>
                      <m:t>bacteriophage</m:t>
                    </m:r>
                  </m:oMath>
                </a14:m>
                <a:r>
                  <a:rPr lang="en-US" sz="2000" dirty="0"/>
                  <a:t>). </a:t>
                </a:r>
              </a:p>
              <a:p>
                <a:pPr marL="494100" indent="-457200">
                  <a:buFont typeface="+mj-lt"/>
                  <a:buAutoNum type="alphaUcPeriod"/>
                </a:pPr>
                <a:r>
                  <a:rPr lang="en-US" sz="2000" dirty="0"/>
                  <a:t>Decryption can only be done by the key sequence as PCR readout is only done if both primer is given.</a:t>
                </a:r>
              </a:p>
              <a:p>
                <a:pPr marL="494100" indent="-457200">
                  <a:buFont typeface="+mj-lt"/>
                  <a:buAutoNum type="alphaUcPeriod"/>
                </a:pPr>
                <a:r>
                  <a:rPr lang="en-US" sz="2000" dirty="0"/>
                  <a:t>Decryption: -  here lanes 2 and 3 is unencrypted message A. lanes 4 and 5 is show the decryption of  A encrypted with DNA.</a:t>
                </a:r>
              </a:p>
              <a:p>
                <a:pPr marL="494100" indent="-457200">
                  <a:buFont typeface="+mj-lt"/>
                  <a:buAutoNum type="alphaUcPeriod"/>
                </a:pPr>
                <a:endParaRPr lang="en-US" sz="2000" dirty="0"/>
              </a:p>
              <a:p>
                <a:endParaRPr lang="en-US" sz="2000" dirty="0"/>
              </a:p>
              <a:p>
                <a:endParaRPr lang="en-US" sz="2000" dirty="0"/>
              </a:p>
            </p:txBody>
          </p:sp>
        </mc:Choice>
        <mc:Fallback xmlns="">
          <p:sp>
            <p:nvSpPr>
              <p:cNvPr id="7" name="Content Placeholder 2">
                <a:extLst>
                  <a:ext uri="{FF2B5EF4-FFF2-40B4-BE49-F238E27FC236}">
                    <a16:creationId xmlns:a16="http://schemas.microsoft.com/office/drawing/2014/main" id="{B0A42556-E236-A945-FAF9-BFE5510436D9}"/>
                  </a:ext>
                </a:extLst>
              </p:cNvPr>
              <p:cNvSpPr txBox="1">
                <a:spLocks noRot="1" noChangeAspect="1" noMove="1" noResize="1" noEditPoints="1" noAdjustHandles="1" noChangeArrowheads="1" noChangeShapeType="1" noTextEdit="1"/>
              </p:cNvSpPr>
              <p:nvPr/>
            </p:nvSpPr>
            <p:spPr>
              <a:xfrm>
                <a:off x="758188" y="652339"/>
                <a:ext cx="11708132" cy="2151821"/>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0881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18CB40-93BB-644A-7E38-D2ACA688F26B}"/>
              </a:ext>
            </a:extLst>
          </p:cNvPr>
          <p:cNvSpPr txBox="1">
            <a:spLocks/>
          </p:cNvSpPr>
          <p:nvPr/>
        </p:nvSpPr>
        <p:spPr>
          <a:xfrm>
            <a:off x="794968" y="3301999"/>
            <a:ext cx="5311192" cy="933449"/>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3700" dirty="0"/>
              <a:t>Decryption: - </a:t>
            </a:r>
          </a:p>
        </p:txBody>
      </p:sp>
      <p:sp>
        <p:nvSpPr>
          <p:cNvPr id="5" name="Content Placeholder 2">
            <a:extLst>
              <a:ext uri="{FF2B5EF4-FFF2-40B4-BE49-F238E27FC236}">
                <a16:creationId xmlns:a16="http://schemas.microsoft.com/office/drawing/2014/main" id="{BD78ED7B-5DC7-E026-F05F-68C36E5ED359}"/>
              </a:ext>
            </a:extLst>
          </p:cNvPr>
          <p:cNvSpPr txBox="1">
            <a:spLocks/>
          </p:cNvSpPr>
          <p:nvPr/>
        </p:nvSpPr>
        <p:spPr>
          <a:xfrm>
            <a:off x="642567" y="1523999"/>
            <a:ext cx="10012781" cy="1803400"/>
          </a:xfrm>
          <a:prstGeom prst="rect">
            <a:avLst/>
          </a:prstGeom>
        </p:spPr>
        <p:txBody>
          <a:bodyPr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sz="2000" dirty="0"/>
              <a:t>Step 1: - Convert the plain text into the Binary format.</a:t>
            </a:r>
          </a:p>
          <a:p>
            <a:r>
              <a:rPr lang="en-IN" sz="2000" dirty="0"/>
              <a:t>Step2: - We add unique key into the message at the start.</a:t>
            </a:r>
          </a:p>
          <a:p>
            <a:r>
              <a:rPr lang="en-IN" sz="2000" dirty="0"/>
              <a:t>Step3: - Generating certain DNA dummies and put the DNA binary strands (message) along with it.</a:t>
            </a:r>
          </a:p>
        </p:txBody>
      </p:sp>
      <p:sp>
        <p:nvSpPr>
          <p:cNvPr id="6" name="Title 1">
            <a:extLst>
              <a:ext uri="{FF2B5EF4-FFF2-40B4-BE49-F238E27FC236}">
                <a16:creationId xmlns:a16="http://schemas.microsoft.com/office/drawing/2014/main" id="{6745CB00-3448-AD4C-9D99-487741F653BD}"/>
              </a:ext>
            </a:extLst>
          </p:cNvPr>
          <p:cNvSpPr txBox="1">
            <a:spLocks/>
          </p:cNvSpPr>
          <p:nvPr/>
        </p:nvSpPr>
        <p:spPr>
          <a:xfrm>
            <a:off x="794968" y="590550"/>
            <a:ext cx="5311192" cy="933449"/>
          </a:xfrm>
          <a:prstGeom prst="rect">
            <a:avLst/>
          </a:prstGeom>
        </p:spPr>
        <p:txBody>
          <a:bodyPr anchor="b">
            <a:normAutofit fontScale="85000"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400" dirty="0"/>
              <a:t>Algorithm for Encryption</a:t>
            </a:r>
            <a:endParaRPr lang="en-IN" sz="4000" dirty="0"/>
          </a:p>
        </p:txBody>
      </p:sp>
      <p:sp>
        <p:nvSpPr>
          <p:cNvPr id="7" name="Content Placeholder 2">
            <a:extLst>
              <a:ext uri="{FF2B5EF4-FFF2-40B4-BE49-F238E27FC236}">
                <a16:creationId xmlns:a16="http://schemas.microsoft.com/office/drawing/2014/main" id="{56C891E5-30C2-1EC7-E6AD-C73B8A6841A6}"/>
              </a:ext>
            </a:extLst>
          </p:cNvPr>
          <p:cNvSpPr txBox="1">
            <a:spLocks/>
          </p:cNvSpPr>
          <p:nvPr/>
        </p:nvSpPr>
        <p:spPr>
          <a:xfrm>
            <a:off x="642567" y="4235447"/>
            <a:ext cx="10012781" cy="2241551"/>
          </a:xfrm>
          <a:prstGeom prst="rect">
            <a:avLst/>
          </a:prstGeom>
        </p:spPr>
        <p:txBody>
          <a:bodyPr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IN" sz="2000" dirty="0"/>
              <a:t>For decryption we need unique key as the readout process is based on knowledge of both start and end primer.</a:t>
            </a:r>
          </a:p>
          <a:p>
            <a:r>
              <a:rPr lang="en-IN" sz="2000" dirty="0"/>
              <a:t>The start primer is unique key and end primer is either 0 bit or 1 bit.</a:t>
            </a:r>
          </a:p>
          <a:p>
            <a:r>
              <a:rPr lang="en-IN" sz="2000" dirty="0"/>
              <a:t>So, performing both 0 bit and 1 bit primer reaction we can easily decrypt message with PCR readout.</a:t>
            </a:r>
          </a:p>
        </p:txBody>
      </p:sp>
    </p:spTree>
    <p:extLst>
      <p:ext uri="{BB962C8B-B14F-4D97-AF65-F5344CB8AC3E}">
        <p14:creationId xmlns:p14="http://schemas.microsoft.com/office/powerpoint/2010/main" val="33182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2642D3-C9CC-483C-CCC7-0DB213CCB54A}"/>
              </a:ext>
            </a:extLst>
          </p:cNvPr>
          <p:cNvPicPr>
            <a:picLocks noGrp="1" noChangeAspect="1"/>
          </p:cNvPicPr>
          <p:nvPr>
            <p:ph idx="1"/>
          </p:nvPr>
        </p:nvPicPr>
        <p:blipFill>
          <a:blip r:embed="rId2"/>
          <a:stretch>
            <a:fillRect/>
          </a:stretch>
        </p:blipFill>
        <p:spPr>
          <a:xfrm>
            <a:off x="513962" y="1523999"/>
            <a:ext cx="11184396" cy="4905676"/>
          </a:xfrm>
        </p:spPr>
      </p:pic>
      <p:sp>
        <p:nvSpPr>
          <p:cNvPr id="6" name="Title 1">
            <a:extLst>
              <a:ext uri="{FF2B5EF4-FFF2-40B4-BE49-F238E27FC236}">
                <a16:creationId xmlns:a16="http://schemas.microsoft.com/office/drawing/2014/main" id="{AE30A80A-9280-74A0-4218-3885A84D4E15}"/>
              </a:ext>
            </a:extLst>
          </p:cNvPr>
          <p:cNvSpPr txBox="1">
            <a:spLocks/>
          </p:cNvSpPr>
          <p:nvPr/>
        </p:nvSpPr>
        <p:spPr>
          <a:xfrm>
            <a:off x="794968" y="590550"/>
            <a:ext cx="2949259" cy="933449"/>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400" dirty="0"/>
              <a:t>Algorithm: - </a:t>
            </a:r>
            <a:endParaRPr lang="en-IN" sz="4000" dirty="0"/>
          </a:p>
        </p:txBody>
      </p:sp>
    </p:spTree>
    <p:extLst>
      <p:ext uri="{BB962C8B-B14F-4D97-AF65-F5344CB8AC3E}">
        <p14:creationId xmlns:p14="http://schemas.microsoft.com/office/powerpoint/2010/main" val="202402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3E5C4-66FE-B86C-3BB0-8FD71500679A}"/>
              </a:ext>
            </a:extLst>
          </p:cNvPr>
          <p:cNvPicPr>
            <a:picLocks noChangeAspect="1"/>
          </p:cNvPicPr>
          <p:nvPr/>
        </p:nvPicPr>
        <p:blipFill>
          <a:blip r:embed="rId2"/>
          <a:stretch>
            <a:fillRect/>
          </a:stretch>
        </p:blipFill>
        <p:spPr>
          <a:xfrm>
            <a:off x="1416543" y="1678824"/>
            <a:ext cx="5518434" cy="4496031"/>
          </a:xfrm>
          <a:prstGeom prst="rect">
            <a:avLst/>
          </a:prstGeom>
        </p:spPr>
      </p:pic>
      <p:sp>
        <p:nvSpPr>
          <p:cNvPr id="6" name="Title 1">
            <a:extLst>
              <a:ext uri="{FF2B5EF4-FFF2-40B4-BE49-F238E27FC236}">
                <a16:creationId xmlns:a16="http://schemas.microsoft.com/office/drawing/2014/main" id="{45886495-9194-1A33-D33C-FD1936691B11}"/>
              </a:ext>
            </a:extLst>
          </p:cNvPr>
          <p:cNvSpPr txBox="1">
            <a:spLocks/>
          </p:cNvSpPr>
          <p:nvPr/>
        </p:nvSpPr>
        <p:spPr>
          <a:xfrm>
            <a:off x="794968" y="590550"/>
            <a:ext cx="5311192" cy="933449"/>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400" dirty="0"/>
              <a:t>Algorithm Output: -</a:t>
            </a:r>
            <a:endParaRPr lang="en-IN" sz="4000" dirty="0"/>
          </a:p>
        </p:txBody>
      </p:sp>
      <p:sp>
        <p:nvSpPr>
          <p:cNvPr id="7" name="Rectangle 6">
            <a:extLst>
              <a:ext uri="{FF2B5EF4-FFF2-40B4-BE49-F238E27FC236}">
                <a16:creationId xmlns:a16="http://schemas.microsoft.com/office/drawing/2014/main" id="{03C4D1FC-C7F3-0BDB-702E-4CC9911E2D97}"/>
              </a:ext>
            </a:extLst>
          </p:cNvPr>
          <p:cNvSpPr/>
          <p:nvPr/>
        </p:nvSpPr>
        <p:spPr>
          <a:xfrm>
            <a:off x="1416543" y="5466080"/>
            <a:ext cx="5390657" cy="2032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Arrow: Right 8">
            <a:extLst>
              <a:ext uri="{FF2B5EF4-FFF2-40B4-BE49-F238E27FC236}">
                <a16:creationId xmlns:a16="http://schemas.microsoft.com/office/drawing/2014/main" id="{909DDC0A-60EB-850F-D839-C35EA6854C29}"/>
              </a:ext>
            </a:extLst>
          </p:cNvPr>
          <p:cNvSpPr/>
          <p:nvPr/>
        </p:nvSpPr>
        <p:spPr>
          <a:xfrm rot="10800000">
            <a:off x="6611125" y="5466080"/>
            <a:ext cx="1129523" cy="251460"/>
          </a:xfrm>
          <a:prstGeom prst="rightArrow">
            <a:avLst>
              <a:gd name="adj1" fmla="val 50000"/>
              <a:gd name="adj2" fmla="val 8813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D233C584-AC34-924B-DE33-B97E6A47E2C6}"/>
              </a:ext>
            </a:extLst>
          </p:cNvPr>
          <p:cNvSpPr txBox="1"/>
          <p:nvPr/>
        </p:nvSpPr>
        <p:spPr>
          <a:xfrm>
            <a:off x="7740648" y="5244514"/>
            <a:ext cx="3686476" cy="646331"/>
          </a:xfrm>
          <a:prstGeom prst="rect">
            <a:avLst/>
          </a:prstGeom>
          <a:noFill/>
        </p:spPr>
        <p:txBody>
          <a:bodyPr wrap="square">
            <a:spAutoFit/>
          </a:bodyPr>
          <a:lstStyle/>
          <a:p>
            <a:r>
              <a:rPr lang="en-IN" dirty="0"/>
              <a:t>DNA binary Message strands including key sequence at start</a:t>
            </a:r>
          </a:p>
        </p:txBody>
      </p:sp>
      <p:cxnSp>
        <p:nvCxnSpPr>
          <p:cNvPr id="13" name="Straight Connector 12">
            <a:extLst>
              <a:ext uri="{FF2B5EF4-FFF2-40B4-BE49-F238E27FC236}">
                <a16:creationId xmlns:a16="http://schemas.microsoft.com/office/drawing/2014/main" id="{5AE22907-A9C9-0FCE-513C-7A5E871D4877}"/>
              </a:ext>
            </a:extLst>
          </p:cNvPr>
          <p:cNvCxnSpPr/>
          <p:nvPr/>
        </p:nvCxnSpPr>
        <p:spPr>
          <a:xfrm flipH="1">
            <a:off x="1501541" y="5669280"/>
            <a:ext cx="5014762" cy="0"/>
          </a:xfrm>
          <a:prstGeom prst="line">
            <a:avLst/>
          </a:prstGeom>
          <a:ln w="28575"/>
        </p:spPr>
        <p:style>
          <a:lnRef idx="1">
            <a:schemeClr val="dk1"/>
          </a:lnRef>
          <a:fillRef idx="0">
            <a:schemeClr val="dk1"/>
          </a:fillRef>
          <a:effectRef idx="0">
            <a:schemeClr val="dk1"/>
          </a:effectRef>
          <a:fontRef idx="minor">
            <a:schemeClr val="tx1"/>
          </a:fontRef>
        </p:style>
      </p:cxnSp>
      <p:sp>
        <p:nvSpPr>
          <p:cNvPr id="15" name="Arrow: Curved Left 14">
            <a:extLst>
              <a:ext uri="{FF2B5EF4-FFF2-40B4-BE49-F238E27FC236}">
                <a16:creationId xmlns:a16="http://schemas.microsoft.com/office/drawing/2014/main" id="{BDCBF845-0669-D9C6-0FDB-734DBB4E878A}"/>
              </a:ext>
            </a:extLst>
          </p:cNvPr>
          <p:cNvSpPr/>
          <p:nvPr/>
        </p:nvSpPr>
        <p:spPr>
          <a:xfrm rot="2460272">
            <a:off x="6893945" y="3923316"/>
            <a:ext cx="596766" cy="1085248"/>
          </a:xfrm>
          <a:prstGeom prst="curvedLeftArrow">
            <a:avLst>
              <a:gd name="adj1" fmla="val 31556"/>
              <a:gd name="adj2" fmla="val 63006"/>
              <a:gd name="adj3" fmla="val 4112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7" name="TextBox 16">
            <a:extLst>
              <a:ext uri="{FF2B5EF4-FFF2-40B4-BE49-F238E27FC236}">
                <a16:creationId xmlns:a16="http://schemas.microsoft.com/office/drawing/2014/main" id="{8FE5547B-393A-0AF0-30AF-26E9FDFF218E}"/>
              </a:ext>
            </a:extLst>
          </p:cNvPr>
          <p:cNvSpPr txBox="1"/>
          <p:nvPr/>
        </p:nvSpPr>
        <p:spPr>
          <a:xfrm>
            <a:off x="7582276" y="4163803"/>
            <a:ext cx="6097604" cy="646331"/>
          </a:xfrm>
          <a:prstGeom prst="rect">
            <a:avLst/>
          </a:prstGeom>
          <a:noFill/>
        </p:spPr>
        <p:txBody>
          <a:bodyPr wrap="square">
            <a:spAutoFit/>
          </a:bodyPr>
          <a:lstStyle/>
          <a:p>
            <a:r>
              <a:rPr lang="en-IN" dirty="0"/>
              <a:t>Other DNA dummies with same </a:t>
            </a:r>
          </a:p>
          <a:p>
            <a:r>
              <a:rPr lang="en-IN" dirty="0"/>
              <a:t>structure as Message strands</a:t>
            </a:r>
          </a:p>
        </p:txBody>
      </p:sp>
    </p:spTree>
    <p:extLst>
      <p:ext uri="{BB962C8B-B14F-4D97-AF65-F5344CB8AC3E}">
        <p14:creationId xmlns:p14="http://schemas.microsoft.com/office/powerpoint/2010/main" val="262919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F41630-8A88-0708-54D9-74C27155E997}"/>
              </a:ext>
            </a:extLst>
          </p:cNvPr>
          <p:cNvSpPr txBox="1">
            <a:spLocks/>
          </p:cNvSpPr>
          <p:nvPr/>
        </p:nvSpPr>
        <p:spPr>
          <a:xfrm>
            <a:off x="642568" y="438150"/>
            <a:ext cx="1978712" cy="933449"/>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400" dirty="0"/>
              <a:t>Security</a:t>
            </a:r>
            <a:endParaRPr lang="en-IN" sz="4000" dirty="0"/>
          </a:p>
        </p:txBody>
      </p:sp>
      <p:sp>
        <p:nvSpPr>
          <p:cNvPr id="5" name="Content Placeholder 2">
            <a:extLst>
              <a:ext uri="{FF2B5EF4-FFF2-40B4-BE49-F238E27FC236}">
                <a16:creationId xmlns:a16="http://schemas.microsoft.com/office/drawing/2014/main" id="{1B85A1CA-12C5-B494-A804-3C3C9114DF5D}"/>
              </a:ext>
            </a:extLst>
          </p:cNvPr>
          <p:cNvSpPr txBox="1">
            <a:spLocks/>
          </p:cNvSpPr>
          <p:nvPr/>
        </p:nvSpPr>
        <p:spPr>
          <a:xfrm>
            <a:off x="642568" y="1752601"/>
            <a:ext cx="10012781" cy="2026920"/>
          </a:xfrm>
          <a:prstGeom prst="rect">
            <a:avLst/>
          </a:prstGeom>
        </p:spPr>
        <p:txBody>
          <a:bodyPr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t>Any single attack must not yield more information than a random extraction of one strand and its duplicates.</a:t>
            </a:r>
          </a:p>
          <a:p>
            <a:r>
              <a:rPr lang="en-US" sz="2000" dirty="0"/>
              <a:t>To achieve this all the dummies has same structure as message strands and other assumption is that DNA-coded messages, which follow a linguistic structure, by methods based on linguistic statistics must be prevented.</a:t>
            </a:r>
          </a:p>
        </p:txBody>
      </p:sp>
      <p:sp>
        <p:nvSpPr>
          <p:cNvPr id="8" name="Title 1">
            <a:extLst>
              <a:ext uri="{FF2B5EF4-FFF2-40B4-BE49-F238E27FC236}">
                <a16:creationId xmlns:a16="http://schemas.microsoft.com/office/drawing/2014/main" id="{74E7F75E-41BD-9215-6989-3C2390524B7B}"/>
              </a:ext>
            </a:extLst>
          </p:cNvPr>
          <p:cNvSpPr txBox="1">
            <a:spLocks/>
          </p:cNvSpPr>
          <p:nvPr/>
        </p:nvSpPr>
        <p:spPr>
          <a:xfrm>
            <a:off x="642568" y="3708401"/>
            <a:ext cx="4772712" cy="568960"/>
          </a:xfrm>
          <a:prstGeom prst="rect">
            <a:avLst/>
          </a:prstGeom>
        </p:spPr>
        <p:txBody>
          <a:bodyPr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t>System specific security, case: - </a:t>
            </a:r>
            <a:endParaRPr lang="en-IN" sz="2800"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9AF8EAB-A5FF-E108-C3FB-468D3A8807B0}"/>
                  </a:ext>
                </a:extLst>
              </p:cNvPr>
              <p:cNvSpPr txBox="1">
                <a:spLocks/>
              </p:cNvSpPr>
              <p:nvPr/>
            </p:nvSpPr>
            <p:spPr>
              <a:xfrm>
                <a:off x="642568" y="4554224"/>
                <a:ext cx="5189273" cy="2026920"/>
              </a:xfrm>
              <a:prstGeom prst="rect">
                <a:avLst/>
              </a:prstGeom>
            </p:spPr>
            <p:txBody>
              <a:bodyPr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t>Probability of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𝑆</m:t>
                        </m:r>
                      </m:e>
                      <m:sub>
                        <m:r>
                          <a:rPr lang="en-IN" sz="2000" b="0" i="1" smtClean="0">
                            <a:latin typeface="Cambria Math" panose="02040503050406030204" pitchFamily="18" charset="0"/>
                          </a:rPr>
                          <m:t>𝑇</m:t>
                        </m:r>
                      </m:sub>
                    </m:sSub>
                  </m:oMath>
                </a14:m>
                <a:r>
                  <a:rPr lang="en-US" sz="2000" dirty="0"/>
                  <a:t> and</a:t>
                </a:r>
                <a:r>
                  <a:rPr lang="en-IN" sz="2000" dirty="0"/>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a:rPr lang="en-IN" sz="2000" b="0" i="1" smtClean="0">
                            <a:latin typeface="Cambria Math" panose="02040503050406030204" pitchFamily="18" charset="0"/>
                          </a:rPr>
                          <m:t>𝐸</m:t>
                        </m:r>
                      </m:sub>
                    </m:sSub>
                  </m:oMath>
                </a14:m>
                <a:r>
                  <a:rPr lang="en-US" sz="2000" dirty="0"/>
                  <a:t> bind together is: -</a:t>
                </a:r>
              </a:p>
              <a:p>
                <a:pPr marL="36900" indent="0">
                  <a:buNone/>
                </a:pPr>
                <a14:m>
                  <m:oMath xmlns:m="http://schemas.openxmlformats.org/officeDocument/2006/math">
                    <m:r>
                      <a:rPr lang="en-IN" sz="2800" b="0" i="1" smtClean="0">
                        <a:latin typeface="Cambria Math" panose="02040503050406030204" pitchFamily="18" charset="0"/>
                      </a:rPr>
                      <m:t>𝑃</m:t>
                    </m:r>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sSup>
                          <m:sSupPr>
                            <m:ctrlPr>
                              <a:rPr lang="en-IN" sz="2800" b="0" i="1" smtClean="0">
                                <a:latin typeface="Cambria Math" panose="02040503050406030204" pitchFamily="18" charset="0"/>
                              </a:rPr>
                            </m:ctrlPr>
                          </m:sSupPr>
                          <m:e>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𝐵</m:t>
                                </m:r>
                              </m:e>
                            </m:d>
                          </m:e>
                          <m:sup>
                            <m:r>
                              <a:rPr lang="en-IN" sz="2800" b="0" i="1" smtClean="0">
                                <a:latin typeface="Cambria Math" panose="02040503050406030204" pitchFamily="18" charset="0"/>
                              </a:rPr>
                              <m:t>𝐿</m:t>
                            </m:r>
                          </m:sup>
                        </m:sSup>
                      </m:den>
                    </m:f>
                  </m:oMath>
                </a14:m>
                <a:r>
                  <a:rPr lang="en-US" sz="2800" dirty="0"/>
                  <a:t>      </a:t>
                </a:r>
              </a:p>
            </p:txBody>
          </p:sp>
        </mc:Choice>
        <mc:Fallback xmlns="">
          <p:sp>
            <p:nvSpPr>
              <p:cNvPr id="10" name="Content Placeholder 2">
                <a:extLst>
                  <a:ext uri="{FF2B5EF4-FFF2-40B4-BE49-F238E27FC236}">
                    <a16:creationId xmlns:a16="http://schemas.microsoft.com/office/drawing/2014/main" id="{A9AF8EAB-A5FF-E108-C3FB-468D3A8807B0}"/>
                  </a:ext>
                </a:extLst>
              </p:cNvPr>
              <p:cNvSpPr txBox="1">
                <a:spLocks noRot="1" noChangeAspect="1" noMove="1" noResize="1" noEditPoints="1" noAdjustHandles="1" noChangeArrowheads="1" noChangeShapeType="1" noTextEdit="1"/>
              </p:cNvSpPr>
              <p:nvPr/>
            </p:nvSpPr>
            <p:spPr>
              <a:xfrm>
                <a:off x="642568" y="4554224"/>
                <a:ext cx="5189273" cy="20269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9219457-389F-C23D-C45E-3953E6C8789F}"/>
                  </a:ext>
                </a:extLst>
              </p:cNvPr>
              <p:cNvSpPr txBox="1">
                <a:spLocks/>
              </p:cNvSpPr>
              <p:nvPr/>
            </p:nvSpPr>
            <p:spPr>
              <a:xfrm>
                <a:off x="2471367" y="5219701"/>
                <a:ext cx="5189273" cy="2026920"/>
              </a:xfrm>
              <a:prstGeom prst="rect">
                <a:avLst/>
              </a:prstGeom>
            </p:spPr>
            <p:txBody>
              <a:bodyPr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2000" dirty="0"/>
                  <a:t>Here B = </a:t>
                </a:r>
                <a14:m>
                  <m:oMath xmlns:m="http://schemas.openxmlformats.org/officeDocument/2006/math">
                    <m:d>
                      <m:dPr>
                        <m:begChr m:val="{"/>
                        <m:endChr m:val="}"/>
                        <m:ctrlPr>
                          <a:rPr lang="en-US" sz="2000" i="1" smtClean="0">
                            <a:latin typeface="Cambria Math" panose="02040503050406030204" pitchFamily="18" charset="0"/>
                          </a:rPr>
                        </m:ctrlPr>
                      </m:dPr>
                      <m:e>
                        <m:r>
                          <a:rPr lang="en-IN" sz="2000" b="0" i="1" smtClean="0">
                            <a:latin typeface="Cambria Math" panose="02040503050406030204" pitchFamily="18" charset="0"/>
                          </a:rPr>
                          <m:t>𝐴</m:t>
                        </m:r>
                        <m:r>
                          <a:rPr lang="en-IN" sz="2000" b="0" i="1" smtClean="0">
                            <a:latin typeface="Cambria Math" panose="02040503050406030204" pitchFamily="18" charset="0"/>
                          </a:rPr>
                          <m:t>, </m:t>
                        </m:r>
                        <m:r>
                          <a:rPr lang="en-IN" sz="2000" b="0" i="1" smtClean="0">
                            <a:latin typeface="Cambria Math" panose="02040503050406030204" pitchFamily="18" charset="0"/>
                          </a:rPr>
                          <m:t>𝐶</m:t>
                        </m:r>
                        <m:r>
                          <a:rPr lang="en-IN" sz="2000" b="0" i="1" smtClean="0">
                            <a:latin typeface="Cambria Math" panose="02040503050406030204" pitchFamily="18" charset="0"/>
                          </a:rPr>
                          <m:t>, </m:t>
                        </m:r>
                        <m:r>
                          <a:rPr lang="en-IN" sz="2000" b="0" i="1" smtClean="0">
                            <a:latin typeface="Cambria Math" panose="02040503050406030204" pitchFamily="18" charset="0"/>
                          </a:rPr>
                          <m:t>𝐺</m:t>
                        </m:r>
                        <m:r>
                          <a:rPr lang="en-IN" sz="2000" b="0" i="1" smtClean="0">
                            <a:latin typeface="Cambria Math" panose="02040503050406030204" pitchFamily="18" charset="0"/>
                          </a:rPr>
                          <m:t>, </m:t>
                        </m:r>
                        <m:r>
                          <a:rPr lang="en-IN" sz="2000" b="0" i="1" smtClean="0">
                            <a:latin typeface="Cambria Math" panose="02040503050406030204" pitchFamily="18" charset="0"/>
                          </a:rPr>
                          <m:t>𝑇</m:t>
                        </m:r>
                      </m:e>
                    </m:d>
                    <m:d>
                      <m:dPr>
                        <m:ctrlPr>
                          <a:rPr lang="en-US" sz="2000" i="1" smtClean="0">
                            <a:latin typeface="Cambria Math" panose="02040503050406030204" pitchFamily="18" charset="0"/>
                          </a:rPr>
                        </m:ctrlPr>
                      </m:dPr>
                      <m:e>
                        <m:d>
                          <m:dPr>
                            <m:begChr m:val="|"/>
                            <m:endChr m:val="|"/>
                            <m:ctrlPr>
                              <a:rPr lang="en-US" sz="2000" i="1" smtClean="0">
                                <a:latin typeface="Cambria Math" panose="02040503050406030204" pitchFamily="18" charset="0"/>
                              </a:rPr>
                            </m:ctrlPr>
                          </m:dPr>
                          <m:e>
                            <m:r>
                              <a:rPr lang="en-IN" sz="2000" b="0" i="1" smtClean="0">
                                <a:latin typeface="Cambria Math" panose="02040503050406030204" pitchFamily="18" charset="0"/>
                              </a:rPr>
                              <m:t>𝐵</m:t>
                            </m:r>
                          </m:e>
                        </m:d>
                        <m:r>
                          <a:rPr lang="en-IN" sz="2000" b="0" i="1" smtClean="0">
                            <a:latin typeface="Cambria Math" panose="02040503050406030204" pitchFamily="18" charset="0"/>
                          </a:rPr>
                          <m:t>=4</m:t>
                        </m:r>
                      </m:e>
                    </m:d>
                  </m:oMath>
                </a14:m>
                <a:endParaRPr lang="en-US" sz="2000" dirty="0"/>
              </a:p>
              <a:p>
                <a:pPr marL="36900" indent="0">
                  <a:buNone/>
                </a:pPr>
                <a:r>
                  <a:rPr lang="en-US" sz="2000" dirty="0"/>
                  <a:t>and L is normalized length of sequence</a:t>
                </a:r>
              </a:p>
            </p:txBody>
          </p:sp>
        </mc:Choice>
        <mc:Fallback xmlns="">
          <p:sp>
            <p:nvSpPr>
              <p:cNvPr id="11" name="Content Placeholder 2">
                <a:extLst>
                  <a:ext uri="{FF2B5EF4-FFF2-40B4-BE49-F238E27FC236}">
                    <a16:creationId xmlns:a16="http://schemas.microsoft.com/office/drawing/2014/main" id="{89219457-389F-C23D-C45E-3953E6C8789F}"/>
                  </a:ext>
                </a:extLst>
              </p:cNvPr>
              <p:cNvSpPr txBox="1">
                <a:spLocks noRot="1" noChangeAspect="1" noMove="1" noResize="1" noEditPoints="1" noAdjustHandles="1" noChangeArrowheads="1" noChangeShapeType="1" noTextEdit="1"/>
              </p:cNvSpPr>
              <p:nvPr/>
            </p:nvSpPr>
            <p:spPr>
              <a:xfrm>
                <a:off x="2471367" y="5219701"/>
                <a:ext cx="5189273" cy="2026920"/>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07016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{B9EAC5FE-D78F-406E-B1FA-DCA9F86BFC45}tf55705232_win32</Template>
  <TotalTime>999</TotalTime>
  <Words>960</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Goudy Old Style</vt:lpstr>
      <vt:lpstr>Wingdings 2</vt:lpstr>
      <vt:lpstr>SlateVTI</vt:lpstr>
      <vt:lpstr>DNA based Cryptography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based Cryptography</dc:title>
  <dc:creator>Tarun Boricha</dc:creator>
  <cp:lastModifiedBy>Tarun Boricha</cp:lastModifiedBy>
  <cp:revision>4</cp:revision>
  <dcterms:created xsi:type="dcterms:W3CDTF">2022-11-17T06:35:34Z</dcterms:created>
  <dcterms:modified xsi:type="dcterms:W3CDTF">2022-12-04T15:27:32Z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