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56" r:id="rId4"/>
    <p:sldId id="257" r:id="rId5"/>
    <p:sldId id="258" r:id="rId6"/>
    <p:sldId id="271" r:id="rId7"/>
    <p:sldId id="260" r:id="rId8"/>
    <p:sldId id="261" r:id="rId9"/>
    <p:sldId id="272" r:id="rId10"/>
    <p:sldId id="268" r:id="rId11"/>
    <p:sldId id="259" r:id="rId12"/>
    <p:sldId id="263" r:id="rId13"/>
    <p:sldId id="262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E537C-4088-47B9-AFA0-7BE429E90E16}" type="doc">
      <dgm:prSet loTypeId="urn:microsoft.com/office/officeart/2005/8/layout/chevron1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F9D3E61-714E-427F-B99C-4A784D740943}">
      <dgm:prSet/>
      <dgm:spPr/>
      <dgm:t>
        <a:bodyPr/>
        <a:lstStyle/>
        <a:p>
          <a:r>
            <a:rPr lang="en-US"/>
            <a:t>Hyperledger Fabric &amp; Composer.</a:t>
          </a:r>
        </a:p>
      </dgm:t>
    </dgm:pt>
    <dgm:pt modelId="{B5F0BC78-DE3A-4A3C-84F5-E56AE1DAD889}" type="parTrans" cxnId="{C3E02D38-69C5-4A2C-979B-89B7CC7B2774}">
      <dgm:prSet/>
      <dgm:spPr/>
      <dgm:t>
        <a:bodyPr/>
        <a:lstStyle/>
        <a:p>
          <a:endParaRPr lang="en-US"/>
        </a:p>
      </dgm:t>
    </dgm:pt>
    <dgm:pt modelId="{04874D70-A6B7-4728-B9E1-E04F5F7618CF}" type="sibTrans" cxnId="{C3E02D38-69C5-4A2C-979B-89B7CC7B2774}">
      <dgm:prSet/>
      <dgm:spPr/>
      <dgm:t>
        <a:bodyPr/>
        <a:lstStyle/>
        <a:p>
          <a:endParaRPr lang="en-US"/>
        </a:p>
      </dgm:t>
    </dgm:pt>
    <dgm:pt modelId="{299D01BE-9BB7-4C50-AFAF-460BEAD3657D}">
      <dgm:prSet/>
      <dgm:spPr/>
      <dgm:t>
        <a:bodyPr/>
        <a:lstStyle/>
        <a:p>
          <a:r>
            <a:rPr lang="en-US"/>
            <a:t>Rest API</a:t>
          </a:r>
        </a:p>
      </dgm:t>
    </dgm:pt>
    <dgm:pt modelId="{F4B06602-CBCD-45CD-A78A-42B2AFA09DBE}" type="parTrans" cxnId="{A1E2AE00-878D-4C03-AA22-BEEF7187FD80}">
      <dgm:prSet/>
      <dgm:spPr/>
      <dgm:t>
        <a:bodyPr/>
        <a:lstStyle/>
        <a:p>
          <a:endParaRPr lang="en-US"/>
        </a:p>
      </dgm:t>
    </dgm:pt>
    <dgm:pt modelId="{6C1EC26A-7249-4316-AA59-97065B96C270}" type="sibTrans" cxnId="{A1E2AE00-878D-4C03-AA22-BEEF7187FD80}">
      <dgm:prSet/>
      <dgm:spPr/>
      <dgm:t>
        <a:bodyPr/>
        <a:lstStyle/>
        <a:p>
          <a:endParaRPr lang="en-US"/>
        </a:p>
      </dgm:t>
    </dgm:pt>
    <dgm:pt modelId="{9C36A862-9615-4011-B3EC-FD8671BDFB2F}">
      <dgm:prSet/>
      <dgm:spPr/>
      <dgm:t>
        <a:bodyPr/>
        <a:lstStyle/>
        <a:p>
          <a:r>
            <a:rPr lang="en-US"/>
            <a:t>Blockchain to provide-</a:t>
          </a:r>
        </a:p>
      </dgm:t>
    </dgm:pt>
    <dgm:pt modelId="{0FE5174A-CA85-4C3E-9462-7543636F8D63}" type="parTrans" cxnId="{A794C7EE-27CF-492D-A997-1D47D373A25C}">
      <dgm:prSet/>
      <dgm:spPr/>
      <dgm:t>
        <a:bodyPr/>
        <a:lstStyle/>
        <a:p>
          <a:endParaRPr lang="en-US"/>
        </a:p>
      </dgm:t>
    </dgm:pt>
    <dgm:pt modelId="{D172F9AE-43DA-42EF-B2E4-54462F0ABDE7}" type="sibTrans" cxnId="{A794C7EE-27CF-492D-A997-1D47D373A25C}">
      <dgm:prSet/>
      <dgm:spPr/>
      <dgm:t>
        <a:bodyPr/>
        <a:lstStyle/>
        <a:p>
          <a:endParaRPr lang="en-US"/>
        </a:p>
      </dgm:t>
    </dgm:pt>
    <dgm:pt modelId="{A36D040D-5396-4A7F-8CCE-1C458B4B7DF0}">
      <dgm:prSet/>
      <dgm:spPr/>
      <dgm:t>
        <a:bodyPr/>
        <a:lstStyle/>
        <a:p>
          <a:r>
            <a:rPr lang="en-IN" dirty="0"/>
            <a:t>Self-sovereignty </a:t>
          </a:r>
          <a:endParaRPr lang="en-US" dirty="0"/>
        </a:p>
      </dgm:t>
    </dgm:pt>
    <dgm:pt modelId="{AE46EA56-9960-4853-AEA8-022E05551436}" type="parTrans" cxnId="{23EF361F-950B-4389-BD72-81239ADCF411}">
      <dgm:prSet/>
      <dgm:spPr/>
      <dgm:t>
        <a:bodyPr/>
        <a:lstStyle/>
        <a:p>
          <a:endParaRPr lang="en-US"/>
        </a:p>
      </dgm:t>
    </dgm:pt>
    <dgm:pt modelId="{E3DE0007-0ECA-49CD-BA25-2B4A19D2F973}" type="sibTrans" cxnId="{23EF361F-950B-4389-BD72-81239ADCF411}">
      <dgm:prSet/>
      <dgm:spPr/>
      <dgm:t>
        <a:bodyPr/>
        <a:lstStyle/>
        <a:p>
          <a:endParaRPr lang="en-US"/>
        </a:p>
      </dgm:t>
    </dgm:pt>
    <dgm:pt modelId="{3814234A-AD3F-4BE3-AA72-85F021E1779E}">
      <dgm:prSet/>
      <dgm:spPr/>
      <dgm:t>
        <a:bodyPr/>
        <a:lstStyle/>
        <a:p>
          <a:r>
            <a:rPr lang="en-IN"/>
            <a:t>Trust </a:t>
          </a:r>
          <a:endParaRPr lang="en-US"/>
        </a:p>
      </dgm:t>
    </dgm:pt>
    <dgm:pt modelId="{A168228D-0CE3-4DEA-B951-57FC6A6AE883}" type="parTrans" cxnId="{3AA288A7-0214-4247-A2E1-06CCFBAE0168}">
      <dgm:prSet/>
      <dgm:spPr/>
      <dgm:t>
        <a:bodyPr/>
        <a:lstStyle/>
        <a:p>
          <a:endParaRPr lang="en-US"/>
        </a:p>
      </dgm:t>
    </dgm:pt>
    <dgm:pt modelId="{6968414F-49B0-4191-B1AC-2245324EFCF5}" type="sibTrans" cxnId="{3AA288A7-0214-4247-A2E1-06CCFBAE0168}">
      <dgm:prSet/>
      <dgm:spPr/>
      <dgm:t>
        <a:bodyPr/>
        <a:lstStyle/>
        <a:p>
          <a:endParaRPr lang="en-US"/>
        </a:p>
      </dgm:t>
    </dgm:pt>
    <dgm:pt modelId="{B09E08A9-9E83-40ED-BF60-7BC6B7290CF7}">
      <dgm:prSet/>
      <dgm:spPr/>
      <dgm:t>
        <a:bodyPr/>
        <a:lstStyle/>
        <a:p>
          <a:r>
            <a:rPr lang="en-IN"/>
            <a:t>Disintermediation </a:t>
          </a:r>
          <a:endParaRPr lang="en-US"/>
        </a:p>
      </dgm:t>
    </dgm:pt>
    <dgm:pt modelId="{4184E5A0-181A-460E-8228-F139651ED7BF}" type="parTrans" cxnId="{EF9DD4EA-2BDB-4686-950A-93731EB6D12E}">
      <dgm:prSet/>
      <dgm:spPr/>
      <dgm:t>
        <a:bodyPr/>
        <a:lstStyle/>
        <a:p>
          <a:endParaRPr lang="en-US"/>
        </a:p>
      </dgm:t>
    </dgm:pt>
    <dgm:pt modelId="{5194FE3D-5A0C-4F7F-8784-B57595870FC7}" type="sibTrans" cxnId="{EF9DD4EA-2BDB-4686-950A-93731EB6D12E}">
      <dgm:prSet/>
      <dgm:spPr/>
      <dgm:t>
        <a:bodyPr/>
        <a:lstStyle/>
        <a:p>
          <a:endParaRPr lang="en-US"/>
        </a:p>
      </dgm:t>
    </dgm:pt>
    <dgm:pt modelId="{6A06B5EF-B53B-42A8-8AB4-A2378E7E40D7}">
      <dgm:prSet/>
      <dgm:spPr/>
      <dgm:t>
        <a:bodyPr/>
        <a:lstStyle/>
        <a:p>
          <a:r>
            <a:rPr lang="en-IN" dirty="0"/>
            <a:t>Immutability</a:t>
          </a:r>
          <a:r>
            <a:rPr lang="en-US" dirty="0"/>
            <a:t>	</a:t>
          </a:r>
        </a:p>
      </dgm:t>
    </dgm:pt>
    <dgm:pt modelId="{340B35F8-E245-45F8-A31F-FACD13BEEACB}" type="parTrans" cxnId="{7B88AF1A-5DA6-445C-913D-90A99854AFCE}">
      <dgm:prSet/>
      <dgm:spPr/>
      <dgm:t>
        <a:bodyPr/>
        <a:lstStyle/>
        <a:p>
          <a:endParaRPr lang="en-US"/>
        </a:p>
      </dgm:t>
    </dgm:pt>
    <dgm:pt modelId="{06047D6E-2FAE-4897-AFB1-19A92BE8F55A}" type="sibTrans" cxnId="{7B88AF1A-5DA6-445C-913D-90A99854AFCE}">
      <dgm:prSet/>
      <dgm:spPr/>
      <dgm:t>
        <a:bodyPr/>
        <a:lstStyle/>
        <a:p>
          <a:endParaRPr lang="en-US"/>
        </a:p>
      </dgm:t>
    </dgm:pt>
    <dgm:pt modelId="{4A06D960-F644-479B-9825-F1C4B2A7B6CA}" type="pres">
      <dgm:prSet presAssocID="{128E537C-4088-47B9-AFA0-7BE429E90E16}" presName="Name0" presStyleCnt="0">
        <dgm:presLayoutVars>
          <dgm:dir/>
          <dgm:animLvl val="lvl"/>
          <dgm:resizeHandles val="exact"/>
        </dgm:presLayoutVars>
      </dgm:prSet>
      <dgm:spPr/>
    </dgm:pt>
    <dgm:pt modelId="{871FD509-DDD2-4B5D-BAFE-20F5AA3771FA}" type="pres">
      <dgm:prSet presAssocID="{1F9D3E61-714E-427F-B99C-4A784D740943}" presName="composite" presStyleCnt="0"/>
      <dgm:spPr/>
    </dgm:pt>
    <dgm:pt modelId="{330167F1-066E-4FCF-97C7-352F54890F86}" type="pres">
      <dgm:prSet presAssocID="{1F9D3E61-714E-427F-B99C-4A784D74094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FD6FC0-2948-4F0D-B7A1-11427EA09379}" type="pres">
      <dgm:prSet presAssocID="{1F9D3E61-714E-427F-B99C-4A784D740943}" presName="desTx" presStyleLbl="revTx" presStyleIdx="0" presStyleCnt="1">
        <dgm:presLayoutVars>
          <dgm:bulletEnabled val="1"/>
        </dgm:presLayoutVars>
      </dgm:prSet>
      <dgm:spPr/>
    </dgm:pt>
    <dgm:pt modelId="{EAB98434-7712-47C9-A157-49777080992B}" type="pres">
      <dgm:prSet presAssocID="{04874D70-A6B7-4728-B9E1-E04F5F7618CF}" presName="space" presStyleCnt="0"/>
      <dgm:spPr/>
    </dgm:pt>
    <dgm:pt modelId="{0C2E2F77-8EB2-453D-96D3-73891281D3B9}" type="pres">
      <dgm:prSet presAssocID="{299D01BE-9BB7-4C50-AFAF-460BEAD3657D}" presName="composite" presStyleCnt="0"/>
      <dgm:spPr/>
    </dgm:pt>
    <dgm:pt modelId="{6E31CA67-E721-449A-BF95-AF7346084149}" type="pres">
      <dgm:prSet presAssocID="{299D01BE-9BB7-4C50-AFAF-460BEAD365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FC8C6A-B676-4EC2-85C9-FE02627CBF24}" type="pres">
      <dgm:prSet presAssocID="{299D01BE-9BB7-4C50-AFAF-460BEAD3657D}" presName="desTx" presStyleLbl="revTx" presStyleIdx="0" presStyleCnt="1">
        <dgm:presLayoutVars>
          <dgm:bulletEnabled val="1"/>
        </dgm:presLayoutVars>
      </dgm:prSet>
      <dgm:spPr/>
    </dgm:pt>
    <dgm:pt modelId="{CF0DBC08-E880-4299-BFF9-AAC1BEF43587}" type="pres">
      <dgm:prSet presAssocID="{6C1EC26A-7249-4316-AA59-97065B96C270}" presName="space" presStyleCnt="0"/>
      <dgm:spPr/>
    </dgm:pt>
    <dgm:pt modelId="{F9C5761B-B5D9-4109-8FF5-0A732E581AC1}" type="pres">
      <dgm:prSet presAssocID="{9C36A862-9615-4011-B3EC-FD8671BDFB2F}" presName="composite" presStyleCnt="0"/>
      <dgm:spPr/>
    </dgm:pt>
    <dgm:pt modelId="{50479F87-1D66-4454-A9E6-37156B81E6EA}" type="pres">
      <dgm:prSet presAssocID="{9C36A862-9615-4011-B3EC-FD8671BDFB2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4286CEF-6007-498F-B1C3-5FDC0FEB7C88}" type="pres">
      <dgm:prSet presAssocID="{9C36A862-9615-4011-B3EC-FD8671BDFB2F}" presName="desTx" presStyleLbl="revTx" presStyleIdx="0" presStyleCnt="1">
        <dgm:presLayoutVars>
          <dgm:bulletEnabled val="1"/>
        </dgm:presLayoutVars>
      </dgm:prSet>
      <dgm:spPr/>
    </dgm:pt>
  </dgm:ptLst>
  <dgm:cxnLst>
    <dgm:cxn modelId="{A1E2AE00-878D-4C03-AA22-BEEF7187FD80}" srcId="{128E537C-4088-47B9-AFA0-7BE429E90E16}" destId="{299D01BE-9BB7-4C50-AFAF-460BEAD3657D}" srcOrd="1" destOrd="0" parTransId="{F4B06602-CBCD-45CD-A78A-42B2AFA09DBE}" sibTransId="{6C1EC26A-7249-4316-AA59-97065B96C270}"/>
    <dgm:cxn modelId="{7B88AF1A-5DA6-445C-913D-90A99854AFCE}" srcId="{9C36A862-9615-4011-B3EC-FD8671BDFB2F}" destId="{6A06B5EF-B53B-42A8-8AB4-A2378E7E40D7}" srcOrd="3" destOrd="0" parTransId="{340B35F8-E245-45F8-A31F-FACD13BEEACB}" sibTransId="{06047D6E-2FAE-4897-AFB1-19A92BE8F55A}"/>
    <dgm:cxn modelId="{23EF361F-950B-4389-BD72-81239ADCF411}" srcId="{9C36A862-9615-4011-B3EC-FD8671BDFB2F}" destId="{A36D040D-5396-4A7F-8CCE-1C458B4B7DF0}" srcOrd="0" destOrd="0" parTransId="{AE46EA56-9960-4853-AEA8-022E05551436}" sibTransId="{E3DE0007-0ECA-49CD-BA25-2B4A19D2F973}"/>
    <dgm:cxn modelId="{D4B6172D-E1D0-44EA-BE85-FC947C9A536F}" type="presOf" srcId="{3814234A-AD3F-4BE3-AA72-85F021E1779E}" destId="{54286CEF-6007-498F-B1C3-5FDC0FEB7C88}" srcOrd="0" destOrd="1" presId="urn:microsoft.com/office/officeart/2005/8/layout/chevron1"/>
    <dgm:cxn modelId="{3F64892F-885B-449A-8EF2-4A41AC056F3C}" type="presOf" srcId="{B09E08A9-9E83-40ED-BF60-7BC6B7290CF7}" destId="{54286CEF-6007-498F-B1C3-5FDC0FEB7C88}" srcOrd="0" destOrd="2" presId="urn:microsoft.com/office/officeart/2005/8/layout/chevron1"/>
    <dgm:cxn modelId="{C3E02D38-69C5-4A2C-979B-89B7CC7B2774}" srcId="{128E537C-4088-47B9-AFA0-7BE429E90E16}" destId="{1F9D3E61-714E-427F-B99C-4A784D740943}" srcOrd="0" destOrd="0" parTransId="{B5F0BC78-DE3A-4A3C-84F5-E56AE1DAD889}" sibTransId="{04874D70-A6B7-4728-B9E1-E04F5F7618CF}"/>
    <dgm:cxn modelId="{DC96F04A-B2E2-410E-A4C6-49B1265B04D9}" type="presOf" srcId="{128E537C-4088-47B9-AFA0-7BE429E90E16}" destId="{4A06D960-F644-479B-9825-F1C4B2A7B6CA}" srcOrd="0" destOrd="0" presId="urn:microsoft.com/office/officeart/2005/8/layout/chevron1"/>
    <dgm:cxn modelId="{F3FA2C6B-C5DB-4D19-A98C-D9DD53760B71}" type="presOf" srcId="{299D01BE-9BB7-4C50-AFAF-460BEAD3657D}" destId="{6E31CA67-E721-449A-BF95-AF7346084149}" srcOrd="0" destOrd="0" presId="urn:microsoft.com/office/officeart/2005/8/layout/chevron1"/>
    <dgm:cxn modelId="{BC64AA56-87A3-4743-8D06-5DAFECD389DA}" type="presOf" srcId="{6A06B5EF-B53B-42A8-8AB4-A2378E7E40D7}" destId="{54286CEF-6007-498F-B1C3-5FDC0FEB7C88}" srcOrd="0" destOrd="3" presId="urn:microsoft.com/office/officeart/2005/8/layout/chevron1"/>
    <dgm:cxn modelId="{D7CA1A88-BDA6-426D-A507-35EFD005D965}" type="presOf" srcId="{9C36A862-9615-4011-B3EC-FD8671BDFB2F}" destId="{50479F87-1D66-4454-A9E6-37156B81E6EA}" srcOrd="0" destOrd="0" presId="urn:microsoft.com/office/officeart/2005/8/layout/chevron1"/>
    <dgm:cxn modelId="{3AA288A7-0214-4247-A2E1-06CCFBAE0168}" srcId="{9C36A862-9615-4011-B3EC-FD8671BDFB2F}" destId="{3814234A-AD3F-4BE3-AA72-85F021E1779E}" srcOrd="1" destOrd="0" parTransId="{A168228D-0CE3-4DEA-B951-57FC6A6AE883}" sibTransId="{6968414F-49B0-4191-B1AC-2245324EFCF5}"/>
    <dgm:cxn modelId="{2C3BACCB-ADB1-4AE5-9987-2F157040AA69}" type="presOf" srcId="{1F9D3E61-714E-427F-B99C-4A784D740943}" destId="{330167F1-066E-4FCF-97C7-352F54890F86}" srcOrd="0" destOrd="0" presId="urn:microsoft.com/office/officeart/2005/8/layout/chevron1"/>
    <dgm:cxn modelId="{47CCB9EA-A70C-4215-A5ED-6D52C58081EA}" type="presOf" srcId="{A36D040D-5396-4A7F-8CCE-1C458B4B7DF0}" destId="{54286CEF-6007-498F-B1C3-5FDC0FEB7C88}" srcOrd="0" destOrd="0" presId="urn:microsoft.com/office/officeart/2005/8/layout/chevron1"/>
    <dgm:cxn modelId="{EF9DD4EA-2BDB-4686-950A-93731EB6D12E}" srcId="{9C36A862-9615-4011-B3EC-FD8671BDFB2F}" destId="{B09E08A9-9E83-40ED-BF60-7BC6B7290CF7}" srcOrd="2" destOrd="0" parTransId="{4184E5A0-181A-460E-8228-F139651ED7BF}" sibTransId="{5194FE3D-5A0C-4F7F-8784-B57595870FC7}"/>
    <dgm:cxn modelId="{A794C7EE-27CF-492D-A997-1D47D373A25C}" srcId="{128E537C-4088-47B9-AFA0-7BE429E90E16}" destId="{9C36A862-9615-4011-B3EC-FD8671BDFB2F}" srcOrd="2" destOrd="0" parTransId="{0FE5174A-CA85-4C3E-9462-7543636F8D63}" sibTransId="{D172F9AE-43DA-42EF-B2E4-54462F0ABDE7}"/>
    <dgm:cxn modelId="{4736CCE3-923B-4108-AC50-C990933CA093}" type="presParOf" srcId="{4A06D960-F644-479B-9825-F1C4B2A7B6CA}" destId="{871FD509-DDD2-4B5D-BAFE-20F5AA3771FA}" srcOrd="0" destOrd="0" presId="urn:microsoft.com/office/officeart/2005/8/layout/chevron1"/>
    <dgm:cxn modelId="{04BC489C-A17E-453C-8EBA-82C4B55A6E17}" type="presParOf" srcId="{871FD509-DDD2-4B5D-BAFE-20F5AA3771FA}" destId="{330167F1-066E-4FCF-97C7-352F54890F86}" srcOrd="0" destOrd="0" presId="urn:microsoft.com/office/officeart/2005/8/layout/chevron1"/>
    <dgm:cxn modelId="{EB2B45C4-3C3A-48C8-982E-1AB8CC87B0FC}" type="presParOf" srcId="{871FD509-DDD2-4B5D-BAFE-20F5AA3771FA}" destId="{12FD6FC0-2948-4F0D-B7A1-11427EA09379}" srcOrd="1" destOrd="0" presId="urn:microsoft.com/office/officeart/2005/8/layout/chevron1"/>
    <dgm:cxn modelId="{6519C997-6F34-404C-9020-2BB4846D92E0}" type="presParOf" srcId="{4A06D960-F644-479B-9825-F1C4B2A7B6CA}" destId="{EAB98434-7712-47C9-A157-49777080992B}" srcOrd="1" destOrd="0" presId="urn:microsoft.com/office/officeart/2005/8/layout/chevron1"/>
    <dgm:cxn modelId="{9EFAA02A-2300-44B7-BA21-2F880F13F4D8}" type="presParOf" srcId="{4A06D960-F644-479B-9825-F1C4B2A7B6CA}" destId="{0C2E2F77-8EB2-453D-96D3-73891281D3B9}" srcOrd="2" destOrd="0" presId="urn:microsoft.com/office/officeart/2005/8/layout/chevron1"/>
    <dgm:cxn modelId="{4EE49C00-E9AB-44BE-98EF-BAD0814FD811}" type="presParOf" srcId="{0C2E2F77-8EB2-453D-96D3-73891281D3B9}" destId="{6E31CA67-E721-449A-BF95-AF7346084149}" srcOrd="0" destOrd="0" presId="urn:microsoft.com/office/officeart/2005/8/layout/chevron1"/>
    <dgm:cxn modelId="{734D4F44-C964-42F2-A64D-03339C51C2BC}" type="presParOf" srcId="{0C2E2F77-8EB2-453D-96D3-73891281D3B9}" destId="{9AFC8C6A-B676-4EC2-85C9-FE02627CBF24}" srcOrd="1" destOrd="0" presId="urn:microsoft.com/office/officeart/2005/8/layout/chevron1"/>
    <dgm:cxn modelId="{7A6CC128-F9AE-42E9-B889-63526AE897C1}" type="presParOf" srcId="{4A06D960-F644-479B-9825-F1C4B2A7B6CA}" destId="{CF0DBC08-E880-4299-BFF9-AAC1BEF43587}" srcOrd="3" destOrd="0" presId="urn:microsoft.com/office/officeart/2005/8/layout/chevron1"/>
    <dgm:cxn modelId="{244E4E9E-953A-4BD6-9746-B29F8A7A26B8}" type="presParOf" srcId="{4A06D960-F644-479B-9825-F1C4B2A7B6CA}" destId="{F9C5761B-B5D9-4109-8FF5-0A732E581AC1}" srcOrd="4" destOrd="0" presId="urn:microsoft.com/office/officeart/2005/8/layout/chevron1"/>
    <dgm:cxn modelId="{6636605E-9B35-43FF-92AC-BD38701E5406}" type="presParOf" srcId="{F9C5761B-B5D9-4109-8FF5-0A732E581AC1}" destId="{50479F87-1D66-4454-A9E6-37156B81E6EA}" srcOrd="0" destOrd="0" presId="urn:microsoft.com/office/officeart/2005/8/layout/chevron1"/>
    <dgm:cxn modelId="{D5DD2EF6-FAF1-49D9-BB7E-88ED2F9358B4}" type="presParOf" srcId="{F9C5761B-B5D9-4109-8FF5-0A732E581AC1}" destId="{54286CEF-6007-498F-B1C3-5FDC0FEB7C8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67F1-066E-4FCF-97C7-352F54890F86}">
      <dsp:nvSpPr>
        <dsp:cNvPr id="0" name=""/>
        <dsp:cNvSpPr/>
      </dsp:nvSpPr>
      <dsp:spPr>
        <a:xfrm>
          <a:off x="2934" y="2276231"/>
          <a:ext cx="2031041" cy="810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Hyperledger Fabric &amp; Composer.</a:t>
          </a:r>
        </a:p>
      </dsp:txBody>
      <dsp:txXfrm>
        <a:off x="407934" y="2276231"/>
        <a:ext cx="1221041" cy="810000"/>
      </dsp:txXfrm>
    </dsp:sp>
    <dsp:sp modelId="{6E31CA67-E721-449A-BF95-AF7346084149}">
      <dsp:nvSpPr>
        <dsp:cNvPr id="0" name=""/>
        <dsp:cNvSpPr/>
      </dsp:nvSpPr>
      <dsp:spPr>
        <a:xfrm>
          <a:off x="1817976" y="2276231"/>
          <a:ext cx="2031041" cy="810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Rest API</a:t>
          </a:r>
        </a:p>
      </dsp:txBody>
      <dsp:txXfrm>
        <a:off x="2222976" y="2276231"/>
        <a:ext cx="1221041" cy="810000"/>
      </dsp:txXfrm>
    </dsp:sp>
    <dsp:sp modelId="{50479F87-1D66-4454-A9E6-37156B81E6EA}">
      <dsp:nvSpPr>
        <dsp:cNvPr id="0" name=""/>
        <dsp:cNvSpPr/>
      </dsp:nvSpPr>
      <dsp:spPr>
        <a:xfrm>
          <a:off x="3633017" y="2276231"/>
          <a:ext cx="2031041" cy="810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Blockchain to provide-</a:t>
          </a:r>
        </a:p>
      </dsp:txBody>
      <dsp:txXfrm>
        <a:off x="4038017" y="2276231"/>
        <a:ext cx="1221041" cy="810000"/>
      </dsp:txXfrm>
    </dsp:sp>
    <dsp:sp modelId="{54286CEF-6007-498F-B1C3-5FDC0FEB7C88}">
      <dsp:nvSpPr>
        <dsp:cNvPr id="0" name=""/>
        <dsp:cNvSpPr/>
      </dsp:nvSpPr>
      <dsp:spPr>
        <a:xfrm>
          <a:off x="3633017" y="3187481"/>
          <a:ext cx="162483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Self-sovereignty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Trust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Disintermediation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Immutability</a:t>
          </a:r>
          <a:r>
            <a:rPr lang="en-US" sz="1500" kern="1200" dirty="0"/>
            <a:t>	</a:t>
          </a:r>
        </a:p>
      </dsp:txBody>
      <dsp:txXfrm>
        <a:off x="3633017" y="3187481"/>
        <a:ext cx="1624833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D9C08-4A3F-4882-A31E-5474BE70C3BF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0725-F66E-466E-9FDC-1FBEC1C5D4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A0725-F66E-466E-9FDC-1FBEC1C5D4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A0725-F66E-466E-9FDC-1FBEC1C5D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A0725-F66E-466E-9FDC-1FBEC1C5D4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B4D0-0F7C-44C6-BE05-C5AA21971FAA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790C-5AD0-4D7E-A729-A892C9868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156" y="404665"/>
            <a:ext cx="6283124" cy="936104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1" dirty="0"/>
              <a:t>Credential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24936" cy="3024336"/>
          </a:xfr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Course- Blockchain and Cryptocurrencies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Submitted by-</a:t>
            </a:r>
          </a:p>
          <a:p>
            <a:r>
              <a:rPr lang="en-IN" dirty="0">
                <a:solidFill>
                  <a:schemeClr val="tx1"/>
                </a:solidFill>
              </a:rPr>
              <a:t>Tarun Agrawal (MT2017127)</a:t>
            </a:r>
          </a:p>
          <a:p>
            <a:r>
              <a:rPr lang="en-IN" dirty="0">
                <a:solidFill>
                  <a:schemeClr val="tx1"/>
                </a:solidFill>
              </a:rPr>
              <a:t>Pankaj Gupta  (MT2017078)</a:t>
            </a:r>
          </a:p>
        </p:txBody>
      </p:sp>
      <p:pic>
        <p:nvPicPr>
          <p:cNvPr id="1026" name="Picture 2" descr="C:\Users\CG-DTE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0229" y="131093"/>
            <a:ext cx="1438275" cy="1209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76056" y="5550331"/>
            <a:ext cx="321467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Submitted to-</a:t>
            </a:r>
          </a:p>
          <a:p>
            <a:r>
              <a:rPr lang="en-IN" sz="2400" dirty="0"/>
              <a:t>Prof. Aashish Chaudhary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r="15991"/>
          <a:stretch/>
        </p:blipFill>
        <p:spPr>
          <a:xfrm>
            <a:off x="2209800" y="609600"/>
            <a:ext cx="3962400" cy="121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2" r="8193"/>
          <a:stretch/>
        </p:blipFill>
        <p:spPr>
          <a:xfrm>
            <a:off x="4405745" y="1981200"/>
            <a:ext cx="435725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5" t="13940" r="32451" b="8068"/>
          <a:stretch/>
        </p:blipFill>
        <p:spPr>
          <a:xfrm>
            <a:off x="762000" y="3810000"/>
            <a:ext cx="1288473" cy="12053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9" r="6387" b="9674"/>
          <a:stretch/>
        </p:blipFill>
        <p:spPr>
          <a:xfrm>
            <a:off x="3245428" y="3785872"/>
            <a:ext cx="3307772" cy="1624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8" y="5334000"/>
            <a:ext cx="4632962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-538" r="18333" b="538"/>
          <a:stretch/>
        </p:blipFill>
        <p:spPr>
          <a:xfrm>
            <a:off x="5369535" y="5257800"/>
            <a:ext cx="2936265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6343" r="77358" b="21009"/>
          <a:stretch/>
        </p:blipFill>
        <p:spPr>
          <a:xfrm>
            <a:off x="3276600" y="1905000"/>
            <a:ext cx="703118" cy="10660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8" t="6343" r="60169" b="21009"/>
          <a:stretch/>
        </p:blipFill>
        <p:spPr>
          <a:xfrm rot="5400000">
            <a:off x="3181392" y="2953573"/>
            <a:ext cx="799234" cy="10660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76400" y="-4465"/>
            <a:ext cx="560929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HYPERLEDGER FABRIC TRANSACTION FLOW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133600" y="4419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64772" y="4572000"/>
            <a:ext cx="959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83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55720" y="1396956"/>
            <a:ext cx="1447700" cy="430887"/>
            <a:chOff x="1655720" y="1396956"/>
            <a:chExt cx="1447700" cy="43088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731820" y="16124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655720" y="1396956"/>
              <a:ext cx="141306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Apply hash algorithm on digital certificate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54930" y="1170710"/>
            <a:ext cx="2847115" cy="891033"/>
            <a:chOff x="3054930" y="1170710"/>
            <a:chExt cx="2847115" cy="891033"/>
          </a:xfrm>
        </p:grpSpPr>
        <p:sp>
          <p:nvSpPr>
            <p:cNvPr id="9" name="TextBox 8"/>
            <p:cNvSpPr txBox="1"/>
            <p:nvPr/>
          </p:nvSpPr>
          <p:spPr>
            <a:xfrm>
              <a:off x="3117275" y="1323080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10010010</a:t>
              </a:r>
            </a:p>
            <a:p>
              <a:r>
                <a:rPr lang="en-US" sz="1400" dirty="0"/>
                <a:t>11011101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930" y="1800133"/>
              <a:ext cx="1226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Hash of certificate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378045" y="166782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33465" y="1170710"/>
              <a:ext cx="1461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Submit issue transaction</a:t>
              </a:r>
            </a:p>
            <a:p>
              <a:r>
                <a:rPr lang="en-US" sz="1400" dirty="0"/>
                <a:t> to  Network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3115" y="843043"/>
            <a:ext cx="1914808" cy="1393996"/>
            <a:chOff x="6233115" y="843043"/>
            <a:chExt cx="1914808" cy="1393996"/>
          </a:xfrm>
        </p:grpSpPr>
        <p:sp>
          <p:nvSpPr>
            <p:cNvPr id="19" name="Freeform 18"/>
            <p:cNvSpPr/>
            <p:nvPr/>
          </p:nvSpPr>
          <p:spPr>
            <a:xfrm>
              <a:off x="6829511" y="843043"/>
              <a:ext cx="722016" cy="361008"/>
            </a:xfrm>
            <a:custGeom>
              <a:avLst/>
              <a:gdLst>
                <a:gd name="connsiteX0" fmla="*/ 0 w 722016"/>
                <a:gd name="connsiteY0" fmla="*/ 36101 h 361008"/>
                <a:gd name="connsiteX1" fmla="*/ 36101 w 722016"/>
                <a:gd name="connsiteY1" fmla="*/ 0 h 361008"/>
                <a:gd name="connsiteX2" fmla="*/ 685915 w 722016"/>
                <a:gd name="connsiteY2" fmla="*/ 0 h 361008"/>
                <a:gd name="connsiteX3" fmla="*/ 722016 w 722016"/>
                <a:gd name="connsiteY3" fmla="*/ 36101 h 361008"/>
                <a:gd name="connsiteX4" fmla="*/ 722016 w 722016"/>
                <a:gd name="connsiteY4" fmla="*/ 324907 h 361008"/>
                <a:gd name="connsiteX5" fmla="*/ 685915 w 722016"/>
                <a:gd name="connsiteY5" fmla="*/ 361008 h 361008"/>
                <a:gd name="connsiteX6" fmla="*/ 36101 w 722016"/>
                <a:gd name="connsiteY6" fmla="*/ 361008 h 361008"/>
                <a:gd name="connsiteX7" fmla="*/ 0 w 722016"/>
                <a:gd name="connsiteY7" fmla="*/ 324907 h 361008"/>
                <a:gd name="connsiteX8" fmla="*/ 0 w 722016"/>
                <a:gd name="connsiteY8" fmla="*/ 36101 h 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016" h="361008">
                  <a:moveTo>
                    <a:pt x="0" y="36101"/>
                  </a:moveTo>
                  <a:cubicBezTo>
                    <a:pt x="0" y="16163"/>
                    <a:pt x="16163" y="0"/>
                    <a:pt x="36101" y="0"/>
                  </a:cubicBezTo>
                  <a:lnTo>
                    <a:pt x="685915" y="0"/>
                  </a:lnTo>
                  <a:cubicBezTo>
                    <a:pt x="705853" y="0"/>
                    <a:pt x="722016" y="16163"/>
                    <a:pt x="722016" y="36101"/>
                  </a:cubicBezTo>
                  <a:lnTo>
                    <a:pt x="722016" y="324907"/>
                  </a:lnTo>
                  <a:cubicBezTo>
                    <a:pt x="722016" y="344845"/>
                    <a:pt x="705853" y="361008"/>
                    <a:pt x="685915" y="361008"/>
                  </a:cubicBezTo>
                  <a:lnTo>
                    <a:pt x="36101" y="361008"/>
                  </a:lnTo>
                  <a:cubicBezTo>
                    <a:pt x="16163" y="361008"/>
                    <a:pt x="0" y="344845"/>
                    <a:pt x="0" y="324907"/>
                  </a:cubicBezTo>
                  <a:lnTo>
                    <a:pt x="0" y="361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724" tIns="67724" rIns="67724" bIns="67724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peer1</a:t>
              </a:r>
            </a:p>
          </p:txBody>
        </p:sp>
        <p:sp>
          <p:nvSpPr>
            <p:cNvPr id="20" name="Freeform 19"/>
            <p:cNvSpPr/>
            <p:nvPr/>
          </p:nvSpPr>
          <p:spPr>
            <a:xfrm rot="3600000">
              <a:off x="7300407" y="1476865"/>
              <a:ext cx="376620" cy="126352"/>
            </a:xfrm>
            <a:custGeom>
              <a:avLst/>
              <a:gdLst>
                <a:gd name="connsiteX0" fmla="*/ 0 w 376620"/>
                <a:gd name="connsiteY0" fmla="*/ 63176 h 126352"/>
                <a:gd name="connsiteX1" fmla="*/ 63176 w 376620"/>
                <a:gd name="connsiteY1" fmla="*/ 0 h 126352"/>
                <a:gd name="connsiteX2" fmla="*/ 63176 w 376620"/>
                <a:gd name="connsiteY2" fmla="*/ 25270 h 126352"/>
                <a:gd name="connsiteX3" fmla="*/ 313444 w 376620"/>
                <a:gd name="connsiteY3" fmla="*/ 25270 h 126352"/>
                <a:gd name="connsiteX4" fmla="*/ 313444 w 376620"/>
                <a:gd name="connsiteY4" fmla="*/ 0 h 126352"/>
                <a:gd name="connsiteX5" fmla="*/ 376620 w 376620"/>
                <a:gd name="connsiteY5" fmla="*/ 63176 h 126352"/>
                <a:gd name="connsiteX6" fmla="*/ 313444 w 376620"/>
                <a:gd name="connsiteY6" fmla="*/ 126352 h 126352"/>
                <a:gd name="connsiteX7" fmla="*/ 313444 w 376620"/>
                <a:gd name="connsiteY7" fmla="*/ 101082 h 126352"/>
                <a:gd name="connsiteX8" fmla="*/ 63176 w 376620"/>
                <a:gd name="connsiteY8" fmla="*/ 101082 h 126352"/>
                <a:gd name="connsiteX9" fmla="*/ 63176 w 376620"/>
                <a:gd name="connsiteY9" fmla="*/ 126352 h 126352"/>
                <a:gd name="connsiteX10" fmla="*/ 0 w 376620"/>
                <a:gd name="connsiteY10" fmla="*/ 63176 h 1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620" h="126352">
                  <a:moveTo>
                    <a:pt x="0" y="63176"/>
                  </a:moveTo>
                  <a:lnTo>
                    <a:pt x="63176" y="0"/>
                  </a:lnTo>
                  <a:lnTo>
                    <a:pt x="63176" y="25270"/>
                  </a:lnTo>
                  <a:lnTo>
                    <a:pt x="313444" y="25270"/>
                  </a:lnTo>
                  <a:lnTo>
                    <a:pt x="313444" y="0"/>
                  </a:lnTo>
                  <a:lnTo>
                    <a:pt x="376620" y="63176"/>
                  </a:lnTo>
                  <a:lnTo>
                    <a:pt x="313444" y="126352"/>
                  </a:lnTo>
                  <a:lnTo>
                    <a:pt x="313444" y="101082"/>
                  </a:lnTo>
                  <a:lnTo>
                    <a:pt x="63176" y="101082"/>
                  </a:lnTo>
                  <a:lnTo>
                    <a:pt x="63176" y="126352"/>
                  </a:lnTo>
                  <a:lnTo>
                    <a:pt x="0" y="631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905" tIns="25269" rIns="37906" bIns="2527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425907" y="1876031"/>
              <a:ext cx="722016" cy="361008"/>
            </a:xfrm>
            <a:custGeom>
              <a:avLst/>
              <a:gdLst>
                <a:gd name="connsiteX0" fmla="*/ 0 w 722016"/>
                <a:gd name="connsiteY0" fmla="*/ 36101 h 361008"/>
                <a:gd name="connsiteX1" fmla="*/ 36101 w 722016"/>
                <a:gd name="connsiteY1" fmla="*/ 0 h 361008"/>
                <a:gd name="connsiteX2" fmla="*/ 685915 w 722016"/>
                <a:gd name="connsiteY2" fmla="*/ 0 h 361008"/>
                <a:gd name="connsiteX3" fmla="*/ 722016 w 722016"/>
                <a:gd name="connsiteY3" fmla="*/ 36101 h 361008"/>
                <a:gd name="connsiteX4" fmla="*/ 722016 w 722016"/>
                <a:gd name="connsiteY4" fmla="*/ 324907 h 361008"/>
                <a:gd name="connsiteX5" fmla="*/ 685915 w 722016"/>
                <a:gd name="connsiteY5" fmla="*/ 361008 h 361008"/>
                <a:gd name="connsiteX6" fmla="*/ 36101 w 722016"/>
                <a:gd name="connsiteY6" fmla="*/ 361008 h 361008"/>
                <a:gd name="connsiteX7" fmla="*/ 0 w 722016"/>
                <a:gd name="connsiteY7" fmla="*/ 324907 h 361008"/>
                <a:gd name="connsiteX8" fmla="*/ 0 w 722016"/>
                <a:gd name="connsiteY8" fmla="*/ 36101 h 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016" h="361008">
                  <a:moveTo>
                    <a:pt x="0" y="36101"/>
                  </a:moveTo>
                  <a:cubicBezTo>
                    <a:pt x="0" y="16163"/>
                    <a:pt x="16163" y="0"/>
                    <a:pt x="36101" y="0"/>
                  </a:cubicBezTo>
                  <a:lnTo>
                    <a:pt x="685915" y="0"/>
                  </a:lnTo>
                  <a:cubicBezTo>
                    <a:pt x="705853" y="0"/>
                    <a:pt x="722016" y="16163"/>
                    <a:pt x="722016" y="36101"/>
                  </a:cubicBezTo>
                  <a:lnTo>
                    <a:pt x="722016" y="324907"/>
                  </a:lnTo>
                  <a:cubicBezTo>
                    <a:pt x="722016" y="344845"/>
                    <a:pt x="705853" y="361008"/>
                    <a:pt x="685915" y="361008"/>
                  </a:cubicBezTo>
                  <a:lnTo>
                    <a:pt x="36101" y="361008"/>
                  </a:lnTo>
                  <a:cubicBezTo>
                    <a:pt x="16163" y="361008"/>
                    <a:pt x="0" y="344845"/>
                    <a:pt x="0" y="324907"/>
                  </a:cubicBezTo>
                  <a:lnTo>
                    <a:pt x="0" y="361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724" tIns="67724" rIns="67724" bIns="67724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peer3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002209" y="1993358"/>
              <a:ext cx="376620" cy="126353"/>
            </a:xfrm>
            <a:custGeom>
              <a:avLst/>
              <a:gdLst>
                <a:gd name="connsiteX0" fmla="*/ 0 w 376620"/>
                <a:gd name="connsiteY0" fmla="*/ 63176 h 126352"/>
                <a:gd name="connsiteX1" fmla="*/ 63176 w 376620"/>
                <a:gd name="connsiteY1" fmla="*/ 0 h 126352"/>
                <a:gd name="connsiteX2" fmla="*/ 63176 w 376620"/>
                <a:gd name="connsiteY2" fmla="*/ 25270 h 126352"/>
                <a:gd name="connsiteX3" fmla="*/ 313444 w 376620"/>
                <a:gd name="connsiteY3" fmla="*/ 25270 h 126352"/>
                <a:gd name="connsiteX4" fmla="*/ 313444 w 376620"/>
                <a:gd name="connsiteY4" fmla="*/ 0 h 126352"/>
                <a:gd name="connsiteX5" fmla="*/ 376620 w 376620"/>
                <a:gd name="connsiteY5" fmla="*/ 63176 h 126352"/>
                <a:gd name="connsiteX6" fmla="*/ 313444 w 376620"/>
                <a:gd name="connsiteY6" fmla="*/ 126352 h 126352"/>
                <a:gd name="connsiteX7" fmla="*/ 313444 w 376620"/>
                <a:gd name="connsiteY7" fmla="*/ 101082 h 126352"/>
                <a:gd name="connsiteX8" fmla="*/ 63176 w 376620"/>
                <a:gd name="connsiteY8" fmla="*/ 101082 h 126352"/>
                <a:gd name="connsiteX9" fmla="*/ 63176 w 376620"/>
                <a:gd name="connsiteY9" fmla="*/ 126352 h 126352"/>
                <a:gd name="connsiteX10" fmla="*/ 0 w 376620"/>
                <a:gd name="connsiteY10" fmla="*/ 63176 h 1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620" h="126352">
                  <a:moveTo>
                    <a:pt x="376620" y="63176"/>
                  </a:moveTo>
                  <a:lnTo>
                    <a:pt x="313444" y="126351"/>
                  </a:lnTo>
                  <a:lnTo>
                    <a:pt x="313444" y="101081"/>
                  </a:lnTo>
                  <a:lnTo>
                    <a:pt x="63176" y="101081"/>
                  </a:lnTo>
                  <a:lnTo>
                    <a:pt x="63176" y="126351"/>
                  </a:lnTo>
                  <a:lnTo>
                    <a:pt x="0" y="63176"/>
                  </a:lnTo>
                  <a:lnTo>
                    <a:pt x="63176" y="1"/>
                  </a:lnTo>
                  <a:lnTo>
                    <a:pt x="63176" y="25271"/>
                  </a:lnTo>
                  <a:lnTo>
                    <a:pt x="313444" y="25271"/>
                  </a:lnTo>
                  <a:lnTo>
                    <a:pt x="313444" y="1"/>
                  </a:lnTo>
                  <a:lnTo>
                    <a:pt x="376620" y="631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906" tIns="25271" rIns="37906" bIns="2527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3115" y="1876031"/>
              <a:ext cx="722016" cy="361008"/>
            </a:xfrm>
            <a:custGeom>
              <a:avLst/>
              <a:gdLst>
                <a:gd name="connsiteX0" fmla="*/ 0 w 722016"/>
                <a:gd name="connsiteY0" fmla="*/ 36101 h 361008"/>
                <a:gd name="connsiteX1" fmla="*/ 36101 w 722016"/>
                <a:gd name="connsiteY1" fmla="*/ 0 h 361008"/>
                <a:gd name="connsiteX2" fmla="*/ 685915 w 722016"/>
                <a:gd name="connsiteY2" fmla="*/ 0 h 361008"/>
                <a:gd name="connsiteX3" fmla="*/ 722016 w 722016"/>
                <a:gd name="connsiteY3" fmla="*/ 36101 h 361008"/>
                <a:gd name="connsiteX4" fmla="*/ 722016 w 722016"/>
                <a:gd name="connsiteY4" fmla="*/ 324907 h 361008"/>
                <a:gd name="connsiteX5" fmla="*/ 685915 w 722016"/>
                <a:gd name="connsiteY5" fmla="*/ 361008 h 361008"/>
                <a:gd name="connsiteX6" fmla="*/ 36101 w 722016"/>
                <a:gd name="connsiteY6" fmla="*/ 361008 h 361008"/>
                <a:gd name="connsiteX7" fmla="*/ 0 w 722016"/>
                <a:gd name="connsiteY7" fmla="*/ 324907 h 361008"/>
                <a:gd name="connsiteX8" fmla="*/ 0 w 722016"/>
                <a:gd name="connsiteY8" fmla="*/ 36101 h 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016" h="361008">
                  <a:moveTo>
                    <a:pt x="0" y="36101"/>
                  </a:moveTo>
                  <a:cubicBezTo>
                    <a:pt x="0" y="16163"/>
                    <a:pt x="16163" y="0"/>
                    <a:pt x="36101" y="0"/>
                  </a:cubicBezTo>
                  <a:lnTo>
                    <a:pt x="685915" y="0"/>
                  </a:lnTo>
                  <a:cubicBezTo>
                    <a:pt x="705853" y="0"/>
                    <a:pt x="722016" y="16163"/>
                    <a:pt x="722016" y="36101"/>
                  </a:cubicBezTo>
                  <a:lnTo>
                    <a:pt x="722016" y="324907"/>
                  </a:lnTo>
                  <a:cubicBezTo>
                    <a:pt x="722016" y="344845"/>
                    <a:pt x="705853" y="361008"/>
                    <a:pt x="685915" y="361008"/>
                  </a:cubicBezTo>
                  <a:lnTo>
                    <a:pt x="36101" y="361008"/>
                  </a:lnTo>
                  <a:cubicBezTo>
                    <a:pt x="16163" y="361008"/>
                    <a:pt x="0" y="344845"/>
                    <a:pt x="0" y="324907"/>
                  </a:cubicBezTo>
                  <a:lnTo>
                    <a:pt x="0" y="361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724" tIns="67724" rIns="67724" bIns="67724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peer2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18000000">
              <a:off x="6704011" y="1476865"/>
              <a:ext cx="376620" cy="126352"/>
            </a:xfrm>
            <a:custGeom>
              <a:avLst/>
              <a:gdLst>
                <a:gd name="connsiteX0" fmla="*/ 0 w 376620"/>
                <a:gd name="connsiteY0" fmla="*/ 63176 h 126352"/>
                <a:gd name="connsiteX1" fmla="*/ 63176 w 376620"/>
                <a:gd name="connsiteY1" fmla="*/ 0 h 126352"/>
                <a:gd name="connsiteX2" fmla="*/ 63176 w 376620"/>
                <a:gd name="connsiteY2" fmla="*/ 25270 h 126352"/>
                <a:gd name="connsiteX3" fmla="*/ 313444 w 376620"/>
                <a:gd name="connsiteY3" fmla="*/ 25270 h 126352"/>
                <a:gd name="connsiteX4" fmla="*/ 313444 w 376620"/>
                <a:gd name="connsiteY4" fmla="*/ 0 h 126352"/>
                <a:gd name="connsiteX5" fmla="*/ 376620 w 376620"/>
                <a:gd name="connsiteY5" fmla="*/ 63176 h 126352"/>
                <a:gd name="connsiteX6" fmla="*/ 313444 w 376620"/>
                <a:gd name="connsiteY6" fmla="*/ 126352 h 126352"/>
                <a:gd name="connsiteX7" fmla="*/ 313444 w 376620"/>
                <a:gd name="connsiteY7" fmla="*/ 101082 h 126352"/>
                <a:gd name="connsiteX8" fmla="*/ 63176 w 376620"/>
                <a:gd name="connsiteY8" fmla="*/ 101082 h 126352"/>
                <a:gd name="connsiteX9" fmla="*/ 63176 w 376620"/>
                <a:gd name="connsiteY9" fmla="*/ 126352 h 126352"/>
                <a:gd name="connsiteX10" fmla="*/ 0 w 376620"/>
                <a:gd name="connsiteY10" fmla="*/ 63176 h 1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620" h="126352">
                  <a:moveTo>
                    <a:pt x="0" y="63176"/>
                  </a:moveTo>
                  <a:lnTo>
                    <a:pt x="63176" y="0"/>
                  </a:lnTo>
                  <a:lnTo>
                    <a:pt x="63176" y="25270"/>
                  </a:lnTo>
                  <a:lnTo>
                    <a:pt x="313444" y="25270"/>
                  </a:lnTo>
                  <a:lnTo>
                    <a:pt x="313444" y="0"/>
                  </a:lnTo>
                  <a:lnTo>
                    <a:pt x="376620" y="63176"/>
                  </a:lnTo>
                  <a:lnTo>
                    <a:pt x="313444" y="126352"/>
                  </a:lnTo>
                  <a:lnTo>
                    <a:pt x="313444" y="101082"/>
                  </a:lnTo>
                  <a:lnTo>
                    <a:pt x="63176" y="101082"/>
                  </a:lnTo>
                  <a:lnTo>
                    <a:pt x="63176" y="126352"/>
                  </a:lnTo>
                  <a:lnTo>
                    <a:pt x="0" y="631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905" tIns="25270" rIns="37906" bIns="252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86380" y="2445310"/>
            <a:ext cx="3857620" cy="4412689"/>
            <a:chOff x="5286380" y="2445310"/>
            <a:chExt cx="3857620" cy="441268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980215" y="2445310"/>
              <a:ext cx="0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86380" y="2786058"/>
              <a:ext cx="25907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1.Peers endorse transaction.</a:t>
              </a:r>
            </a:p>
            <a:p>
              <a:r>
                <a:rPr lang="en-US" sz="1400" dirty="0"/>
                <a:t>2.Ordering service create block  </a:t>
              </a:r>
            </a:p>
            <a:p>
              <a:r>
                <a:rPr lang="en-US" sz="1400" dirty="0"/>
                <a:t>      of transaction.</a:t>
              </a:r>
            </a:p>
            <a:p>
              <a:r>
                <a:rPr lang="en-US" sz="1400" dirty="0"/>
                <a:t>3. Send to  peers to add current </a:t>
              </a:r>
            </a:p>
            <a:p>
              <a:r>
                <a:rPr lang="en-US" sz="1400" dirty="0"/>
                <a:t>      block into their blockchain.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4286256"/>
              <a:ext cx="3657600" cy="257174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838200" y="2445310"/>
            <a:ext cx="4648200" cy="3923040"/>
            <a:chOff x="838200" y="2445310"/>
            <a:chExt cx="4648200" cy="3923040"/>
          </a:xfrm>
        </p:grpSpPr>
        <p:cxnSp>
          <p:nvCxnSpPr>
            <p:cNvPr id="30" name="Elbow Connector 29"/>
            <p:cNvCxnSpPr/>
            <p:nvPr/>
          </p:nvCxnSpPr>
          <p:spPr>
            <a:xfrm rot="10800000">
              <a:off x="1731820" y="2445310"/>
              <a:ext cx="3754580" cy="2583890"/>
            </a:xfrm>
            <a:prstGeom prst="bentConnector3">
              <a:avLst>
                <a:gd name="adj1" fmla="val 7287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0800000" flipV="1">
              <a:off x="2099230" y="5029774"/>
              <a:ext cx="3352800" cy="343474"/>
            </a:xfrm>
            <a:prstGeom prst="bentConnector3">
              <a:avLst>
                <a:gd name="adj1" fmla="val 805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19400" y="4724400"/>
              <a:ext cx="25769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Notify the Added transaction (send transactionId of the      </a:t>
              </a:r>
            </a:p>
            <a:p>
              <a:r>
                <a:rPr lang="en-US" sz="1600" dirty="0"/>
                <a:t>  transaction performed to</a:t>
              </a:r>
            </a:p>
            <a:p>
              <a:r>
                <a:rPr lang="en-US" sz="1600" dirty="0"/>
                <a:t>  their respective wallets)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4724400"/>
              <a:ext cx="1220349" cy="1643950"/>
              <a:chOff x="838200" y="4724400"/>
              <a:chExt cx="1220349" cy="16439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4724400"/>
                <a:ext cx="1220349" cy="1220349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838200" y="5999018"/>
                <a:ext cx="1058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Recipient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185283" y="-804"/>
            <a:ext cx="1962781" cy="5316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Work Flow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5"/>
          <a:stretch/>
        </p:blipFill>
        <p:spPr>
          <a:xfrm>
            <a:off x="183603" y="667831"/>
            <a:ext cx="1472117" cy="1792676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gradFill>
              <a:gsLst>
                <a:gs pos="55743">
                  <a:srgbClr val="C1D3E8"/>
                </a:gs>
                <a:gs pos="24790">
                  <a:srgbClr val="DFE8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411818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12" y="-1767"/>
            <a:ext cx="5482952" cy="51232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Obtaining Certificate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1066800" cy="1066800"/>
          </a:xfrm>
        </p:spPr>
      </p:pic>
      <p:grpSp>
        <p:nvGrpSpPr>
          <p:cNvPr id="10" name="Group 9"/>
          <p:cNvGrpSpPr/>
          <p:nvPr/>
        </p:nvGrpSpPr>
        <p:grpSpPr>
          <a:xfrm>
            <a:off x="685800" y="4642487"/>
            <a:ext cx="5158624" cy="1462701"/>
            <a:chOff x="685800" y="4642487"/>
            <a:chExt cx="5158624" cy="1462701"/>
          </a:xfrm>
        </p:grpSpPr>
        <p:sp>
          <p:nvSpPr>
            <p:cNvPr id="19" name="Rectangle 18"/>
            <p:cNvSpPr/>
            <p:nvPr/>
          </p:nvSpPr>
          <p:spPr>
            <a:xfrm>
              <a:off x="685800" y="4642487"/>
              <a:ext cx="1508914" cy="14627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557" y="4775167"/>
              <a:ext cx="1295400" cy="62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Digital  </a:t>
              </a:r>
            </a:p>
            <a:p>
              <a:r>
                <a:rPr lang="en-US" dirty="0"/>
                <a:t>  Certificate</a:t>
              </a:r>
            </a:p>
          </p:txBody>
        </p:sp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340" y="5636605"/>
              <a:ext cx="369312" cy="414367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3" idx="1"/>
            </p:cNvCxnSpPr>
            <p:nvPr/>
          </p:nvCxnSpPr>
          <p:spPr>
            <a:xfrm flipH="1" flipV="1">
              <a:off x="2194714" y="5137666"/>
              <a:ext cx="3649710" cy="25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44423" y="2359830"/>
            <a:ext cx="2918577" cy="3014008"/>
            <a:chOff x="5844423" y="2359830"/>
            <a:chExt cx="2918577" cy="3014008"/>
          </a:xfrm>
        </p:grpSpPr>
        <p:grpSp>
          <p:nvGrpSpPr>
            <p:cNvPr id="8" name="Group 7"/>
            <p:cNvGrpSpPr/>
            <p:nvPr/>
          </p:nvGrpSpPr>
          <p:grpSpPr>
            <a:xfrm>
              <a:off x="5844423" y="2359830"/>
              <a:ext cx="2518988" cy="3014008"/>
              <a:chOff x="5844423" y="2359830"/>
              <a:chExt cx="2518988" cy="301400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844424" y="4953000"/>
                <a:ext cx="2518987" cy="4208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6" idx="2"/>
              </p:cNvCxnSpPr>
              <p:nvPr/>
            </p:nvCxnSpPr>
            <p:spPr>
              <a:xfrm>
                <a:off x="7334711" y="2359830"/>
                <a:ext cx="0" cy="25931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844423" y="4953000"/>
                <a:ext cx="2518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Decrypt with Student(</a:t>
                </a:r>
                <a:r>
                  <a:rPr lang="en-US" dirty="0" err="1"/>
                  <a:t>S</a:t>
                </a:r>
                <a:r>
                  <a:rPr lang="en-US" sz="1050" dirty="0" err="1"/>
                  <a:t>k</a:t>
                </a:r>
                <a:r>
                  <a:rPr lang="en-US" sz="1050" dirty="0"/>
                  <a:t>) 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334711" y="3352800"/>
              <a:ext cx="1428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Download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1810434"/>
            <a:ext cx="6610811" cy="646331"/>
            <a:chOff x="1752600" y="1810434"/>
            <a:chExt cx="6610811" cy="646331"/>
          </a:xfrm>
        </p:grpSpPr>
        <p:sp>
          <p:nvSpPr>
            <p:cNvPr id="6" name="Rectangle 5"/>
            <p:cNvSpPr/>
            <p:nvPr/>
          </p:nvSpPr>
          <p:spPr>
            <a:xfrm>
              <a:off x="6306011" y="1990498"/>
              <a:ext cx="20574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99049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Certificate link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>
              <a:off x="1752600" y="2133600"/>
              <a:ext cx="4553411" cy="41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62200" y="1810434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Contains Digital certificate encrypted with Student(</a:t>
              </a:r>
              <a:r>
                <a:rPr lang="en-US" dirty="0" err="1"/>
                <a:t>P</a:t>
              </a:r>
              <a:r>
                <a:rPr lang="en-US" sz="1050" dirty="0" err="1"/>
                <a:t>k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27" name="Straight Arrow Connector 26"/>
          <p:cNvCxnSpPr>
            <a:stCxn id="19" idx="0"/>
          </p:cNvCxnSpPr>
          <p:nvPr/>
        </p:nvCxnSpPr>
        <p:spPr>
          <a:xfrm flipV="1">
            <a:off x="1440257" y="2667000"/>
            <a:ext cx="0" cy="197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3103418"/>
            <a:ext cx="1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in student wallet</a:t>
            </a:r>
          </a:p>
        </p:txBody>
      </p:sp>
    </p:spTree>
    <p:extLst>
      <p:ext uri="{BB962C8B-B14F-4D97-AF65-F5344CB8AC3E}">
        <p14:creationId xmlns:p14="http://schemas.microsoft.com/office/powerpoint/2010/main" val="983900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-1767"/>
            <a:ext cx="4729336" cy="51232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Verification by employer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274618"/>
            <a:ext cx="914400" cy="914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385455" y="1015496"/>
            <a:ext cx="7377544" cy="1651634"/>
            <a:chOff x="1385455" y="1015496"/>
            <a:chExt cx="7377544" cy="16516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1015496"/>
              <a:ext cx="1828799" cy="1651634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accent1">
                  <a:shade val="50000"/>
                </a:schemeClr>
              </a:solidFill>
            </a:ln>
          </p:spPr>
        </p:pic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1385455" y="1731818"/>
              <a:ext cx="5396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62200" y="1408652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[x] Digital Certificate</a:t>
              </a:r>
            </a:p>
            <a:p>
              <a:r>
                <a:rPr lang="en-US" dirty="0"/>
                <a:t>[y] Transaction Id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7319" y="3486605"/>
            <a:ext cx="6799119" cy="1427725"/>
            <a:chOff x="-17319" y="3486605"/>
            <a:chExt cx="6799119" cy="14277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319" y="3486605"/>
              <a:ext cx="3497373" cy="1427725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endCxn id="14" idx="3"/>
            </p:cNvCxnSpPr>
            <p:nvPr/>
          </p:nvCxnSpPr>
          <p:spPr>
            <a:xfrm flipH="1">
              <a:off x="3480054" y="4200467"/>
              <a:ext cx="33017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83627" y="3877302"/>
              <a:ext cx="185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A. Hash( [x]  )</a:t>
              </a:r>
            </a:p>
            <a:p>
              <a:r>
                <a:rPr lang="en-US" dirty="0"/>
                <a:t>B. Verify(y, A)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16436" y="2667130"/>
            <a:ext cx="2133600" cy="2819274"/>
            <a:chOff x="6816436" y="2667130"/>
            <a:chExt cx="2133600" cy="2819274"/>
          </a:xfrm>
        </p:grpSpPr>
        <p:sp>
          <p:nvSpPr>
            <p:cNvPr id="9" name="Rectangle 8"/>
            <p:cNvSpPr/>
            <p:nvPr/>
          </p:nvSpPr>
          <p:spPr>
            <a:xfrm>
              <a:off x="6816436" y="3962400"/>
              <a:ext cx="21336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 flipH="1">
              <a:off x="7848599" y="2667130"/>
              <a:ext cx="1" cy="11428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934200" y="4114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7936" y="3117273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[x]   [y]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387941" y="548640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731367" y="4648200"/>
            <a:ext cx="5656575" cy="1198496"/>
            <a:chOff x="1731367" y="4648200"/>
            <a:chExt cx="5656575" cy="119849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380307" y="4648200"/>
              <a:ext cx="5" cy="838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731367" y="4914330"/>
              <a:ext cx="5656575" cy="932366"/>
              <a:chOff x="1731367" y="4914330"/>
              <a:chExt cx="5656575" cy="932366"/>
            </a:xfrm>
          </p:grpSpPr>
          <p:cxnSp>
            <p:nvCxnSpPr>
              <p:cNvPr id="23" name="Elbow Connector 22"/>
              <p:cNvCxnSpPr>
                <a:stCxn id="14" idx="2"/>
              </p:cNvCxnSpPr>
              <p:nvPr/>
            </p:nvCxnSpPr>
            <p:spPr>
              <a:xfrm rot="16200000" flipH="1">
                <a:off x="4273617" y="2372080"/>
                <a:ext cx="572076" cy="565657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055793" y="5200365"/>
                <a:ext cx="31592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Event that shows correctness of certificate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47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72" y="2302426"/>
            <a:ext cx="86764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Challenges-</a:t>
            </a:r>
          </a:p>
          <a:p>
            <a:r>
              <a:rPr lang="en-US" sz="2400" dirty="0"/>
              <a:t>	-</a:t>
            </a:r>
            <a:r>
              <a:rPr lang="en-IN" sz="2400" dirty="0"/>
              <a:t>The blockchain would grow significantly in size.</a:t>
            </a:r>
          </a:p>
          <a:p>
            <a:r>
              <a:rPr lang="en-IN" sz="2400" dirty="0"/>
              <a:t>	-There is currently a lack of common platform around the                       </a:t>
            </a:r>
          </a:p>
          <a:p>
            <a:r>
              <a:rPr lang="en-IN" sz="2400" dirty="0"/>
              <a:t>                education system.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86409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Advantages-</a:t>
            </a:r>
          </a:p>
          <a:p>
            <a:r>
              <a:rPr lang="en-IN" dirty="0"/>
              <a:t>	</a:t>
            </a:r>
            <a:r>
              <a:rPr lang="en-IN" sz="2400" dirty="0"/>
              <a:t>-Cannot be forged.</a:t>
            </a:r>
          </a:p>
          <a:p>
            <a:r>
              <a:rPr lang="en-IN" sz="2400" dirty="0"/>
              <a:t> 	-The certificate can be validated even if the issuer </a:t>
            </a:r>
          </a:p>
          <a:p>
            <a:r>
              <a:rPr lang="en-IN" sz="2400" dirty="0"/>
              <a:t>	   no longer exists.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B4088-7CFA-4826-8DE1-016D7C106D32}"/>
              </a:ext>
            </a:extLst>
          </p:cNvPr>
          <p:cNvSpPr txBox="1"/>
          <p:nvPr/>
        </p:nvSpPr>
        <p:spPr>
          <a:xfrm>
            <a:off x="233772" y="4437112"/>
            <a:ext cx="86587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Future Scope-</a:t>
            </a:r>
          </a:p>
          <a:p>
            <a:r>
              <a:rPr lang="en-IN" sz="3200" dirty="0"/>
              <a:t>         -</a:t>
            </a:r>
            <a:r>
              <a:rPr lang="en-IN" sz="2400" dirty="0"/>
              <a:t>Decentralizing the issuing authorities.</a:t>
            </a:r>
          </a:p>
          <a:p>
            <a:r>
              <a:rPr lang="en-IN" sz="2400" dirty="0"/>
              <a:t>            -Adding security feature for certificate sharing.</a:t>
            </a:r>
          </a:p>
        </p:txBody>
      </p:sp>
    </p:spTree>
    <p:extLst>
      <p:ext uri="{BB962C8B-B14F-4D97-AF65-F5344CB8AC3E}">
        <p14:creationId xmlns:p14="http://schemas.microsoft.com/office/powerpoint/2010/main" val="908564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2F19B711-C590-44D1-9AA8-9F143B0ED5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C79CF2-6A1C-4636-84CE-ABB2BE191D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D17DF-AD65-402C-A95C-F13C770C9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C2BA9-3534-45BF-9B7A-6A0C086F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7" y="2411468"/>
            <a:ext cx="3610991" cy="2028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2654A-E833-45D3-BB6C-1181E873B7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>
          <a:xfrm>
            <a:off x="840357" y="1588645"/>
            <a:ext cx="3610990" cy="3424531"/>
          </a:xfrm>
          <a:prstGeom prst="rect">
            <a:avLst/>
          </a:prstGeom>
        </p:spPr>
      </p:pic>
      <p:sp>
        <p:nvSpPr>
          <p:cNvPr id="5" name="AutoShape 2" descr="Image result for thank you image"/>
          <p:cNvSpPr>
            <a:spLocks noChangeAspect="1" noChangeArrowheads="1"/>
          </p:cNvSpPr>
          <p:nvPr/>
        </p:nvSpPr>
        <p:spPr bwMode="auto">
          <a:xfrm>
            <a:off x="63500" y="-731838"/>
            <a:ext cx="22669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thank you image"/>
          <p:cNvSpPr>
            <a:spLocks noChangeAspect="1" noChangeArrowheads="1"/>
          </p:cNvSpPr>
          <p:nvPr/>
        </p:nvSpPr>
        <p:spPr bwMode="auto">
          <a:xfrm>
            <a:off x="215900" y="-579438"/>
            <a:ext cx="22669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9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566F5A-624C-46F6-B2F4-97C01F54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831" y="2880717"/>
            <a:ext cx="1096566" cy="1096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4" y="10061"/>
            <a:ext cx="5605629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6178563" cy="547260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Removal of the intermediate third party for ensuring the authenticity of certificate.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Instant verification of the authenticity of certificates through blockchain.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Reduces the amount of hard copied certificates to be carried along.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The recipients decide with whom they want to share the certificate thereby maintaining the privacy of the certificates.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084168" y="476672"/>
            <a:ext cx="2397957" cy="2165656"/>
            <a:chOff x="6084168" y="476672"/>
            <a:chExt cx="2397957" cy="2165656"/>
          </a:xfrm>
          <a:solidFill>
            <a:schemeClr val="accent6">
              <a:lumMod val="20000"/>
              <a:lumOff val="8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76672"/>
              <a:ext cx="2397957" cy="2165656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6804248" y="2132856"/>
              <a:ext cx="1200906" cy="3730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EMPLOYER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8579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Current Situation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23728" y="1340768"/>
            <a:ext cx="4343400" cy="432048"/>
            <a:chOff x="2123728" y="1340768"/>
            <a:chExt cx="4343400" cy="43204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123728" y="1772816"/>
              <a:ext cx="434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58909" y="1340768"/>
              <a:ext cx="3597267" cy="3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Submit  credential verification slip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85919" y="2214554"/>
            <a:ext cx="1070139" cy="3171966"/>
            <a:chOff x="1785919" y="2214554"/>
            <a:chExt cx="1070139" cy="3171966"/>
          </a:xfrm>
        </p:grpSpPr>
        <p:cxnSp>
          <p:nvCxnSpPr>
            <p:cNvPr id="7" name="Straight Arrow Connector 6"/>
            <p:cNvCxnSpPr/>
            <p:nvPr/>
          </p:nvCxnSpPr>
          <p:spPr>
            <a:xfrm rot="16200000" flipH="1">
              <a:off x="678630" y="3321843"/>
              <a:ext cx="3071835" cy="857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4431297">
              <a:off x="1152571" y="3683034"/>
              <a:ext cx="3037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1.Please verify my credentials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97276" y="2285992"/>
            <a:ext cx="845832" cy="3071834"/>
            <a:chOff x="1297276" y="2285992"/>
            <a:chExt cx="845832" cy="3071834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V="1">
              <a:off x="214282" y="3429000"/>
              <a:ext cx="307183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5383024">
              <a:off x="247341" y="3726814"/>
              <a:ext cx="2469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Verified by third party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4282" y="1000108"/>
            <a:ext cx="1210548" cy="1587471"/>
            <a:chOff x="214282" y="1000108"/>
            <a:chExt cx="1210548" cy="1587471"/>
          </a:xfrm>
        </p:grpSpPr>
        <p:pic>
          <p:nvPicPr>
            <p:cNvPr id="2050" name="Picture 2" descr="C:\Users\TARUN\Downloads\employer-avatar_132115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2" y="1000108"/>
              <a:ext cx="1210548" cy="121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4282" y="2214554"/>
              <a:ext cx="1064715" cy="3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5422833"/>
            <a:ext cx="3053146" cy="1435167"/>
            <a:chOff x="0" y="5422833"/>
            <a:chExt cx="3053146" cy="14351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84" y="5422833"/>
              <a:ext cx="767162" cy="14351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0" y="5643578"/>
              <a:ext cx="2281394" cy="37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VERIFIER THIRD PARTY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942" y="6023029"/>
              <a:ext cx="1928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(Takes a lot of time and money)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67013" y="5229200"/>
            <a:ext cx="1477395" cy="1576845"/>
            <a:chOff x="6767013" y="5229200"/>
            <a:chExt cx="1477395" cy="1576845"/>
          </a:xfrm>
        </p:grpSpPr>
        <p:pic>
          <p:nvPicPr>
            <p:cNvPr id="28" name="Content Placeholder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013" y="5229200"/>
              <a:ext cx="1405387" cy="157684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09079" y="5643578"/>
              <a:ext cx="1135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3240" y="5357826"/>
            <a:ext cx="3643338" cy="430216"/>
            <a:chOff x="3143240" y="5357826"/>
            <a:chExt cx="3643338" cy="43021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143240" y="5786454"/>
              <a:ext cx="36433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286116" y="5357826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2. Are the credentials valid?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240" y="6215082"/>
            <a:ext cx="3965839" cy="440770"/>
            <a:chOff x="3143240" y="6215082"/>
            <a:chExt cx="3965839" cy="440770"/>
          </a:xfrm>
        </p:grpSpPr>
        <p:cxnSp>
          <p:nvCxnSpPr>
            <p:cNvPr id="33" name="Straight Arrow Connector 32"/>
            <p:cNvCxnSpPr/>
            <p:nvPr/>
          </p:nvCxnSpPr>
          <p:spPr>
            <a:xfrm rot="10800000">
              <a:off x="3143240" y="6215082"/>
              <a:ext cx="364333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37245" y="6286520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3. Response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4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ADC562F-CFD9-4F47-95C2-1B7DCC3B9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1" y="1700808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1" y="2386608"/>
            <a:ext cx="2397760" cy="27432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Non Blockchain Solution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882" y="548680"/>
            <a:ext cx="6421118" cy="56282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All issuing authorities maintain their own verification portal .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Student verify their credentials from portal and show verification receipt to employers.</a:t>
            </a:r>
          </a:p>
          <a:p>
            <a:pPr>
              <a:lnSpc>
                <a:spcPct val="90000"/>
              </a:lnSpc>
            </a:pPr>
            <a:endParaRPr lang="en-US" sz="3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000" b="1" dirty="0"/>
              <a:t>Limitation-</a:t>
            </a:r>
          </a:p>
          <a:p>
            <a:pPr marL="457200" indent="-457200">
              <a:lnSpc>
                <a:spcPct val="90000"/>
              </a:lnSpc>
            </a:pPr>
            <a:r>
              <a:rPr lang="en-US" sz="3000" dirty="0"/>
              <a:t>The system is centralized to issuing authorities.</a:t>
            </a:r>
          </a:p>
          <a:p>
            <a:pPr marL="457200" indent="-457200">
              <a:lnSpc>
                <a:spcPct val="90000"/>
              </a:lnSpc>
            </a:pPr>
            <a:r>
              <a:rPr lang="en-US" sz="3000" dirty="0"/>
              <a:t>What happens if authority went down?</a:t>
            </a:r>
          </a:p>
          <a:p>
            <a:pPr marL="0" indent="0">
              <a:lnSpc>
                <a:spcPct val="9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4978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 consortium blockchain where-</a:t>
            </a:r>
          </a:p>
          <a:p>
            <a:pPr>
              <a:buFont typeface="Wingdings" pitchFamily="2" charset="2"/>
              <a:buChar char="Ø"/>
            </a:pPr>
            <a:r>
              <a:rPr lang="en-US" sz="2400">
                <a:solidFill>
                  <a:srgbClr val="FFFFFF"/>
                </a:solidFill>
              </a:rPr>
              <a:t>Issuing Authorities are permissioned participants.</a:t>
            </a:r>
          </a:p>
          <a:p>
            <a:pPr>
              <a:buFont typeface="Wingdings" pitchFamily="2" charset="2"/>
              <a:buChar char="Ø"/>
            </a:pPr>
            <a:r>
              <a:rPr lang="en-US" sz="2400">
                <a:solidFill>
                  <a:srgbClr val="FFFFFF"/>
                </a:solidFill>
              </a:rPr>
              <a:t> Students are non-permissioned participants.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The hash of issued certificates stored on blockchain.</a:t>
            </a:r>
          </a:p>
          <a:p>
            <a:r>
              <a:rPr lang="en-US" sz="2400">
                <a:solidFill>
                  <a:srgbClr val="FFFFFF"/>
                </a:solidFill>
              </a:rPr>
              <a:t>Employers can use the blockchain to verify the certificates 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2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Tools &amp; 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BFA22-1BAB-4B3B-946C-1C3A77243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66364"/>
              </p:ext>
            </p:extLst>
          </p:nvPr>
        </p:nvGraphicFramePr>
        <p:xfrm>
          <a:off x="3477006" y="332656"/>
          <a:ext cx="5666994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997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71472" y="4869160"/>
            <a:ext cx="1611334" cy="1742926"/>
            <a:chOff x="571472" y="4857760"/>
            <a:chExt cx="1604769" cy="1754326"/>
          </a:xfrm>
        </p:grpSpPr>
        <p:sp>
          <p:nvSpPr>
            <p:cNvPr id="7" name="Rectangle 6"/>
            <p:cNvSpPr/>
            <p:nvPr/>
          </p:nvSpPr>
          <p:spPr>
            <a:xfrm>
              <a:off x="571472" y="4857760"/>
              <a:ext cx="1508914" cy="1748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3243" y="4857760"/>
              <a:ext cx="155299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Certificate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err="1"/>
                <a:t>CertId</a:t>
              </a:r>
              <a:r>
                <a:rPr lang="en-US" dirty="0"/>
                <a:t>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 </a:t>
              </a:r>
              <a:r>
                <a:rPr lang="en-US" dirty="0" err="1"/>
                <a:t>issuerId</a:t>
              </a:r>
              <a:r>
                <a:rPr lang="en-US" dirty="0"/>
                <a:t>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Title: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Recipient: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Date: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43108" y="5147314"/>
            <a:ext cx="2413806" cy="1483592"/>
            <a:chOff x="2143108" y="5134591"/>
            <a:chExt cx="2413806" cy="148359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43108" y="5857892"/>
              <a:ext cx="904892" cy="8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048000" y="5134591"/>
              <a:ext cx="1508914" cy="14627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4757" y="5417854"/>
              <a:ext cx="1295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Digital  </a:t>
              </a:r>
            </a:p>
            <a:p>
              <a:r>
                <a:rPr lang="en-US" dirty="0"/>
                <a:t>Format</a:t>
              </a:r>
            </a:p>
            <a:p>
              <a:r>
                <a:rPr lang="en-US" dirty="0"/>
                <a:t>(</a:t>
              </a:r>
              <a:r>
                <a:rPr lang="en-US" dirty="0" err="1"/>
                <a:t>pdf</a:t>
              </a:r>
              <a:r>
                <a:rPr lang="en-US" dirty="0"/>
                <a:t>, image,         </a:t>
              </a:r>
            </a:p>
            <a:p>
              <a:r>
                <a:rPr lang="en-US" dirty="0"/>
                <a:t>      text)</a:t>
              </a:r>
            </a:p>
          </p:txBody>
        </p:sp>
      </p:grp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556914" y="5878665"/>
            <a:ext cx="23010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5895441"/>
            <a:ext cx="1829796" cy="567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by </a:t>
            </a:r>
            <a:r>
              <a:rPr lang="en-US" sz="3200" dirty="0"/>
              <a:t>Sk</a:t>
            </a:r>
            <a:r>
              <a:rPr lang="en-US" dirty="0"/>
              <a:t>issuer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49286" y="5134591"/>
            <a:ext cx="1508914" cy="1462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9174" y="5265671"/>
            <a:ext cx="1295400" cy="62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Digital  </a:t>
            </a:r>
          </a:p>
          <a:p>
            <a:r>
              <a:rPr lang="en-US" dirty="0"/>
              <a:t>  Certificate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74" y="1700809"/>
            <a:ext cx="1981200" cy="960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67" y="6050972"/>
            <a:ext cx="369312" cy="414367"/>
          </a:xfrm>
        </p:spPr>
      </p:pic>
      <p:sp>
        <p:nvSpPr>
          <p:cNvPr id="24" name="TextBox 23"/>
          <p:cNvSpPr txBox="1"/>
          <p:nvPr/>
        </p:nvSpPr>
        <p:spPr>
          <a:xfrm>
            <a:off x="2590800" y="1877886"/>
            <a:ext cx="2046696" cy="32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Identity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48745" y="603254"/>
            <a:ext cx="2518987" cy="1436258"/>
            <a:chOff x="5548745" y="603254"/>
            <a:chExt cx="2518987" cy="1436258"/>
          </a:xfrm>
        </p:grpSpPr>
        <p:sp>
          <p:nvSpPr>
            <p:cNvPr id="25" name="Rectangle 24"/>
            <p:cNvSpPr/>
            <p:nvPr/>
          </p:nvSpPr>
          <p:spPr>
            <a:xfrm>
              <a:off x="5548745" y="603254"/>
              <a:ext cx="2518987" cy="14362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>
            <a:xfrm>
              <a:off x="5624945" y="833169"/>
              <a:ext cx="2438400" cy="10006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/>
                <a:t>ISSUER</a:t>
              </a:r>
            </a:p>
            <a:p>
              <a:r>
                <a:rPr lang="en-US" sz="2400" dirty="0"/>
                <a:t>Private member</a:t>
              </a:r>
            </a:p>
            <a:p>
              <a:r>
                <a:rPr lang="en-US" sz="2400" dirty="0"/>
                <a:t>(access to all transactions)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48674" y="2424535"/>
            <a:ext cx="2495178" cy="1524000"/>
            <a:chOff x="5548674" y="2424535"/>
            <a:chExt cx="2495178" cy="1524000"/>
          </a:xfrm>
        </p:grpSpPr>
        <p:sp>
          <p:nvSpPr>
            <p:cNvPr id="27" name="Rectangle 26"/>
            <p:cNvSpPr/>
            <p:nvPr/>
          </p:nvSpPr>
          <p:spPr>
            <a:xfrm>
              <a:off x="5548674" y="2424535"/>
              <a:ext cx="2495178" cy="152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548674" y="2671464"/>
              <a:ext cx="2495177" cy="10207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/>
                <a:t>RECIPIENT</a:t>
              </a:r>
            </a:p>
            <a:p>
              <a:r>
                <a:rPr lang="en-US" sz="2400" dirty="0"/>
                <a:t>Public members</a:t>
              </a:r>
            </a:p>
            <a:p>
              <a:r>
                <a:rPr lang="en-US" sz="2400" dirty="0"/>
                <a:t>(access to verify transactions)</a:t>
              </a:r>
            </a:p>
          </p:txBody>
        </p:sp>
      </p:grpSp>
      <p:cxnSp>
        <p:nvCxnSpPr>
          <p:cNvPr id="30" name="Elbow Connector 29"/>
          <p:cNvCxnSpPr/>
          <p:nvPr/>
        </p:nvCxnSpPr>
        <p:spPr>
          <a:xfrm flipV="1">
            <a:off x="2444074" y="1524877"/>
            <a:ext cx="3048000" cy="706019"/>
          </a:xfrm>
          <a:prstGeom prst="bentConnector3">
            <a:avLst>
              <a:gd name="adj1" fmla="val 627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2444074" y="2230896"/>
            <a:ext cx="3056181" cy="769553"/>
          </a:xfrm>
          <a:prstGeom prst="bentConnector3">
            <a:avLst>
              <a:gd name="adj1" fmla="val 62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3455" y="297991"/>
            <a:ext cx="194591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u="sng" dirty="0"/>
              <a:t>Work Flow:-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833818"/>
            <a:ext cx="1696272" cy="732108"/>
          </a:xfrm>
        </p:spPr>
        <p:txBody>
          <a:bodyPr>
            <a:noAutofit/>
          </a:bodyPr>
          <a:lstStyle/>
          <a:p>
            <a:r>
              <a:rPr lang="en-US" sz="2400" dirty="0"/>
              <a:t> KEY SET</a:t>
            </a:r>
            <a:br>
              <a:rPr lang="en-US" sz="2400" dirty="0"/>
            </a:br>
            <a:r>
              <a:rPr lang="en-US" sz="2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18391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05" y="274638"/>
            <a:ext cx="7252896" cy="48736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Issuer Transaction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00101" y="2214555"/>
            <a:ext cx="1928826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4805" y="2233120"/>
            <a:ext cx="1914121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Transaction ID</a:t>
            </a:r>
          </a:p>
          <a:p>
            <a:r>
              <a:rPr lang="en-US" dirty="0"/>
              <a:t>Certificate ID</a:t>
            </a:r>
          </a:p>
          <a:p>
            <a:r>
              <a:rPr lang="en-US" dirty="0"/>
              <a:t>Certificate Link</a:t>
            </a:r>
          </a:p>
          <a:p>
            <a:r>
              <a:rPr lang="en-US" dirty="0"/>
              <a:t>Hash of Certificate</a:t>
            </a:r>
          </a:p>
          <a:p>
            <a:r>
              <a:rPr lang="en-US" dirty="0"/>
              <a:t>Sk</a:t>
            </a:r>
            <a:r>
              <a:rPr lang="en-US" sz="1200" dirty="0"/>
              <a:t>issuer</a:t>
            </a:r>
          </a:p>
          <a:p>
            <a:r>
              <a:rPr lang="en-US" dirty="0"/>
              <a:t>Pk</a:t>
            </a:r>
            <a:r>
              <a:rPr lang="en-US" sz="1200" dirty="0"/>
              <a:t>recipient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233121"/>
            <a:ext cx="1981200" cy="838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0200" y="2297732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ID</a:t>
            </a:r>
          </a:p>
          <a:p>
            <a:r>
              <a:rPr lang="en-US" dirty="0"/>
              <a:t>Certificate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9384" y="1641774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/>
              <a:t>Verifier</a:t>
            </a:r>
            <a:r>
              <a:rPr lang="en-US" dirty="0"/>
              <a:t> </a:t>
            </a:r>
            <a:r>
              <a:rPr lang="en-US" sz="3000" dirty="0"/>
              <a:t>Transaction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180D4-8D4A-473B-8EDC-4B529642280F}"/>
              </a:ext>
            </a:extLst>
          </p:cNvPr>
          <p:cNvSpPr/>
          <p:nvPr/>
        </p:nvSpPr>
        <p:spPr>
          <a:xfrm>
            <a:off x="3059832" y="5062683"/>
            <a:ext cx="2518987" cy="155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Transaction Id</a:t>
            </a:r>
          </a:p>
          <a:p>
            <a:r>
              <a:rPr lang="en-US" dirty="0">
                <a:solidFill>
                  <a:schemeClr val="tx1"/>
                </a:solidFill>
              </a:rPr>
              <a:t>Certificate Id</a:t>
            </a:r>
          </a:p>
          <a:p>
            <a:r>
              <a:rPr lang="en-US" dirty="0">
                <a:solidFill>
                  <a:schemeClr val="tx1"/>
                </a:solidFill>
              </a:rPr>
              <a:t>Certificate Link</a:t>
            </a:r>
          </a:p>
          <a:p>
            <a:r>
              <a:rPr lang="en-US" dirty="0">
                <a:solidFill>
                  <a:schemeClr val="tx1"/>
                </a:solidFill>
              </a:rPr>
              <a:t>Issuer/Recipient 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A1AF9-EDA2-4BB4-AD50-651486094AB7}"/>
              </a:ext>
            </a:extLst>
          </p:cNvPr>
          <p:cNvSpPr txBox="1"/>
          <p:nvPr/>
        </p:nvSpPr>
        <p:spPr>
          <a:xfrm>
            <a:off x="2928926" y="4513722"/>
            <a:ext cx="308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3682452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570A1-E82E-4611-B139-438A391D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18" y="1"/>
            <a:ext cx="6544581" cy="6813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70AD3-13A4-40DB-AA80-B482F37E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74363"/>
            <a:ext cx="206426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389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726</TotalTime>
  <Words>477</Words>
  <Application>Microsoft Office PowerPoint</Application>
  <PresentationFormat>On-screen Show (4:3)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Wingdings</vt:lpstr>
      <vt:lpstr>Office Theme</vt:lpstr>
      <vt:lpstr>Credential Verification</vt:lpstr>
      <vt:lpstr>GOAL</vt:lpstr>
      <vt:lpstr>Current Situation</vt:lpstr>
      <vt:lpstr>Non Blockchain Solution</vt:lpstr>
      <vt:lpstr>Our Approach</vt:lpstr>
      <vt:lpstr>Tools &amp; Technologies Used</vt:lpstr>
      <vt:lpstr> KEY SET PROVIDER</vt:lpstr>
      <vt:lpstr>Transactions</vt:lpstr>
      <vt:lpstr>Architecture</vt:lpstr>
      <vt:lpstr>PowerPoint Presentation</vt:lpstr>
      <vt:lpstr>PowerPoint Presentation</vt:lpstr>
      <vt:lpstr>Obtaining Certificate</vt:lpstr>
      <vt:lpstr>Verification by employer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Windows User</dc:creator>
  <cp:lastModifiedBy>MT2017127 Tarun Agrawal</cp:lastModifiedBy>
  <cp:revision>64</cp:revision>
  <dcterms:created xsi:type="dcterms:W3CDTF">2018-03-20T05:00:38Z</dcterms:created>
  <dcterms:modified xsi:type="dcterms:W3CDTF">2018-04-30T11:32:53Z</dcterms:modified>
</cp:coreProperties>
</file>