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BDB0A-E93A-4891-B436-A9AE3259F732}" v="908" dt="2023-12-31T17:55:13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6" autoAdjust="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51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6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2F9D-FDE8-45A2-89F9-90D8274D39C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052B-5E02-4BA8-9280-66D29149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.wav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/2366b8bf-e6d3-4eaf-aa9a-cca86bdc3c88" TargetMode="External"/><Relationship Id="rId2" Type="http://schemas.openxmlformats.org/officeDocument/2006/relationships/hyperlink" Target="https://blackberry.qnx.com/en/ultimate-guides/software-defined-vehicle#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hyperlink" Target="mailto:taruncha@gmail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url.se/libcurl/c/example.html" TargetMode="External"/><Relationship Id="rId5" Type="http://schemas.openxmlformats.org/officeDocument/2006/relationships/hyperlink" Target="https://cpp.hotexamples.com/examples/-/-/WlanEnumInterfaces/cpp-wlanenuminterfaces-function-examples.html" TargetMode="External"/><Relationship Id="rId4" Type="http://schemas.openxmlformats.org/officeDocument/2006/relationships/hyperlink" Target="https://learn.microsoft.com/en-us/windows/win32/winsock/complete-server-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C772-402E-71B3-44AD-254F281D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38" y="1122363"/>
            <a:ext cx="8863262" cy="2058500"/>
          </a:xfrm>
        </p:spPr>
        <p:txBody>
          <a:bodyPr>
            <a:normAutofit/>
          </a:bodyPr>
          <a:lstStyle/>
          <a:p>
            <a:r>
              <a:rPr lang="en-US" sz="4200" dirty="0"/>
              <a:t>A </a:t>
            </a:r>
            <a:r>
              <a:rPr lang="en-US" sz="4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secret </a:t>
            </a:r>
            <a:r>
              <a:rPr lang="en-US" sz="42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santa</a:t>
            </a:r>
            <a:r>
              <a:rPr lang="en-US" sz="4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4200" dirty="0"/>
              <a:t>project - 2023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A0E22-0A70-3DF4-0784-CE22E357D487}"/>
              </a:ext>
            </a:extLst>
          </p:cNvPr>
          <p:cNvSpPr txBox="1"/>
          <p:nvPr/>
        </p:nvSpPr>
        <p:spPr>
          <a:xfrm>
            <a:off x="6547885" y="6163300"/>
            <a:ext cx="5350042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Created by: An Honest Learner, 22</a:t>
            </a:r>
            <a:r>
              <a:rPr lang="en-US" sz="1600" baseline="30000" dirty="0">
                <a:latin typeface="Consolas" panose="020B0609020204030204" pitchFamily="49" charset="0"/>
              </a:rPr>
              <a:t>nd</a:t>
            </a:r>
            <a:r>
              <a:rPr lang="en-US" sz="1600" dirty="0">
                <a:latin typeface="Consolas" panose="020B0609020204030204" pitchFamily="49" charset="0"/>
              </a:rPr>
              <a:t> Dec2023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04B4A-24AE-49D8-F3F3-1CD40A11A57D}"/>
              </a:ext>
            </a:extLst>
          </p:cNvPr>
          <p:cNvSpPr txBox="1"/>
          <p:nvPr/>
        </p:nvSpPr>
        <p:spPr>
          <a:xfrm>
            <a:off x="2413687" y="3653350"/>
            <a:ext cx="9326968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Objective</a:t>
            </a:r>
            <a:r>
              <a:rPr lang="en-GB" dirty="0">
                <a:latin typeface="Consolas" panose="020B0609020204030204" pitchFamily="49" charset="0"/>
              </a:rPr>
              <a:t>: Need to </a:t>
            </a:r>
            <a:r>
              <a:rPr lang="en-GB" b="1" i="1" dirty="0">
                <a:latin typeface="Consolas" panose="020B0609020204030204" pitchFamily="49" charset="0"/>
              </a:rPr>
              <a:t>pick-up Santa from North Pole to Bengaluru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b="1" i="1" dirty="0">
                <a:latin typeface="Consolas" panose="020B0609020204030204" pitchFamily="49" charset="0"/>
              </a:rPr>
              <a:t>India</a:t>
            </a:r>
            <a:r>
              <a:rPr lang="en-GB" dirty="0">
                <a:latin typeface="Consolas" panose="020B0609020204030204" pitchFamily="49" charset="0"/>
              </a:rPr>
              <a:t> on X-Mas eve as due to a secret reason few of his Reindeers denied to fly the night sky this year! 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Christmas Clipart-cute santa with gift green background cartoon style clip  art">
            <a:extLst>
              <a:ext uri="{FF2B5EF4-FFF2-40B4-BE49-F238E27FC236}">
                <a16:creationId xmlns:a16="http://schemas.microsoft.com/office/drawing/2014/main" id="{B7CBE40F-99BB-7369-D917-52E80B51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24" y="377171"/>
            <a:ext cx="1520282" cy="15202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F0C913-5593-F86E-C870-E343F822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33" y="112694"/>
            <a:ext cx="3075427" cy="21347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Transparent Snowy Deco Xmas Tree with Star PNG Clipart​ | Gallery  Yopriceville - High-Quality Free Images and Transparent PNG Clipart">
            <a:extLst>
              <a:ext uri="{FF2B5EF4-FFF2-40B4-BE49-F238E27FC236}">
                <a16:creationId xmlns:a16="http://schemas.microsoft.com/office/drawing/2014/main" id="{880A07F4-3C10-7D98-BA13-B6966A28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28" y="112694"/>
            <a:ext cx="1252370" cy="21347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ifferences Between Artificial and Natural Snow">
            <a:extLst>
              <a:ext uri="{FF2B5EF4-FFF2-40B4-BE49-F238E27FC236}">
                <a16:creationId xmlns:a16="http://schemas.microsoft.com/office/drawing/2014/main" id="{DAD85E7F-4228-CD9C-C80B-C44DE9C3B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07" y="689812"/>
            <a:ext cx="2413478" cy="16102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ia : free map, free blank map, free outline map, free base map :  boundaries, states | India map, Free printable world map, Blank world map">
            <a:extLst>
              <a:ext uri="{FF2B5EF4-FFF2-40B4-BE49-F238E27FC236}">
                <a16:creationId xmlns:a16="http://schemas.microsoft.com/office/drawing/2014/main" id="{707DB122-4873-20B8-0AF7-A9347B20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7" y="3429000"/>
            <a:ext cx="1997874" cy="23421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40F78-F697-42F3-5166-9E990521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7" y="127000"/>
            <a:ext cx="9905998" cy="725488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i="1" dirty="0">
                <a:solidFill>
                  <a:srgbClr val="FF0000"/>
                </a:solidFill>
                <a:latin typeface="Consolas" panose="020B0609020204030204" pitchFamily="49" charset="0"/>
              </a:rPr>
              <a:t>secret </a:t>
            </a:r>
            <a:r>
              <a:rPr lang="en-GB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santa</a:t>
            </a:r>
            <a:r>
              <a:rPr lang="en-GB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project - 2023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CA0BD-F031-A88A-9B4F-066601D32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78568" y="1142279"/>
            <a:ext cx="1909870" cy="1031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95AB8-D31E-CDFB-84E4-0DB60340EF9A}"/>
              </a:ext>
            </a:extLst>
          </p:cNvPr>
          <p:cNvSpPr txBox="1"/>
          <p:nvPr/>
        </p:nvSpPr>
        <p:spPr>
          <a:xfrm>
            <a:off x="722752" y="2463497"/>
            <a:ext cx="8833001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</a:rPr>
              <a:t>Disclaimer: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It’s a hobby project developed during X-Mas vacation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True objective is to create </a:t>
            </a:r>
            <a:r>
              <a:rPr lang="en-GB" sz="1600" b="1" dirty="0">
                <a:latin typeface="Consolas" panose="020B0609020204030204" pitchFamily="49" charset="0"/>
              </a:rPr>
              <a:t>an awareness / interest </a:t>
            </a:r>
            <a:r>
              <a:rPr lang="en-GB" sz="1600" dirty="0">
                <a:latin typeface="Consolas" panose="020B0609020204030204" pitchFamily="49" charset="0"/>
              </a:rPr>
              <a:t>on upcoming big happening of Automotive Electronics called </a:t>
            </a:r>
            <a:r>
              <a:rPr lang="en-GB" sz="1600" b="1" dirty="0">
                <a:latin typeface="Consolas" panose="020B0609020204030204" pitchFamily="49" charset="0"/>
              </a:rPr>
              <a:t>SDV</a:t>
            </a:r>
            <a:r>
              <a:rPr lang="en-GB" sz="1600" dirty="0">
                <a:latin typeface="Consolas" panose="020B0609020204030204" pitchFamily="49" charset="0"/>
              </a:rPr>
              <a:t> (Software Defined Vehicle)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It just a </a:t>
            </a:r>
            <a:r>
              <a:rPr lang="en-GB" sz="1600" b="1" dirty="0">
                <a:latin typeface="Consolas" panose="020B0609020204030204" pitchFamily="49" charset="0"/>
              </a:rPr>
              <a:t>Model Project </a:t>
            </a:r>
            <a:r>
              <a:rPr lang="en-GB" sz="1600" dirty="0">
                <a:latin typeface="Consolas" panose="020B0609020204030204" pitchFamily="49" charset="0"/>
              </a:rPr>
              <a:t>where</a:t>
            </a:r>
            <a:r>
              <a:rPr lang="en-GB" sz="1600" b="1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latin typeface="Consolas" panose="020B0609020204030204" pitchFamily="49" charset="0"/>
              </a:rPr>
              <a:t>Laptop emulates a car’s mock ECUs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</a:rPr>
              <a:t>Inspired by: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HARMAN IEEE VTS SIG Kick-off – SDV – 13</a:t>
            </a:r>
            <a:r>
              <a:rPr lang="en-GB" sz="1600" baseline="30000" dirty="0">
                <a:latin typeface="Consolas" panose="020B0609020204030204" pitchFamily="49" charset="0"/>
              </a:rPr>
              <a:t>th</a:t>
            </a:r>
            <a:r>
              <a:rPr lang="en-GB" sz="1600" dirty="0">
                <a:latin typeface="Consolas" panose="020B0609020204030204" pitchFamily="49" charset="0"/>
              </a:rPr>
              <a:t> Dec2023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		(VTS - Vehicular Technology Society, 	SIG – Special Interest Group)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A52068-4841-9E41-B891-81EF8A68300B}"/>
              </a:ext>
            </a:extLst>
          </p:cNvPr>
          <p:cNvGrpSpPr/>
          <p:nvPr/>
        </p:nvGrpSpPr>
        <p:grpSpPr>
          <a:xfrm>
            <a:off x="5248766" y="5370094"/>
            <a:ext cx="4306987" cy="471960"/>
            <a:chOff x="3789948" y="5510812"/>
            <a:chExt cx="4306987" cy="4719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BBFCD3-A2F7-9A11-0401-075F28C2A68D}"/>
                </a:ext>
              </a:extLst>
            </p:cNvPr>
            <p:cNvSpPr txBox="1"/>
            <p:nvPr/>
          </p:nvSpPr>
          <p:spPr>
            <a:xfrm>
              <a:off x="3789948" y="5510812"/>
              <a:ext cx="4306987" cy="46166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Consolas" panose="020B0609020204030204" pitchFamily="49" charset="0"/>
                </a:rPr>
                <a:t>Project name: </a:t>
              </a:r>
              <a:r>
                <a:rPr lang="en-GB" sz="2400" dirty="0">
                  <a:latin typeface="Consolas" panose="020B0609020204030204" pitchFamily="49" charset="0"/>
                </a:rPr>
                <a:t>SANTA CAR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F0714C-FB6D-B2AC-FD5B-ED903C1B0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147135" y="5510812"/>
              <a:ext cx="873918" cy="47196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968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rumroll.wav"/>
          </p:stSnd>
        </p:sndAc>
      </p:transition>
    </mc:Choice>
    <mc:Fallback xmlns="">
      <p:transition spd="slow">
        <p:sndAc>
          <p:stSnd>
            <p:snd r:embed="rId6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35534 3.33333E-6 C 0.51485 3.33333E-6 0.7112 0.11597 0.7112 0.21111 L 0.7112 0.42291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60" y="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DC2FA39-7682-9033-00FA-B7751320038E}"/>
              </a:ext>
            </a:extLst>
          </p:cNvPr>
          <p:cNvSpPr/>
          <p:nvPr/>
        </p:nvSpPr>
        <p:spPr>
          <a:xfrm>
            <a:off x="9802495" y="2736286"/>
            <a:ext cx="2272743" cy="1754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Aggregators</a:t>
            </a:r>
            <a:endParaRPr lang="en-IN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CAD4A1-6145-41D8-42BE-EADD09743027}"/>
              </a:ext>
            </a:extLst>
          </p:cNvPr>
          <p:cNvSpPr/>
          <p:nvPr/>
        </p:nvSpPr>
        <p:spPr>
          <a:xfrm>
            <a:off x="9802495" y="4740662"/>
            <a:ext cx="1269812" cy="1638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Connectivity Gateway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C8BD32-1DD6-7E2B-E840-FDC4AC323D9F}"/>
              </a:ext>
            </a:extLst>
          </p:cNvPr>
          <p:cNvSpPr/>
          <p:nvPr/>
        </p:nvSpPr>
        <p:spPr>
          <a:xfrm>
            <a:off x="8284914" y="4568385"/>
            <a:ext cx="1387249" cy="1819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MCU Farm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DB6094-C94A-98EB-E00F-2A0A1C91DEC8}"/>
              </a:ext>
            </a:extLst>
          </p:cNvPr>
          <p:cNvSpPr/>
          <p:nvPr/>
        </p:nvSpPr>
        <p:spPr>
          <a:xfrm>
            <a:off x="6767333" y="4568385"/>
            <a:ext cx="1387249" cy="1819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CCU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FF6C0-D4E3-7EB8-0BF6-DC47F9996323}"/>
              </a:ext>
            </a:extLst>
          </p:cNvPr>
          <p:cNvSpPr txBox="1"/>
          <p:nvPr/>
        </p:nvSpPr>
        <p:spPr>
          <a:xfrm>
            <a:off x="844016" y="2714872"/>
            <a:ext cx="3991329" cy="3539430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2pPr marL="742950" lvl="1" indent="-285750">
              <a:buFont typeface="Arial" panose="020B0604020202020204" pitchFamily="34" charset="0"/>
              <a:buChar char="•"/>
            </a:lvl2pPr>
          </a:lstStyle>
          <a:p>
            <a:r>
              <a:rPr lang="en-US" sz="1600" b="1" u="sng" dirty="0">
                <a:latin typeface="Consolas" panose="020B0609020204030204" pitchFamily="49" charset="0"/>
              </a:rPr>
              <a:t>A typical SDV controls</a:t>
            </a:r>
          </a:p>
          <a:p>
            <a:endParaRPr lang="en-US" sz="1600" b="1" u="sng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CCU - Central computing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Sensors / Data Fusion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Lidar, Cameras, GNSS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NAV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HMI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Cyber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Controls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Brake, Steering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Vehicle states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345AD-4A45-20C2-45D8-EE3D3113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7" y="127000"/>
            <a:ext cx="9905998" cy="725488"/>
          </a:xfrm>
        </p:spPr>
        <p:txBody>
          <a:bodyPr/>
          <a:lstStyle/>
          <a:p>
            <a:r>
              <a:rPr lang="en-GB" dirty="0"/>
              <a:t>Software defined vehicle (SDV) – ref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8A9F9-928E-0DFB-E8B9-7821C2DA9365}"/>
              </a:ext>
            </a:extLst>
          </p:cNvPr>
          <p:cNvSpPr txBox="1"/>
          <p:nvPr/>
        </p:nvSpPr>
        <p:spPr>
          <a:xfrm>
            <a:off x="834907" y="846701"/>
            <a:ext cx="10739471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A Software Defined Vehicle is any vehicle that manages its operations, adds functionality, and enables new features primarily or entirely through software.</a:t>
            </a:r>
          </a:p>
          <a:p>
            <a:endParaRPr lang="en-GB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FFFFFF"/>
                </a:solidFill>
                <a:latin typeface="Consolas" panose="020B0609020204030204" pitchFamily="49" charset="0"/>
              </a:rPr>
              <a:t>Ref:</a:t>
            </a:r>
          </a:p>
          <a:p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BlackBerry-QNX SDV Architecture 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  <a:hlinkClick r:id="rId2"/>
              </a:rPr>
              <a:t>Link</a:t>
            </a:r>
            <a:endParaRPr lang="en-GB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ChatGPT-&gt; Search “Software Defined Vehicle” </a:t>
            </a:r>
            <a:r>
              <a:rPr lang="en-IN" dirty="0">
                <a:latin typeface="Consolas" panose="020B0609020204030204" pitchFamily="49" charset="0"/>
                <a:hlinkClick r:id="rId3"/>
              </a:rPr>
              <a:t>Link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EA123B-81D6-3997-4363-29E2EE7DF67E}"/>
              </a:ext>
            </a:extLst>
          </p:cNvPr>
          <p:cNvCxnSpPr>
            <a:cxnSpLocks/>
          </p:cNvCxnSpPr>
          <p:nvPr/>
        </p:nvCxnSpPr>
        <p:spPr>
          <a:xfrm>
            <a:off x="4959073" y="2751906"/>
            <a:ext cx="0" cy="39937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B9E941-B96C-8644-459C-377118EC97F0}"/>
              </a:ext>
            </a:extLst>
          </p:cNvPr>
          <p:cNvSpPr txBox="1"/>
          <p:nvPr/>
        </p:nvSpPr>
        <p:spPr>
          <a:xfrm>
            <a:off x="5365267" y="3154644"/>
            <a:ext cx="3780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SDV topology diagram of a NA OEM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3BD56C-9B1E-8E38-A4BD-F9344BF1338F}"/>
              </a:ext>
            </a:extLst>
          </p:cNvPr>
          <p:cNvSpPr/>
          <p:nvPr/>
        </p:nvSpPr>
        <p:spPr>
          <a:xfrm>
            <a:off x="6898176" y="4929334"/>
            <a:ext cx="112056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SOC 1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ECAB2-59C7-513F-7EAF-2E0C30D7298E}"/>
              </a:ext>
            </a:extLst>
          </p:cNvPr>
          <p:cNvSpPr/>
          <p:nvPr/>
        </p:nvSpPr>
        <p:spPr>
          <a:xfrm>
            <a:off x="5045705" y="4555996"/>
            <a:ext cx="112056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Display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168835-408C-4C06-BB4F-D330A2CF21EE}"/>
              </a:ext>
            </a:extLst>
          </p:cNvPr>
          <p:cNvSpPr/>
          <p:nvPr/>
        </p:nvSpPr>
        <p:spPr>
          <a:xfrm>
            <a:off x="6898176" y="5401882"/>
            <a:ext cx="112056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SOC 2</a:t>
            </a:r>
            <a:endParaRPr lang="en-IN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C3F75-DF97-A571-1B74-E7F5673C8240}"/>
              </a:ext>
            </a:extLst>
          </p:cNvPr>
          <p:cNvSpPr/>
          <p:nvPr/>
        </p:nvSpPr>
        <p:spPr>
          <a:xfrm>
            <a:off x="6898176" y="5874430"/>
            <a:ext cx="112056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SOC n</a:t>
            </a:r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E37490-28E4-656A-6D0E-BD8BDA6FDB61}"/>
              </a:ext>
            </a:extLst>
          </p:cNvPr>
          <p:cNvSpPr/>
          <p:nvPr/>
        </p:nvSpPr>
        <p:spPr>
          <a:xfrm>
            <a:off x="9874684" y="5372995"/>
            <a:ext cx="1117826" cy="87978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Cloud, V2X, BLE, Projection…. </a:t>
            </a:r>
            <a:endParaRPr lang="en-IN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3E03F2-AE76-E7EC-ACF9-C81AB9AD194F}"/>
              </a:ext>
            </a:extLst>
          </p:cNvPr>
          <p:cNvSpPr/>
          <p:nvPr/>
        </p:nvSpPr>
        <p:spPr>
          <a:xfrm>
            <a:off x="9936828" y="3078445"/>
            <a:ext cx="198352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Auto Drive-train </a:t>
            </a:r>
            <a:r>
              <a:rPr lang="en-GB" sz="1400" dirty="0" err="1"/>
              <a:t>Mgmnt</a:t>
            </a:r>
            <a:endParaRPr lang="en-IN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085B26-9A1E-0B20-BA65-6A7D53FE775B}"/>
              </a:ext>
            </a:extLst>
          </p:cNvPr>
          <p:cNvSpPr/>
          <p:nvPr/>
        </p:nvSpPr>
        <p:spPr>
          <a:xfrm>
            <a:off x="8415757" y="5874430"/>
            <a:ext cx="112056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MCU n</a:t>
            </a:r>
            <a:endParaRPr lang="en-IN" sz="14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306E989-B6BA-D5BD-7484-32AFC1767994}"/>
              </a:ext>
            </a:extLst>
          </p:cNvPr>
          <p:cNvCxnSpPr>
            <a:cxnSpLocks/>
            <a:stCxn id="20" idx="2"/>
            <a:endCxn id="29" idx="2"/>
          </p:cNvCxnSpPr>
          <p:nvPr/>
        </p:nvCxnSpPr>
        <p:spPr>
          <a:xfrm rot="5400000" flipH="1" flipV="1">
            <a:off x="8944604" y="4895374"/>
            <a:ext cx="9149" cy="2976443"/>
          </a:xfrm>
          <a:prstGeom prst="bentConnector3">
            <a:avLst>
              <a:gd name="adj1" fmla="val -2498634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15CAFC0-1768-1E20-F7B9-8E60E7E0F692}"/>
              </a:ext>
            </a:extLst>
          </p:cNvPr>
          <p:cNvCxnSpPr>
            <a:cxnSpLocks/>
            <a:stCxn id="25" idx="2"/>
            <a:endCxn id="29" idx="2"/>
          </p:cNvCxnSpPr>
          <p:nvPr/>
        </p:nvCxnSpPr>
        <p:spPr>
          <a:xfrm rot="5400000" flipH="1" flipV="1">
            <a:off x="9703395" y="5654165"/>
            <a:ext cx="9149" cy="1458862"/>
          </a:xfrm>
          <a:prstGeom prst="bentConnector3">
            <a:avLst>
              <a:gd name="adj1" fmla="val -2498634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F9EC0EC-3A8E-B074-90DF-FB9AA66F7ABA}"/>
              </a:ext>
            </a:extLst>
          </p:cNvPr>
          <p:cNvCxnSpPr>
            <a:stCxn id="20" idx="0"/>
            <a:endCxn id="25" idx="0"/>
          </p:cNvCxnSpPr>
          <p:nvPr/>
        </p:nvCxnSpPr>
        <p:spPr>
          <a:xfrm rot="5400000" flipH="1" flipV="1">
            <a:off x="8219748" y="3809595"/>
            <a:ext cx="12700" cy="1517581"/>
          </a:xfrm>
          <a:prstGeom prst="bentConnector3">
            <a:avLst>
              <a:gd name="adj1" fmla="val 180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D2E017-43F8-3A30-8778-58FD92ED7C71}"/>
              </a:ext>
            </a:extLst>
          </p:cNvPr>
          <p:cNvSpPr txBox="1"/>
          <p:nvPr/>
        </p:nvSpPr>
        <p:spPr>
          <a:xfrm>
            <a:off x="8019952" y="635837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ETH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06E95-2708-7ACD-8F49-463F96898E6C}"/>
              </a:ext>
            </a:extLst>
          </p:cNvPr>
          <p:cNvSpPr txBox="1"/>
          <p:nvPr/>
        </p:nvSpPr>
        <p:spPr>
          <a:xfrm>
            <a:off x="7948436" y="408171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ETH</a:t>
            </a:r>
            <a:endParaRPr lang="en-IN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1855AB-E21E-F244-96E4-0CE7F8696E54}"/>
              </a:ext>
            </a:extLst>
          </p:cNvPr>
          <p:cNvSpPr/>
          <p:nvPr/>
        </p:nvSpPr>
        <p:spPr>
          <a:xfrm>
            <a:off x="5040291" y="5130530"/>
            <a:ext cx="1120569" cy="484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Radar / Lidar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D3F039-C060-874C-B326-783989EE3608}"/>
              </a:ext>
            </a:extLst>
          </p:cNvPr>
          <p:cNvSpPr/>
          <p:nvPr/>
        </p:nvSpPr>
        <p:spPr>
          <a:xfrm>
            <a:off x="5045704" y="5820662"/>
            <a:ext cx="1120569" cy="335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Camera</a:t>
            </a:r>
            <a:endParaRPr lang="en-IN" sz="14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4E61233-BAB9-FAA6-A23A-0F84B8498F95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6166274" y="4740662"/>
            <a:ext cx="601059" cy="737616"/>
          </a:xfrm>
          <a:prstGeom prst="bentConnector3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BF5DA46-12A5-BCD3-37E4-3D5187D1EA26}"/>
              </a:ext>
            </a:extLst>
          </p:cNvPr>
          <p:cNvCxnSpPr>
            <a:cxnSpLocks/>
            <a:stCxn id="39" idx="3"/>
            <a:endCxn id="20" idx="1"/>
          </p:cNvCxnSpPr>
          <p:nvPr/>
        </p:nvCxnSpPr>
        <p:spPr>
          <a:xfrm>
            <a:off x="6160860" y="5372995"/>
            <a:ext cx="606473" cy="105283"/>
          </a:xfrm>
          <a:prstGeom prst="bentConnector3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EF58BFE-13BA-DAD2-2A8B-5A295BD3E7A9}"/>
              </a:ext>
            </a:extLst>
          </p:cNvPr>
          <p:cNvCxnSpPr>
            <a:stCxn id="40" idx="3"/>
            <a:endCxn id="20" idx="1"/>
          </p:cNvCxnSpPr>
          <p:nvPr/>
        </p:nvCxnSpPr>
        <p:spPr>
          <a:xfrm flipV="1">
            <a:off x="6166273" y="5478278"/>
            <a:ext cx="601060" cy="510063"/>
          </a:xfrm>
          <a:prstGeom prst="bentConnector3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38270B4-C647-1B69-8446-C3D8D9BF14C2}"/>
              </a:ext>
            </a:extLst>
          </p:cNvPr>
          <p:cNvSpPr/>
          <p:nvPr/>
        </p:nvSpPr>
        <p:spPr>
          <a:xfrm>
            <a:off x="9936828" y="3555500"/>
            <a:ext cx="198352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CANs, Elec devices</a:t>
            </a:r>
            <a:endParaRPr lang="en-IN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A3AD1F-2B57-87E6-E868-B1BCD8D12111}"/>
              </a:ext>
            </a:extLst>
          </p:cNvPr>
          <p:cNvSpPr/>
          <p:nvPr/>
        </p:nvSpPr>
        <p:spPr>
          <a:xfrm>
            <a:off x="9936828" y="4032555"/>
            <a:ext cx="198352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HWs / sensors ….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4AC27E-8B9A-5521-41F9-284196B8246D}"/>
              </a:ext>
            </a:extLst>
          </p:cNvPr>
          <p:cNvSpPr/>
          <p:nvPr/>
        </p:nvSpPr>
        <p:spPr>
          <a:xfrm>
            <a:off x="8427044" y="4929334"/>
            <a:ext cx="112056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MCU 1</a:t>
            </a:r>
            <a:endParaRPr lang="en-IN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9C891C-1908-22BD-A1FF-DA3079BF099B}"/>
              </a:ext>
            </a:extLst>
          </p:cNvPr>
          <p:cNvSpPr/>
          <p:nvPr/>
        </p:nvSpPr>
        <p:spPr>
          <a:xfrm>
            <a:off x="8427044" y="5401882"/>
            <a:ext cx="1120569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MCU 2</a:t>
            </a:r>
            <a:endParaRPr lang="en-IN" sz="1400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A611BD2-7C9B-8112-542B-B15F073D4483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9153025" y="3925267"/>
            <a:ext cx="961287" cy="337653"/>
          </a:xfrm>
          <a:prstGeom prst="bentConnector2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7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AD592B-3998-E60B-8FC1-DD820B1C5126}"/>
              </a:ext>
            </a:extLst>
          </p:cNvPr>
          <p:cNvSpPr/>
          <p:nvPr/>
        </p:nvSpPr>
        <p:spPr>
          <a:xfrm>
            <a:off x="6584114" y="747020"/>
            <a:ext cx="4948990" cy="194219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0F78-F697-42F3-5166-9E990521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7" y="127000"/>
            <a:ext cx="9905998" cy="725488"/>
          </a:xfrm>
        </p:spPr>
        <p:txBody>
          <a:bodyPr/>
          <a:lstStyle/>
          <a:p>
            <a:r>
              <a:rPr lang="en-GB" dirty="0"/>
              <a:t>SANTA Car - features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0D9C8-F326-BDF3-9A89-D7FB755A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98" y="1036014"/>
            <a:ext cx="3751843" cy="1942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AF56D-4516-5EA6-72BB-CFCE38985907}"/>
              </a:ext>
            </a:extLst>
          </p:cNvPr>
          <p:cNvSpPr txBox="1"/>
          <p:nvPr/>
        </p:nvSpPr>
        <p:spPr>
          <a:xfrm>
            <a:off x="783897" y="3079932"/>
            <a:ext cx="8151555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SANTA Car Mechanics: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One Central Compute		- Connects / Controls all MCU in Farm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One Connectivity MCU		- Can scan Hotspots (WLANS)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One System MCU 			- Can scan device’s remain battery power %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One Cloud Connect MCU		- Can scan Weather data from Web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One Sensor MCU			- Under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One HMI					- Shows Central Compute processed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onsolas" panose="020B0609020204030204" pitchFamily="49" charset="0"/>
              </a:rPr>
              <a:t>Communication				- Communicates with Ethernet TCP/IP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3B5DC-FB7E-9B13-CC76-747AACDF3F57}"/>
              </a:ext>
            </a:extLst>
          </p:cNvPr>
          <p:cNvSpPr txBox="1"/>
          <p:nvPr/>
        </p:nvSpPr>
        <p:spPr>
          <a:xfrm>
            <a:off x="1390958" y="5454319"/>
            <a:ext cx="7544495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SANTA Car Dev Platform: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Language:		Visual C++, Win32 App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LOC:				~1200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Environment:		Win 11 PC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ADEF98-163A-CAB0-0018-47F7AB2C7BC8}"/>
              </a:ext>
            </a:extLst>
          </p:cNvPr>
          <p:cNvSpPr/>
          <p:nvPr/>
        </p:nvSpPr>
        <p:spPr>
          <a:xfrm>
            <a:off x="6929018" y="1045052"/>
            <a:ext cx="1748590" cy="4206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onsolas" panose="020B0609020204030204" pitchFamily="49" charset="0"/>
              </a:rPr>
              <a:t>Connectivity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CCE669-F53D-2D5B-C99D-35710E127029}"/>
              </a:ext>
            </a:extLst>
          </p:cNvPr>
          <p:cNvSpPr/>
          <p:nvPr/>
        </p:nvSpPr>
        <p:spPr>
          <a:xfrm>
            <a:off x="7277236" y="1725831"/>
            <a:ext cx="1748590" cy="4206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onsolas" panose="020B0609020204030204" pitchFamily="49" charset="0"/>
              </a:rPr>
              <a:t>Cloud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08EB5A-49BD-755C-775A-CB6875CF9EF2}"/>
              </a:ext>
            </a:extLst>
          </p:cNvPr>
          <p:cNvSpPr/>
          <p:nvPr/>
        </p:nvSpPr>
        <p:spPr>
          <a:xfrm>
            <a:off x="9308916" y="1725831"/>
            <a:ext cx="1748590" cy="42062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onsolas" panose="020B0609020204030204" pitchFamily="49" charset="0"/>
              </a:rPr>
              <a:t>Sensor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791F73-7338-4825-DFD3-444B568B6BD7}"/>
              </a:ext>
            </a:extLst>
          </p:cNvPr>
          <p:cNvSpPr/>
          <p:nvPr/>
        </p:nvSpPr>
        <p:spPr>
          <a:xfrm>
            <a:off x="9010481" y="1045051"/>
            <a:ext cx="1748590" cy="4206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onsolas" panose="020B0609020204030204" pitchFamily="49" charset="0"/>
              </a:rPr>
              <a:t>System</a:t>
            </a:r>
            <a:endParaRPr lang="en-IN" sz="1600" dirty="0">
              <a:latin typeface="Consolas" panose="020B0609020204030204" pitchFamily="49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4EAB89-5D86-F303-E210-AB4FF26FC267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>
            <a:off x="5530406" y="1147545"/>
            <a:ext cx="1398612" cy="107818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607F42-638C-7B7F-F1CA-3C9F19BDD9BB}"/>
              </a:ext>
            </a:extLst>
          </p:cNvPr>
          <p:cNvCxnSpPr>
            <a:cxnSpLocks/>
            <a:stCxn id="39" idx="2"/>
            <a:endCxn id="10" idx="1"/>
          </p:cNvCxnSpPr>
          <p:nvPr/>
        </p:nvCxnSpPr>
        <p:spPr>
          <a:xfrm rot="16200000" flipH="1">
            <a:off x="5806192" y="465098"/>
            <a:ext cx="500376" cy="2441712"/>
          </a:xfrm>
          <a:prstGeom prst="bentConnector2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7B7E5C1-49D9-6761-BAB9-42197AC59F94}"/>
              </a:ext>
            </a:extLst>
          </p:cNvPr>
          <p:cNvCxnSpPr>
            <a:cxnSpLocks/>
            <a:stCxn id="39" idx="3"/>
            <a:endCxn id="12" idx="0"/>
          </p:cNvCxnSpPr>
          <p:nvPr/>
        </p:nvCxnSpPr>
        <p:spPr>
          <a:xfrm flipV="1">
            <a:off x="5530406" y="1045051"/>
            <a:ext cx="4354370" cy="102494"/>
          </a:xfrm>
          <a:prstGeom prst="bentConnector4">
            <a:avLst>
              <a:gd name="adj1" fmla="val 15805"/>
              <a:gd name="adj2" fmla="val 285954"/>
            </a:avLst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11B515-F91B-5CBF-E4B7-808B3AE9F5E6}"/>
              </a:ext>
            </a:extLst>
          </p:cNvPr>
          <p:cNvSpPr txBox="1"/>
          <p:nvPr/>
        </p:nvSpPr>
        <p:spPr>
          <a:xfrm>
            <a:off x="10311081" y="225699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</a:rPr>
              <a:t>MCU FARM</a:t>
            </a:r>
            <a:endParaRPr lang="en-IN" sz="1600" b="1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EF20D3-F4E5-8B33-EA7D-A9F55A2C6C98}"/>
              </a:ext>
            </a:extLst>
          </p:cNvPr>
          <p:cNvSpPr/>
          <p:nvPr/>
        </p:nvSpPr>
        <p:spPr>
          <a:xfrm>
            <a:off x="4140641" y="859323"/>
            <a:ext cx="1389765" cy="576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onsolas" panose="020B0609020204030204" pitchFamily="49" charset="0"/>
              </a:rPr>
              <a:t>Central</a:t>
            </a:r>
          </a:p>
          <a:p>
            <a:pPr algn="ctr"/>
            <a:r>
              <a:rPr lang="en-GB" sz="1600" dirty="0">
                <a:latin typeface="Consolas" panose="020B0609020204030204" pitchFamily="49" charset="0"/>
              </a:rPr>
              <a:t>Compute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B1CE4-F439-6257-C7B3-86CF7DDA46DE}"/>
              </a:ext>
            </a:extLst>
          </p:cNvPr>
          <p:cNvSpPr txBox="1"/>
          <p:nvPr/>
        </p:nvSpPr>
        <p:spPr>
          <a:xfrm>
            <a:off x="5383220" y="162149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Ethernet</a:t>
            </a:r>
            <a:endParaRPr lang="en-IN" sz="1600" dirty="0">
              <a:latin typeface="Consolas" panose="020B0609020204030204" pitchFamily="49" charset="0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C3E5E78-73B4-9419-C1B4-B02FBA70EE5F}"/>
              </a:ext>
            </a:extLst>
          </p:cNvPr>
          <p:cNvCxnSpPr>
            <a:stCxn id="39" idx="2"/>
            <a:endCxn id="11" idx="2"/>
          </p:cNvCxnSpPr>
          <p:nvPr/>
        </p:nvCxnSpPr>
        <p:spPr>
          <a:xfrm rot="16200000" flipH="1">
            <a:off x="7154024" y="-882735"/>
            <a:ext cx="710686" cy="5347687"/>
          </a:xfrm>
          <a:prstGeom prst="bentConnector3">
            <a:avLst>
              <a:gd name="adj1" fmla="val 132166"/>
            </a:avLst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41BD61-3988-C438-6A50-F1AE6B2BC3B8}"/>
              </a:ext>
            </a:extLst>
          </p:cNvPr>
          <p:cNvSpPr txBox="1"/>
          <p:nvPr/>
        </p:nvSpPr>
        <p:spPr>
          <a:xfrm>
            <a:off x="9030321" y="3079932"/>
            <a:ext cx="3074426" cy="3477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Time to build: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nsolas" panose="020B0609020204030204" pitchFamily="49" charset="0"/>
              </a:rPr>
              <a:t>14</a:t>
            </a:r>
            <a:r>
              <a:rPr lang="en-GB" sz="1600" baseline="30000" dirty="0">
                <a:latin typeface="Consolas" panose="020B0609020204030204" pitchFamily="49" charset="0"/>
              </a:rPr>
              <a:t>th</a:t>
            </a:r>
            <a:r>
              <a:rPr lang="en-GB" sz="1600" dirty="0">
                <a:latin typeface="Consolas" panose="020B0609020204030204" pitchFamily="49" charset="0"/>
              </a:rPr>
              <a:t> to 22</a:t>
            </a:r>
            <a:r>
              <a:rPr lang="en-GB" sz="1600" baseline="30000" dirty="0">
                <a:latin typeface="Consolas" panose="020B0609020204030204" pitchFamily="49" charset="0"/>
              </a:rPr>
              <a:t>nd</a:t>
            </a:r>
            <a:r>
              <a:rPr lang="en-GB" sz="1600" dirty="0">
                <a:latin typeface="Consolas" panose="020B0609020204030204" pitchFamily="49" charset="0"/>
              </a:rPr>
              <a:t> Dec2023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nsolas" panose="020B0609020204030204" pitchFamily="49" charset="0"/>
              </a:rPr>
              <a:t>~52 hrs total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Conceptualization – 4hrs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Architecture – 4hrs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Web research – 8hrs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Central Compute – 8hrs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Setup &amp; 1</a:t>
            </a:r>
            <a:r>
              <a:rPr lang="en-GB" sz="1300" baseline="30000" dirty="0">
                <a:latin typeface="Consolas" panose="020B0609020204030204" pitchFamily="49" charset="0"/>
              </a:rPr>
              <a:t>st</a:t>
            </a:r>
            <a:r>
              <a:rPr lang="en-GB" sz="1300" dirty="0">
                <a:latin typeface="Consolas" panose="020B0609020204030204" pitchFamily="49" charset="0"/>
              </a:rPr>
              <a:t> Code – 4hrs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Connectivity – 6hrs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System – 2hrs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Cloud – 4hrs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HMI – 2hrs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Modularity – 2hrs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Consolas" panose="020B0609020204030204" pitchFamily="49" charset="0"/>
              </a:rPr>
              <a:t>Presentation – 6hrs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C1C535-D3C7-6B28-BDB9-954F482966CF}"/>
              </a:ext>
            </a:extLst>
          </p:cNvPr>
          <p:cNvSpPr/>
          <p:nvPr/>
        </p:nvSpPr>
        <p:spPr>
          <a:xfrm>
            <a:off x="4904849" y="2579556"/>
            <a:ext cx="1721512" cy="407514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onsolas" panose="020B0609020204030204" pitchFamily="49" charset="0"/>
              </a:rPr>
              <a:t>Tester / Mock</a:t>
            </a:r>
            <a:endParaRPr lang="en-IN" sz="1600" dirty="0">
              <a:latin typeface="Consolas" panose="020B0609020204030204" pitchFamily="49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D71854B-4EF7-765D-62A1-07D6CEB5E700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4068893" y="1947356"/>
            <a:ext cx="1317641" cy="354271"/>
          </a:xfrm>
          <a:prstGeom prst="bentConnector2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0B17C1-76B5-78B4-F8E6-333CFFCB1191}"/>
              </a:ext>
            </a:extLst>
          </p:cNvPr>
          <p:cNvSpPr/>
          <p:nvPr/>
        </p:nvSpPr>
        <p:spPr>
          <a:xfrm>
            <a:off x="1216296" y="830245"/>
            <a:ext cx="739953" cy="429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onsolas" panose="020B0609020204030204" pitchFamily="49" charset="0"/>
              </a:rPr>
              <a:t>HMI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EF44020-5195-CA77-202E-C6679070736A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1956249" y="1045051"/>
            <a:ext cx="2184392" cy="102494"/>
          </a:xfrm>
          <a:prstGeom prst="bentConnector3">
            <a:avLst>
              <a:gd name="adj1" fmla="val 79302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0F78-F697-42F3-5166-9E990521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7" y="127000"/>
            <a:ext cx="9905998" cy="725488"/>
          </a:xfrm>
        </p:spPr>
        <p:txBody>
          <a:bodyPr/>
          <a:lstStyle/>
          <a:p>
            <a:r>
              <a:rPr lang="en-GB" dirty="0"/>
              <a:t>SANTA Car - demo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AF3BD-BA8D-34FC-4AAF-FB5BE947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32" y="4738951"/>
            <a:ext cx="3780279" cy="1992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A1F89-70CD-193F-EC30-3F9F77DD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00" y="1038530"/>
            <a:ext cx="5579311" cy="1638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59AE8-8FB1-D1B9-C919-E49ABFA65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13" y="2973208"/>
            <a:ext cx="5542798" cy="162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8CEE82-C226-641F-7C9C-24AA898A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61" y="852488"/>
            <a:ext cx="3607314" cy="2253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09D1C7-A64D-B41E-B64B-DE8A9EDFB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61" y="5098079"/>
            <a:ext cx="4261905" cy="1638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F428B3-7041-F21D-22F7-9D04B77D6535}"/>
              </a:ext>
            </a:extLst>
          </p:cNvPr>
          <p:cNvSpPr txBox="1"/>
          <p:nvPr/>
        </p:nvSpPr>
        <p:spPr>
          <a:xfrm>
            <a:off x="9293499" y="1147846"/>
            <a:ext cx="1867807" cy="307777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System Control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A3455-A8E9-4B02-17EB-F0518611A266}"/>
              </a:ext>
            </a:extLst>
          </p:cNvPr>
          <p:cNvSpPr txBox="1"/>
          <p:nvPr/>
        </p:nvSpPr>
        <p:spPr>
          <a:xfrm>
            <a:off x="7950523" y="4194435"/>
            <a:ext cx="1867807" cy="307777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Cloud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2B615-3623-7D52-8CB8-BE7B6201C602}"/>
              </a:ext>
            </a:extLst>
          </p:cNvPr>
          <p:cNvSpPr txBox="1"/>
          <p:nvPr/>
        </p:nvSpPr>
        <p:spPr>
          <a:xfrm>
            <a:off x="9092789" y="6281119"/>
            <a:ext cx="1867807" cy="307777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Connectivity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14AAB6-8FDF-9EBA-0673-CFC920A18370}"/>
              </a:ext>
            </a:extLst>
          </p:cNvPr>
          <p:cNvSpPr txBox="1"/>
          <p:nvPr/>
        </p:nvSpPr>
        <p:spPr>
          <a:xfrm>
            <a:off x="2596890" y="5432503"/>
            <a:ext cx="1867807" cy="307777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Tester / Mock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466C7-F2EC-495A-43A9-D10A31F1D0FB}"/>
              </a:ext>
            </a:extLst>
          </p:cNvPr>
          <p:cNvSpPr txBox="1"/>
          <p:nvPr/>
        </p:nvSpPr>
        <p:spPr>
          <a:xfrm>
            <a:off x="1760284" y="2587692"/>
            <a:ext cx="1867807" cy="307777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Central Compute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5ED5039-FC1A-278E-72D8-1E4877D107BB}"/>
              </a:ext>
            </a:extLst>
          </p:cNvPr>
          <p:cNvCxnSpPr>
            <a:cxnSpLocks/>
            <a:stCxn id="30" idx="0"/>
            <a:endCxn id="21" idx="1"/>
          </p:cNvCxnSpPr>
          <p:nvPr/>
        </p:nvCxnSpPr>
        <p:spPr>
          <a:xfrm rot="5400000" flipH="1" flipV="1">
            <a:off x="1298167" y="2824723"/>
            <a:ext cx="545259" cy="378976"/>
          </a:xfrm>
          <a:prstGeom prst="bentConnector2">
            <a:avLst/>
          </a:prstGeom>
          <a:ln w="19050" cap="sq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609AE7-7450-39D3-E113-AA62B338F25A}"/>
              </a:ext>
            </a:extLst>
          </p:cNvPr>
          <p:cNvSpPr txBox="1"/>
          <p:nvPr/>
        </p:nvSpPr>
        <p:spPr>
          <a:xfrm>
            <a:off x="334561" y="3286840"/>
            <a:ext cx="2093494" cy="46166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Connects all MCUs &amp; implements main logics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3513E-0FC7-11E1-6FA3-78DA40CC1E88}"/>
              </a:ext>
            </a:extLst>
          </p:cNvPr>
          <p:cNvSpPr txBox="1"/>
          <p:nvPr/>
        </p:nvSpPr>
        <p:spPr>
          <a:xfrm>
            <a:off x="334562" y="4187283"/>
            <a:ext cx="2093494" cy="46166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Manually test CC via SSH </a:t>
            </a:r>
            <a:r>
              <a:rPr lang="en-GB" sz="1200" dirty="0" err="1">
                <a:latin typeface="Consolas" panose="020B0609020204030204" pitchFamily="49" charset="0"/>
              </a:rPr>
              <a:t>msg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CC70D4B-6D4C-E97E-4FB0-5573CD797C70}"/>
              </a:ext>
            </a:extLst>
          </p:cNvPr>
          <p:cNvCxnSpPr>
            <a:cxnSpLocks/>
            <a:stCxn id="38" idx="3"/>
            <a:endCxn id="20" idx="0"/>
          </p:cNvCxnSpPr>
          <p:nvPr/>
        </p:nvCxnSpPr>
        <p:spPr>
          <a:xfrm>
            <a:off x="2428056" y="4418116"/>
            <a:ext cx="1102738" cy="1014387"/>
          </a:xfrm>
          <a:prstGeom prst="bentConnector2">
            <a:avLst/>
          </a:prstGeom>
          <a:ln w="19050" cap="sq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34076B-5BEF-91FA-23D4-9E793F3EC10D}"/>
              </a:ext>
            </a:extLst>
          </p:cNvPr>
          <p:cNvSpPr txBox="1"/>
          <p:nvPr/>
        </p:nvSpPr>
        <p:spPr>
          <a:xfrm>
            <a:off x="6999295" y="299178"/>
            <a:ext cx="2093494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Scans Device’s remain battery in configured heartbeat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DFC7FA6-16D7-4548-DAF8-75D5225D2789}"/>
              </a:ext>
            </a:extLst>
          </p:cNvPr>
          <p:cNvCxnSpPr>
            <a:cxnSpLocks/>
            <a:stCxn id="45" idx="3"/>
            <a:endCxn id="15" idx="0"/>
          </p:cNvCxnSpPr>
          <p:nvPr/>
        </p:nvCxnSpPr>
        <p:spPr>
          <a:xfrm>
            <a:off x="9092789" y="622344"/>
            <a:ext cx="1134614" cy="525502"/>
          </a:xfrm>
          <a:prstGeom prst="bentConnector2">
            <a:avLst/>
          </a:prstGeom>
          <a:ln w="19050" cap="sq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628F69-B231-756D-C58C-11E61FD3FF40}"/>
              </a:ext>
            </a:extLst>
          </p:cNvPr>
          <p:cNvSpPr txBox="1"/>
          <p:nvPr/>
        </p:nvSpPr>
        <p:spPr>
          <a:xfrm>
            <a:off x="5611290" y="4771466"/>
            <a:ext cx="2093494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Connects Web API of </a:t>
            </a:r>
            <a:r>
              <a:rPr lang="en-GB" sz="1200" i="1" dirty="0" err="1">
                <a:latin typeface="Consolas" panose="020B0609020204030204" pitchFamily="49" charset="0"/>
              </a:rPr>
              <a:t>OpenWeather</a:t>
            </a:r>
            <a:r>
              <a:rPr lang="en-GB" sz="1200" dirty="0">
                <a:latin typeface="Consolas" panose="020B0609020204030204" pitchFamily="49" charset="0"/>
              </a:rPr>
              <a:t> for Weather forecast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8D12F7-25D4-5ECC-63E6-28BC3A7D2D10}"/>
              </a:ext>
            </a:extLst>
          </p:cNvPr>
          <p:cNvCxnSpPr>
            <a:cxnSpLocks/>
            <a:stCxn id="53" idx="3"/>
            <a:endCxn id="18" idx="1"/>
          </p:cNvCxnSpPr>
          <p:nvPr/>
        </p:nvCxnSpPr>
        <p:spPr>
          <a:xfrm flipV="1">
            <a:off x="7704784" y="4348324"/>
            <a:ext cx="245739" cy="746308"/>
          </a:xfrm>
          <a:prstGeom prst="bentConnector3">
            <a:avLst>
              <a:gd name="adj1" fmla="val 50000"/>
            </a:avLst>
          </a:prstGeom>
          <a:ln w="19050" cap="sq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C43A6F-1803-65FA-03E6-59B13D23161E}"/>
              </a:ext>
            </a:extLst>
          </p:cNvPr>
          <p:cNvSpPr txBox="1"/>
          <p:nvPr/>
        </p:nvSpPr>
        <p:spPr>
          <a:xfrm>
            <a:off x="5611290" y="5654732"/>
            <a:ext cx="2150562" cy="46166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Scans WLANs / </a:t>
            </a:r>
            <a:r>
              <a:rPr lang="en-GB" sz="1200" dirty="0" err="1">
                <a:latin typeface="Consolas" panose="020B0609020204030204" pitchFamily="49" charset="0"/>
              </a:rPr>
              <a:t>Wifi</a:t>
            </a:r>
            <a:r>
              <a:rPr lang="en-GB" sz="1200" dirty="0">
                <a:latin typeface="Consolas" panose="020B0609020204030204" pitchFamily="49" charset="0"/>
              </a:rPr>
              <a:t> Hotspots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3C5071-0B3A-D001-2DAB-1D25978FD195}"/>
              </a:ext>
            </a:extLst>
          </p:cNvPr>
          <p:cNvCxnSpPr>
            <a:cxnSpLocks/>
            <a:stCxn id="69" idx="2"/>
            <a:endCxn id="19" idx="1"/>
          </p:cNvCxnSpPr>
          <p:nvPr/>
        </p:nvCxnSpPr>
        <p:spPr>
          <a:xfrm rot="16200000" flipH="1">
            <a:off x="7730375" y="5072593"/>
            <a:ext cx="318611" cy="2406218"/>
          </a:xfrm>
          <a:prstGeom prst="bentConnector2">
            <a:avLst/>
          </a:prstGeom>
          <a:ln w="19050" cap="sq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41C0BA7-2758-344C-342B-1ACA8068F2E3}"/>
              </a:ext>
            </a:extLst>
          </p:cNvPr>
          <p:cNvSpPr/>
          <p:nvPr/>
        </p:nvSpPr>
        <p:spPr>
          <a:xfrm>
            <a:off x="3649242" y="2540416"/>
            <a:ext cx="409073" cy="43279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I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43A3ED-2B19-714E-3F4D-A4DFF8BF3EE0}"/>
              </a:ext>
            </a:extLst>
          </p:cNvPr>
          <p:cNvSpPr/>
          <p:nvPr/>
        </p:nvSpPr>
        <p:spPr>
          <a:xfrm>
            <a:off x="11161306" y="1071105"/>
            <a:ext cx="409073" cy="43279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2</a:t>
            </a:r>
            <a:endParaRPr lang="en-I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E47F288-73AD-58B9-1106-11929D9AD9DE}"/>
              </a:ext>
            </a:extLst>
          </p:cNvPr>
          <p:cNvSpPr/>
          <p:nvPr/>
        </p:nvSpPr>
        <p:spPr>
          <a:xfrm>
            <a:off x="9818330" y="4131927"/>
            <a:ext cx="409073" cy="43279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I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293CA8-8E74-D79A-F3D7-3CDCE766096B}"/>
              </a:ext>
            </a:extLst>
          </p:cNvPr>
          <p:cNvSpPr/>
          <p:nvPr/>
        </p:nvSpPr>
        <p:spPr>
          <a:xfrm>
            <a:off x="10976631" y="6218611"/>
            <a:ext cx="409073" cy="43279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4</a:t>
            </a:r>
            <a:endParaRPr lang="en-I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66A9B0-22DE-89AA-9A1A-66D8528B1467}"/>
              </a:ext>
            </a:extLst>
          </p:cNvPr>
          <p:cNvSpPr/>
          <p:nvPr/>
        </p:nvSpPr>
        <p:spPr>
          <a:xfrm>
            <a:off x="4477071" y="5369995"/>
            <a:ext cx="409073" cy="43279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I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A9CB94-DE7F-D6D4-E572-B08F1FF8F7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273"/>
          <a:stretch/>
        </p:blipFill>
        <p:spPr>
          <a:xfrm>
            <a:off x="4113065" y="841648"/>
            <a:ext cx="2242341" cy="1621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9A87E2-EFA2-1A64-F6C0-A10A2FF066F8}"/>
              </a:ext>
            </a:extLst>
          </p:cNvPr>
          <p:cNvSpPr txBox="1"/>
          <p:nvPr/>
        </p:nvSpPr>
        <p:spPr>
          <a:xfrm>
            <a:off x="4593787" y="2505682"/>
            <a:ext cx="1227656" cy="307777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HMI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8B8A16-A021-9372-1F2B-7EA869002B56}"/>
              </a:ext>
            </a:extLst>
          </p:cNvPr>
          <p:cNvSpPr/>
          <p:nvPr/>
        </p:nvSpPr>
        <p:spPr>
          <a:xfrm>
            <a:off x="5821131" y="2454260"/>
            <a:ext cx="409073" cy="43279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anose="020B0609020204030204" pitchFamily="49" charset="0"/>
              </a:rPr>
              <a:t>6</a:t>
            </a:r>
            <a:endParaRPr lang="en-I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1FD092-7CF2-01C8-8E23-1B1609C3BE04}"/>
              </a:ext>
            </a:extLst>
          </p:cNvPr>
          <p:cNvCxnSpPr>
            <a:cxnSpLocks/>
            <a:stCxn id="36" idx="0"/>
            <a:endCxn id="17" idx="2"/>
          </p:cNvCxnSpPr>
          <p:nvPr/>
        </p:nvCxnSpPr>
        <p:spPr>
          <a:xfrm rot="5400000" flipH="1" flipV="1">
            <a:off x="4923063" y="3002288"/>
            <a:ext cx="473380" cy="95723"/>
          </a:xfrm>
          <a:prstGeom prst="bentConnector3">
            <a:avLst>
              <a:gd name="adj1" fmla="val 50000"/>
            </a:avLst>
          </a:prstGeom>
          <a:ln w="19050" cap="sq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3C3B13-821F-D7A4-8D6D-F0BA805F0579}"/>
              </a:ext>
            </a:extLst>
          </p:cNvPr>
          <p:cNvSpPr txBox="1"/>
          <p:nvPr/>
        </p:nvSpPr>
        <p:spPr>
          <a:xfrm>
            <a:off x="4065145" y="3286839"/>
            <a:ext cx="2093494" cy="46166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MOCK HMI to show CC 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72376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0F78-F697-42F3-5166-9E990521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7" y="127000"/>
            <a:ext cx="9905998" cy="725488"/>
          </a:xfrm>
        </p:spPr>
        <p:txBody>
          <a:bodyPr/>
          <a:lstStyle/>
          <a:p>
            <a:r>
              <a:rPr lang="en-GB" dirty="0"/>
              <a:t>SANTA Car - references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8DE59-371D-6013-0CDB-71B8300E426D}"/>
              </a:ext>
            </a:extLst>
          </p:cNvPr>
          <p:cNvSpPr txBox="1"/>
          <p:nvPr/>
        </p:nvSpPr>
        <p:spPr>
          <a:xfrm>
            <a:off x="6280484" y="5117835"/>
            <a:ext cx="4878535" cy="1569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SANTA CAR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Mechanic by: Tarun Chatterjee, PMP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(an honest learner)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Email: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taruncha@gmail.com</a:t>
            </a:r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Cell: +91 7406290004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December - 2023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31B8-9AF7-9511-5307-75749BFF86B0}"/>
              </a:ext>
            </a:extLst>
          </p:cNvPr>
          <p:cNvSpPr txBox="1"/>
          <p:nvPr/>
        </p:nvSpPr>
        <p:spPr>
          <a:xfrm>
            <a:off x="1541345" y="2070013"/>
            <a:ext cx="10482213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Free Weather Web API from </a:t>
            </a:r>
            <a:r>
              <a:rPr lang="en-IN" sz="1600" dirty="0" err="1">
                <a:latin typeface="Consolas" panose="020B0609020204030204" pitchFamily="49" charset="0"/>
              </a:rPr>
              <a:t>OpenWather</a:t>
            </a:r>
            <a:endParaRPr lang="en-IN" sz="1600" dirty="0">
              <a:latin typeface="Consolas" panose="020B0609020204030204" pitchFamily="49" charset="0"/>
            </a:endParaRPr>
          </a:p>
          <a:p>
            <a:r>
              <a:rPr lang="en-IN" sz="1600" dirty="0">
                <a:latin typeface="Consolas" panose="020B0609020204030204" pitchFamily="49" charset="0"/>
              </a:rPr>
              <a:t>(Create an a/c &amp; generate a Key to call APIs)</a:t>
            </a:r>
          </a:p>
          <a:p>
            <a:r>
              <a:rPr lang="en-IN" sz="1600" dirty="0">
                <a:latin typeface="Consolas" panose="020B0609020204030204" pitchFamily="49" charset="0"/>
                <a:hlinkClick r:id="rId3"/>
              </a:rPr>
              <a:t>https://openweathermap.org/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B6B7-690F-5CAE-B6F7-377A3A1B40E7}"/>
              </a:ext>
            </a:extLst>
          </p:cNvPr>
          <p:cNvSpPr txBox="1"/>
          <p:nvPr/>
        </p:nvSpPr>
        <p:spPr>
          <a:xfrm>
            <a:off x="930442" y="1054072"/>
            <a:ext cx="10331115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Win Socket code ref from Microsoft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(Central Compute is Server &amp; all MCUs are multi-client)</a:t>
            </a:r>
          </a:p>
          <a:p>
            <a:r>
              <a:rPr lang="en-IN" sz="1600" dirty="0">
                <a:latin typeface="Consolas" panose="020B0609020204030204" pitchFamily="49" charset="0"/>
                <a:hlinkClick r:id="rId4"/>
              </a:rPr>
              <a:t>https://learn.microsoft.com/en-us/windows/win32/winsock/complete-server-code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F6609-3D73-BB1D-BC79-EF7A7E0E0B63}"/>
              </a:ext>
            </a:extLst>
          </p:cNvPr>
          <p:cNvSpPr txBox="1"/>
          <p:nvPr/>
        </p:nvSpPr>
        <p:spPr>
          <a:xfrm>
            <a:off x="930442" y="3085954"/>
            <a:ext cx="10700084" cy="10772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WLAN Interfaces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(Nested loop to get SSIDs &amp; then fetch </a:t>
            </a:r>
            <a:r>
              <a:rPr lang="en-IN" sz="1600" dirty="0" err="1">
                <a:latin typeface="Consolas" panose="020B0609020204030204" pitchFamily="49" charset="0"/>
              </a:rPr>
              <a:t>Wifi</a:t>
            </a:r>
            <a:r>
              <a:rPr lang="en-IN" sz="1600" dirty="0">
                <a:latin typeface="Consolas" panose="020B0609020204030204" pitchFamily="49" charset="0"/>
              </a:rPr>
              <a:t> / Hotspot names)</a:t>
            </a:r>
          </a:p>
          <a:p>
            <a:r>
              <a:rPr lang="en-IN" sz="1600" dirty="0">
                <a:latin typeface="Consolas" panose="020B0609020204030204" pitchFamily="49" charset="0"/>
                <a:hlinkClick r:id="rId5"/>
              </a:rPr>
              <a:t>https://cpp.hotexamples.com/examples/-/-/WlanEnumInterfaces/cpp-wlanenuminterfaces-function-examples.html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7F763-89C5-476E-2E85-003D9C9E1A90}"/>
              </a:ext>
            </a:extLst>
          </p:cNvPr>
          <p:cNvSpPr txBox="1"/>
          <p:nvPr/>
        </p:nvSpPr>
        <p:spPr>
          <a:xfrm>
            <a:off x="1541345" y="4348116"/>
            <a:ext cx="10482213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Curl – C++ wrapper &amp; examples (free HTTP page scrapper lib)</a:t>
            </a:r>
          </a:p>
          <a:p>
            <a:r>
              <a:rPr lang="en-IN" sz="1600" dirty="0">
                <a:latin typeface="Consolas" panose="020B0609020204030204" pitchFamily="49" charset="0"/>
                <a:hlinkClick r:id="rId6"/>
              </a:rPr>
              <a:t>https://curl.se/libcurl/c/example.html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98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2662</TotalTime>
  <Words>668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Tw Cen MT</vt:lpstr>
      <vt:lpstr>Wingdings</vt:lpstr>
      <vt:lpstr>Circuit</vt:lpstr>
      <vt:lpstr>A secret santa project - 2023</vt:lpstr>
      <vt:lpstr>A secret santa project - 2023</vt:lpstr>
      <vt:lpstr>Software defined vehicle (SDV) – ref</vt:lpstr>
      <vt:lpstr>SANTA Car - features</vt:lpstr>
      <vt:lpstr>SANTA Car - demo</vt:lpstr>
      <vt:lpstr>SANTA Car - references</vt:lpstr>
    </vt:vector>
  </TitlesOfParts>
  <Company>Harman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SDV Model Project</dc:title>
  <dc:creator>Chatterjee, Tarun</dc:creator>
  <cp:lastModifiedBy>Chatterjee, Tarun</cp:lastModifiedBy>
  <cp:revision>104</cp:revision>
  <dcterms:created xsi:type="dcterms:W3CDTF">2023-10-22T15:13:54Z</dcterms:created>
  <dcterms:modified xsi:type="dcterms:W3CDTF">2023-12-31T17:58:30Z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2023-10-22T15:14:38Z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b48dc693-adf7-4b63-85de-f75ad11c3ec1</vt:lpwstr>
  </property>
  <property fmtid="{D5CDD505-2E9C-101B-9397-08002B2CF9AE}" pid="8" name="MSIP_Label_9c215d82-5bf5-4d07-af41-65de05a9c87a_ContentBits">
    <vt:lpwstr>0</vt:lpwstr>
  </property>
</Properties>
</file>